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handoutMasterIdLst>
    <p:handoutMasterId r:id="rId114"/>
  </p:handoutMasterIdLst>
  <p:sldIdLst>
    <p:sldId id="256" r:id="rId2"/>
    <p:sldId id="374" r:id="rId3"/>
    <p:sldId id="257" r:id="rId4"/>
    <p:sldId id="259" r:id="rId5"/>
    <p:sldId id="261" r:id="rId6"/>
    <p:sldId id="326" r:id="rId7"/>
    <p:sldId id="487" r:id="rId8"/>
    <p:sldId id="379" r:id="rId9"/>
    <p:sldId id="380" r:id="rId10"/>
    <p:sldId id="381" r:id="rId11"/>
    <p:sldId id="382" r:id="rId12"/>
    <p:sldId id="383" r:id="rId13"/>
    <p:sldId id="489" r:id="rId14"/>
    <p:sldId id="490" r:id="rId15"/>
    <p:sldId id="491" r:id="rId16"/>
    <p:sldId id="488" r:id="rId17"/>
    <p:sldId id="264" r:id="rId18"/>
    <p:sldId id="265" r:id="rId19"/>
    <p:sldId id="492" r:id="rId20"/>
    <p:sldId id="273" r:id="rId21"/>
    <p:sldId id="338" r:id="rId22"/>
    <p:sldId id="266" r:id="rId23"/>
    <p:sldId id="267" r:id="rId24"/>
    <p:sldId id="292" r:id="rId25"/>
    <p:sldId id="333" r:id="rId26"/>
    <p:sldId id="298" r:id="rId27"/>
    <p:sldId id="493" r:id="rId28"/>
    <p:sldId id="388" r:id="rId29"/>
    <p:sldId id="384" r:id="rId30"/>
    <p:sldId id="385" r:id="rId31"/>
    <p:sldId id="386" r:id="rId32"/>
    <p:sldId id="387" r:id="rId33"/>
    <p:sldId id="414" r:id="rId34"/>
    <p:sldId id="268" r:id="rId35"/>
    <p:sldId id="415" r:id="rId36"/>
    <p:sldId id="293" r:id="rId37"/>
    <p:sldId id="494" r:id="rId38"/>
    <p:sldId id="271" r:id="rId39"/>
    <p:sldId id="272" r:id="rId40"/>
    <p:sldId id="295" r:id="rId41"/>
    <p:sldId id="274" r:id="rId42"/>
    <p:sldId id="275" r:id="rId43"/>
    <p:sldId id="287" r:id="rId44"/>
    <p:sldId id="288" r:id="rId45"/>
    <p:sldId id="389" r:id="rId46"/>
    <p:sldId id="390" r:id="rId47"/>
    <p:sldId id="391" r:id="rId48"/>
    <p:sldId id="392" r:id="rId49"/>
    <p:sldId id="393" r:id="rId50"/>
    <p:sldId id="378" r:id="rId51"/>
    <p:sldId id="500" r:id="rId52"/>
    <p:sldId id="501" r:id="rId53"/>
    <p:sldId id="460" r:id="rId54"/>
    <p:sldId id="464" r:id="rId55"/>
    <p:sldId id="465" r:id="rId56"/>
    <p:sldId id="466" r:id="rId57"/>
    <p:sldId id="495" r:id="rId58"/>
    <p:sldId id="467" r:id="rId59"/>
    <p:sldId id="468" r:id="rId60"/>
    <p:sldId id="469" r:id="rId61"/>
    <p:sldId id="496" r:id="rId62"/>
    <p:sldId id="470" r:id="rId63"/>
    <p:sldId id="471" r:id="rId64"/>
    <p:sldId id="472" r:id="rId65"/>
    <p:sldId id="473" r:id="rId66"/>
    <p:sldId id="474" r:id="rId67"/>
    <p:sldId id="497" r:id="rId68"/>
    <p:sldId id="461" r:id="rId69"/>
    <p:sldId id="394" r:id="rId70"/>
    <p:sldId id="396" r:id="rId71"/>
    <p:sldId id="397" r:id="rId72"/>
    <p:sldId id="398" r:id="rId73"/>
    <p:sldId id="399" r:id="rId74"/>
    <p:sldId id="462" r:id="rId75"/>
    <p:sldId id="413" r:id="rId76"/>
    <p:sldId id="505" r:id="rId77"/>
    <p:sldId id="475" r:id="rId78"/>
    <p:sldId id="477" r:id="rId79"/>
    <p:sldId id="508" r:id="rId80"/>
    <p:sldId id="478" r:id="rId81"/>
    <p:sldId id="504" r:id="rId82"/>
    <p:sldId id="502" r:id="rId83"/>
    <p:sldId id="499" r:id="rId84"/>
    <p:sldId id="509" r:id="rId85"/>
    <p:sldId id="510" r:id="rId86"/>
    <p:sldId id="479" r:id="rId87"/>
    <p:sldId id="506" r:id="rId88"/>
    <p:sldId id="482" r:id="rId89"/>
    <p:sldId id="483" r:id="rId90"/>
    <p:sldId id="330" r:id="rId91"/>
    <p:sldId id="507" r:id="rId92"/>
    <p:sldId id="481" r:id="rId93"/>
    <p:sldId id="511" r:id="rId94"/>
    <p:sldId id="364" r:id="rId95"/>
    <p:sldId id="365" r:id="rId96"/>
    <p:sldId id="366" r:id="rId97"/>
    <p:sldId id="367" r:id="rId98"/>
    <p:sldId id="279" r:id="rId99"/>
    <p:sldId id="280" r:id="rId100"/>
    <p:sldId id="282" r:id="rId101"/>
    <p:sldId id="281" r:id="rId102"/>
    <p:sldId id="283" r:id="rId103"/>
    <p:sldId id="284" r:id="rId104"/>
    <p:sldId id="285" r:id="rId105"/>
    <p:sldId id="291" r:id="rId106"/>
    <p:sldId id="486" r:id="rId107"/>
    <p:sldId id="485" r:id="rId108"/>
    <p:sldId id="294" r:id="rId109"/>
    <p:sldId id="498" r:id="rId110"/>
    <p:sldId id="420" r:id="rId111"/>
    <p:sldId id="476" r:id="rId112"/>
  </p:sldIdLst>
  <p:sldSz cx="9144000" cy="6858000" type="screen4x3"/>
  <p:notesSz cx="9928225" cy="6797675"/>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7125" autoAdjust="0"/>
  </p:normalViewPr>
  <p:slideViewPr>
    <p:cSldViewPr>
      <p:cViewPr varScale="1">
        <p:scale>
          <a:sx n="75" d="100"/>
          <a:sy n="75" d="100"/>
        </p:scale>
        <p:origin x="1680" y="53"/>
      </p:cViewPr>
      <p:guideLst>
        <p:guide orient="horz" pos="2159"/>
        <p:guide pos="2879"/>
      </p:guideLst>
    </p:cSldViewPr>
  </p:slideViewPr>
  <p:notesTextViewPr>
    <p:cViewPr>
      <p:scale>
        <a:sx n="100" d="100"/>
        <a:sy n="100" d="100"/>
      </p:scale>
      <p:origin x="0" y="0"/>
    </p:cViewPr>
  </p:notesTextViewPr>
  <p:sorterViewPr>
    <p:cViewPr>
      <p:scale>
        <a:sx n="66" d="100"/>
        <a:sy n="66" d="100"/>
      </p:scale>
      <p:origin x="0" y="12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4302125" cy="339725"/>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en-US"/>
          </a:p>
        </p:txBody>
      </p:sp>
      <p:sp>
        <p:nvSpPr>
          <p:cNvPr id="59395" name="Rectangle 3"/>
          <p:cNvSpPr>
            <a:spLocks noGrp="1" noChangeArrowheads="1"/>
          </p:cNvSpPr>
          <p:nvPr>
            <p:ph type="dt" sz="quarter" idx="1"/>
          </p:nvPr>
        </p:nvSpPr>
        <p:spPr bwMode="auto">
          <a:xfrm>
            <a:off x="5622925" y="0"/>
            <a:ext cx="4303713" cy="339725"/>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fld id="{9E815D53-D261-4E22-AA84-44161C3A269D}" type="datetimeFigureOut">
              <a:rPr lang="zh-CN" altLang="en-US"/>
              <a:t>2019/3/5</a:t>
            </a:fld>
            <a:endParaRPr lang="en-US" altLang="zh-CN"/>
          </a:p>
        </p:txBody>
      </p:sp>
      <p:sp>
        <p:nvSpPr>
          <p:cNvPr id="59396" name="Rectangle 4"/>
          <p:cNvSpPr>
            <a:spLocks noGrp="1" noChangeArrowheads="1"/>
          </p:cNvSpPr>
          <p:nvPr>
            <p:ph type="ftr" sz="quarter" idx="2"/>
          </p:nvPr>
        </p:nvSpPr>
        <p:spPr bwMode="auto">
          <a:xfrm>
            <a:off x="0" y="6456363"/>
            <a:ext cx="4302125" cy="339725"/>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ltLang="zh-CN"/>
          </a:p>
        </p:txBody>
      </p:sp>
      <p:sp>
        <p:nvSpPr>
          <p:cNvPr id="59397" name="Rectangle 5"/>
          <p:cNvSpPr>
            <a:spLocks noGrp="1" noChangeArrowheads="1"/>
          </p:cNvSpPr>
          <p:nvPr>
            <p:ph type="sldNum" sz="quarter" idx="3"/>
          </p:nvPr>
        </p:nvSpPr>
        <p:spPr bwMode="auto">
          <a:xfrm>
            <a:off x="5622925" y="6456363"/>
            <a:ext cx="4303713" cy="339725"/>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CDAB4623-C975-4A81-84AE-8691AFE8CF8C}" type="slidenum">
              <a:rPr lang="zh-CN" altLang="en-US"/>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3713" cy="339725"/>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5622925" y="0"/>
            <a:ext cx="4303713" cy="339725"/>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78A9595-FB32-4F08-AADE-B6A03BAE326A}" type="datetimeFigureOut">
              <a:rPr lang="zh-CN" altLang="en-US"/>
              <a:t>2019/3/5</a:t>
            </a:fld>
            <a:endParaRPr lang="zh-CN" altLang="en-US"/>
          </a:p>
        </p:txBody>
      </p:sp>
      <p:sp>
        <p:nvSpPr>
          <p:cNvPr id="4" name="幻灯片图像占位符 3"/>
          <p:cNvSpPr>
            <a:spLocks noGrp="1" noRot="1" noChangeAspect="1"/>
          </p:cNvSpPr>
          <p:nvPr>
            <p:ph type="sldImg" idx="2"/>
          </p:nvPr>
        </p:nvSpPr>
        <p:spPr>
          <a:xfrm>
            <a:off x="3265488" y="509588"/>
            <a:ext cx="3398837" cy="25495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92188" y="3228975"/>
            <a:ext cx="7943850" cy="3059113"/>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456363"/>
            <a:ext cx="4303713" cy="339725"/>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5622925" y="6456363"/>
            <a:ext cx="4303713" cy="339725"/>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9EF213AD-3D3B-4317-B7E4-AB483704B38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aike.baidu.com/item/%E5%B8%A7%E4%B8%AD%E7%BB%A7"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baike.baidu.com/item/%E5%B8%A7%E4%B8%AD%E7%BB%A7"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ln>
        </p:spPr>
      </p:sp>
      <p:sp>
        <p:nvSpPr>
          <p:cNvPr id="17410"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B6291A70-9911-4161-A52C-EF97BBF8E0CD}"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幻灯片图像占位符 346113"/>
          <p:cNvSpPr>
            <a:spLocks noGrp="1" noRot="1" noChangeAspect="1" noTextEdit="1"/>
          </p:cNvSpPr>
          <p:nvPr>
            <p:ph type="sldImg"/>
          </p:nvPr>
        </p:nvSpPr>
        <p:spPr/>
      </p:sp>
      <p:sp>
        <p:nvSpPr>
          <p:cNvPr id="346115" name="文本占位符 346114"/>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35</a:t>
            </a:fld>
            <a:endParaRPr lang="zh-CN" sz="900" i="1"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数据包基本机构，包括控制头和 内容两部分</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36</a:t>
            </a:fld>
            <a:endParaRPr lang="zh-CN" altLang="en-US"/>
          </a:p>
        </p:txBody>
      </p:sp>
    </p:spTree>
    <p:extLst>
      <p:ext uri="{BB962C8B-B14F-4D97-AF65-F5344CB8AC3E}">
        <p14:creationId xmlns:p14="http://schemas.microsoft.com/office/powerpoint/2010/main" val="306614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数据包基本机构，包括控制头和 内容两部分</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37</a:t>
            </a:fld>
            <a:endParaRPr lang="zh-CN" altLang="en-US"/>
          </a:p>
        </p:txBody>
      </p:sp>
    </p:spTree>
    <p:extLst>
      <p:ext uri="{BB962C8B-B14F-4D97-AF65-F5344CB8AC3E}">
        <p14:creationId xmlns:p14="http://schemas.microsoft.com/office/powerpoint/2010/main" val="3747801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如图中虚线为建立起来的 专属链路</a:t>
            </a:r>
          </a:p>
        </p:txBody>
      </p:sp>
      <p:sp>
        <p:nvSpPr>
          <p:cNvPr id="4" name="灯片编号占位符 3"/>
          <p:cNvSpPr>
            <a:spLocks noGrp="1"/>
          </p:cNvSpPr>
          <p:nvPr>
            <p:ph type="sldNum" sz="quarter" idx="5"/>
          </p:nvPr>
        </p:nvSpPr>
        <p:spPr/>
        <p:txBody>
          <a:bodyPr/>
          <a:lstStyle/>
          <a:p>
            <a:pPr>
              <a:defRPr/>
            </a:pPr>
            <a:fld id="{9EF213AD-3D3B-4317-B7E4-AB483704B381}" type="slidenum">
              <a:rPr lang="zh-CN" altLang="en-US" smtClean="0"/>
              <a:t>46</a:t>
            </a:fld>
            <a:endParaRPr lang="zh-CN" altLang="en-US"/>
          </a:p>
        </p:txBody>
      </p:sp>
    </p:spTree>
    <p:extLst>
      <p:ext uri="{BB962C8B-B14F-4D97-AF65-F5344CB8AC3E}">
        <p14:creationId xmlns:p14="http://schemas.microsoft.com/office/powerpoint/2010/main" val="1757703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TextEdit="1"/>
          </p:cNvSpPr>
          <p:nvPr>
            <p:ph type="sldImg"/>
          </p:nvPr>
        </p:nvSpPr>
        <p:spPr bwMode="auto">
          <a:noFill/>
          <a:ln>
            <a:solidFill>
              <a:srgbClr val="000000"/>
            </a:solidFill>
            <a:miter lim="800000"/>
          </a:ln>
        </p:spPr>
      </p:sp>
      <p:sp>
        <p:nvSpPr>
          <p:cNvPr id="47106"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A69204EF-72E8-40D1-B80F-C22F274B8FFD}" type="slidenum">
              <a:rPr lang="zh-CN" altLang="en-US" smtClean="0"/>
              <a:t>48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accent2"/>
                </a:solidFill>
              </a:rPr>
              <a:t>广域网</a:t>
            </a:r>
            <a:r>
              <a:rPr lang="en-US" altLang="zh-CN" dirty="0">
                <a:solidFill>
                  <a:schemeClr val="accent2"/>
                </a:solidFill>
              </a:rPr>
              <a:t>(Wide Area Network)</a:t>
            </a:r>
            <a:r>
              <a:rPr lang="zh-CN" altLang="en-US" dirty="0">
                <a:solidFill>
                  <a:schemeClr val="accent2"/>
                </a:solidFill>
              </a:rPr>
              <a:t>简称</a:t>
            </a:r>
            <a:r>
              <a:rPr lang="en-US" altLang="zh-CN" dirty="0">
                <a:solidFill>
                  <a:schemeClr val="accent2"/>
                </a:solidFill>
              </a:rPr>
              <a:t>WAN</a:t>
            </a:r>
            <a:r>
              <a:rPr lang="zh-CN" altLang="en-US" dirty="0">
                <a:solidFill>
                  <a:schemeClr val="accent2"/>
                </a:solidFill>
              </a:rPr>
              <a:t>，是在一个广阔范围内建立的计算机通信网。  广域网是一种跨地域的数据通信网络，使用电信运营商提供的设备作为信息传输平台。</a:t>
            </a:r>
          </a:p>
          <a:p>
            <a:r>
              <a:rPr lang="zh-CN" altLang="en-US" dirty="0">
                <a:solidFill>
                  <a:schemeClr val="accent2"/>
                </a:solidFill>
              </a:rPr>
              <a:t>广域网主要用来将距离较远的局域网彼此连接起来。</a:t>
            </a:r>
          </a:p>
          <a:p>
            <a:endParaRPr lang="zh-CN" altLang="en-US" dirty="0"/>
          </a:p>
        </p:txBody>
      </p:sp>
      <p:sp>
        <p:nvSpPr>
          <p:cNvPr id="4" name="灯片编号占位符 3"/>
          <p:cNvSpPr>
            <a:spLocks noGrp="1"/>
          </p:cNvSpPr>
          <p:nvPr>
            <p:ph type="sldNum" sz="quarter" idx="5"/>
          </p:nvPr>
        </p:nvSpPr>
        <p:spPr/>
        <p:txBody>
          <a:bodyPr/>
          <a:lstStyle/>
          <a:p>
            <a:pPr>
              <a:defRPr/>
            </a:pPr>
            <a:fld id="{9EF213AD-3D3B-4317-B7E4-AB483704B381}" type="slidenum">
              <a:rPr lang="zh-CN" altLang="en-US" smtClean="0"/>
              <a:t>51</a:t>
            </a:fld>
            <a:endParaRPr lang="zh-CN" altLang="en-US"/>
          </a:p>
        </p:txBody>
      </p:sp>
    </p:spTree>
    <p:extLst>
      <p:ext uri="{BB962C8B-B14F-4D97-AF65-F5344CB8AC3E}">
        <p14:creationId xmlns:p14="http://schemas.microsoft.com/office/powerpoint/2010/main" val="3982602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8356CAFD-E5F8-4F46-8794-20DC3D812934}"/>
              </a:ext>
            </a:extLst>
          </p:cNvPr>
          <p:cNvSpPr>
            <a:spLocks noGrp="1" noChangeArrowheads="1"/>
          </p:cNvSpPr>
          <p:nvPr>
            <p:ph type="sldNum" sz="quarter" idx="5"/>
          </p:nvPr>
        </p:nvSpPr>
        <p:spPr>
          <a:ln/>
        </p:spPr>
        <p:txBody>
          <a:bodyPr/>
          <a:lstStyle/>
          <a:p>
            <a:fld id="{5921E899-DA2D-4338-9F60-88875E835D05}" type="slidenum">
              <a:rPr lang="en-US" altLang="zh-CN"/>
              <a:pPr/>
              <a:t>52</a:t>
            </a:fld>
            <a:endParaRPr lang="en-US" altLang="zh-CN"/>
          </a:p>
        </p:txBody>
      </p:sp>
      <p:sp>
        <p:nvSpPr>
          <p:cNvPr id="162818" name="Rectangle 2">
            <a:extLst>
              <a:ext uri="{FF2B5EF4-FFF2-40B4-BE49-F238E27FC236}">
                <a16:creationId xmlns:a16="http://schemas.microsoft.com/office/drawing/2014/main" id="{323D58EA-6113-422D-8379-92710C26D570}"/>
              </a:ext>
            </a:extLst>
          </p:cNvPr>
          <p:cNvSpPr>
            <a:spLocks noChangeArrowheads="1" noTextEdit="1"/>
          </p:cNvSpPr>
          <p:nvPr>
            <p:ph type="sldImg"/>
          </p:nvPr>
        </p:nvSpPr>
        <p:spPr>
          <a:ln/>
        </p:spPr>
      </p:sp>
      <p:sp>
        <p:nvSpPr>
          <p:cNvPr id="162819" name="Rectangle 3">
            <a:extLst>
              <a:ext uri="{FF2B5EF4-FFF2-40B4-BE49-F238E27FC236}">
                <a16:creationId xmlns:a16="http://schemas.microsoft.com/office/drawing/2014/main" id="{EFC2A2CD-34A9-43BE-97E0-D1BE3F241F23}"/>
              </a:ext>
            </a:extLst>
          </p:cNvPr>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幻灯片图像占位符 300033"/>
          <p:cNvSpPr>
            <a:spLocks noGrp="1" noRot="1" noChangeAspect="1" noTextEdit="1"/>
          </p:cNvSpPr>
          <p:nvPr>
            <p:ph type="sldImg"/>
          </p:nvPr>
        </p:nvSpPr>
        <p:spPr/>
      </p:sp>
      <p:sp>
        <p:nvSpPr>
          <p:cNvPr id="300035" name="文本占位符 300034"/>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54</a:t>
            </a:fld>
            <a:endParaRPr lang="zh-CN" sz="900" i="1"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幻灯片图像占位符 301057"/>
          <p:cNvSpPr>
            <a:spLocks noGrp="1" noRot="1" noChangeAspect="1" noTextEdit="1"/>
          </p:cNvSpPr>
          <p:nvPr>
            <p:ph type="sldImg"/>
          </p:nvPr>
        </p:nvSpPr>
        <p:spPr/>
      </p:sp>
      <p:sp>
        <p:nvSpPr>
          <p:cNvPr id="301059" name="文本占位符 301058"/>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55</a:t>
            </a:fld>
            <a:endParaRPr lang="zh-CN" sz="900" i="1"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幻灯片图像占位符 302081"/>
          <p:cNvSpPr>
            <a:spLocks noGrp="1" noRot="1" noChangeAspect="1" noTextEdit="1"/>
          </p:cNvSpPr>
          <p:nvPr>
            <p:ph type="sldImg"/>
          </p:nvPr>
        </p:nvSpPr>
        <p:spPr/>
      </p:sp>
      <p:sp>
        <p:nvSpPr>
          <p:cNvPr id="302083" name="文本占位符 302082"/>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56</a:t>
            </a:fld>
            <a:endParaRPr lang="zh-CN" sz="900" i="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07521"/>
          <p:cNvSpPr>
            <a:spLocks noGrp="1" noRot="1" noChangeAspect="1" noTextEdit="1"/>
          </p:cNvSpPr>
          <p:nvPr>
            <p:ph type="sldImg"/>
          </p:nvPr>
        </p:nvSpPr>
        <p:spPr/>
      </p:sp>
      <p:sp>
        <p:nvSpPr>
          <p:cNvPr id="19458" name="文本占位符 107522"/>
          <p:cNvSpPr>
            <a:spLocks noGrp="1"/>
          </p:cNvSpPr>
          <p:nvPr>
            <p:ph type="body"/>
          </p:nvPr>
        </p:nvSpPr>
        <p:spPr/>
        <p:txBody>
          <a:bodyPr anchor="t"/>
          <a:lstStyle/>
          <a:p>
            <a:pPr lvl="0" indent="0"/>
            <a:r>
              <a:rPr lang="zh-CN" altLang="en-US" dirty="0"/>
              <a:t>通信的目的是什么</a:t>
            </a:r>
          </a:p>
          <a:p>
            <a:pPr lvl="0" indent="0"/>
            <a:r>
              <a:rPr lang="zh-CN" altLang="en-US" dirty="0"/>
              <a:t>点对点的通信，网络会议的形式，虽然看起来象是多点对多点的通信，便实际上，如果把时间分成微秒级，它在短时间内还是一个点对点的通信。</a:t>
            </a:r>
            <a:endParaRPr lang="zh-CN" altLang="en-US"/>
          </a:p>
        </p:txBody>
      </p:sp>
      <p:sp>
        <p:nvSpPr>
          <p:cNvPr id="1945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latin typeface="Arial" panose="020B0604020202020204" pitchFamily="34" charset="0"/>
                <a:ea typeface="宋体" panose="02010600030101010101" pitchFamily="2" charset="-122"/>
              </a:rPr>
              <a:t>8</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幻灯片图像占位符 303105"/>
          <p:cNvSpPr>
            <a:spLocks noGrp="1" noRot="1" noChangeAspect="1" noTextEdit="1"/>
          </p:cNvSpPr>
          <p:nvPr>
            <p:ph type="sldImg"/>
          </p:nvPr>
        </p:nvSpPr>
        <p:spPr/>
      </p:sp>
      <p:sp>
        <p:nvSpPr>
          <p:cNvPr id="303107" name="文本占位符 303106"/>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58</a:t>
            </a:fld>
            <a:endParaRPr lang="zh-CN" sz="900" i="1"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幻灯片图像占位符 304129"/>
          <p:cNvSpPr>
            <a:spLocks noGrp="1" noRot="1" noChangeAspect="1" noTextEdit="1"/>
          </p:cNvSpPr>
          <p:nvPr>
            <p:ph type="sldImg"/>
          </p:nvPr>
        </p:nvSpPr>
        <p:spPr/>
      </p:sp>
      <p:sp>
        <p:nvSpPr>
          <p:cNvPr id="304131" name="文本占位符 304130"/>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59</a:t>
            </a:fld>
            <a:endParaRPr lang="zh-CN" sz="900" i="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幻灯片图像占位符 305153"/>
          <p:cNvSpPr>
            <a:spLocks noGrp="1" noRot="1" noChangeAspect="1" noTextEdit="1"/>
          </p:cNvSpPr>
          <p:nvPr>
            <p:ph type="sldImg"/>
          </p:nvPr>
        </p:nvSpPr>
        <p:spPr/>
      </p:sp>
      <p:sp>
        <p:nvSpPr>
          <p:cNvPr id="305155" name="文本占位符 305154"/>
          <p:cNvSpPr>
            <a:spLocks noGrp="1"/>
          </p:cNvSpPr>
          <p:nvPr>
            <p:ph type="body" idx="1"/>
          </p:nvPr>
        </p:nvSpPr>
        <p:spPr/>
        <p:txBody>
          <a:bodyPr lIns="81431" tIns="40716" rIns="81431" bIns="40716"/>
          <a:lstStyle/>
          <a:p>
            <a:pPr lvl="0"/>
            <a:r>
              <a:rPr lang="zh-CN" altLang="en-US" dirty="0"/>
              <a:t>视频同轴电缆的特征电阻是</a:t>
            </a:r>
            <a:r>
              <a:rPr lang="en-US" altLang="zh-CN" dirty="0"/>
              <a:t>75 </a:t>
            </a:r>
            <a:r>
              <a:rPr lang="zh-CN" altLang="en-US" dirty="0"/>
              <a:t>欧姆，这个值不是随意选的。物理学证明了视频信号最优化的衰减特性发生在</a:t>
            </a:r>
            <a:r>
              <a:rPr lang="en-US" altLang="zh-CN" dirty="0"/>
              <a:t>77 </a:t>
            </a:r>
            <a:r>
              <a:rPr lang="zh-CN" altLang="en-US" dirty="0"/>
              <a:t>欧姆。在低功率应用中，材料及设计决定了电缆的最优阻抗为</a:t>
            </a:r>
            <a:r>
              <a:rPr lang="en-US" altLang="zh-CN" dirty="0"/>
              <a:t>75 </a:t>
            </a:r>
            <a:r>
              <a:rPr lang="zh-CN" altLang="en-US" dirty="0"/>
              <a:t>欧姆</a:t>
            </a:r>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60</a:t>
            </a:fld>
            <a:endParaRPr lang="zh-CN" sz="900" i="1"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幻灯片图像占位符 306177"/>
          <p:cNvSpPr>
            <a:spLocks noGrp="1" noRot="1" noChangeAspect="1" noTextEdit="1"/>
          </p:cNvSpPr>
          <p:nvPr>
            <p:ph type="sldImg"/>
          </p:nvPr>
        </p:nvSpPr>
        <p:spPr/>
      </p:sp>
      <p:sp>
        <p:nvSpPr>
          <p:cNvPr id="306179" name="文本占位符 306178"/>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62</a:t>
            </a:fld>
            <a:endParaRPr lang="zh-CN" sz="900" i="1"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幻灯片图像占位符 307201"/>
          <p:cNvSpPr>
            <a:spLocks noGrp="1" noRot="1" noChangeAspect="1" noTextEdit="1"/>
          </p:cNvSpPr>
          <p:nvPr>
            <p:ph type="sldImg"/>
          </p:nvPr>
        </p:nvSpPr>
        <p:spPr/>
      </p:sp>
      <p:sp>
        <p:nvSpPr>
          <p:cNvPr id="307203" name="文本占位符 307202"/>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63</a:t>
            </a:fld>
            <a:endParaRPr lang="zh-CN" sz="900" i="1"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幻灯片图像占位符 308225"/>
          <p:cNvSpPr>
            <a:spLocks noGrp="1" noRot="1" noChangeAspect="1" noTextEdit="1"/>
          </p:cNvSpPr>
          <p:nvPr>
            <p:ph type="sldImg"/>
          </p:nvPr>
        </p:nvSpPr>
        <p:spPr/>
      </p:sp>
      <p:sp>
        <p:nvSpPr>
          <p:cNvPr id="308227" name="文本占位符 308226"/>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64</a:t>
            </a:fld>
            <a:endParaRPr lang="zh-CN" sz="900" i="1"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幻灯片图像占位符 309249"/>
          <p:cNvSpPr>
            <a:spLocks noGrp="1" noRot="1" noChangeAspect="1" noTextEdit="1"/>
          </p:cNvSpPr>
          <p:nvPr>
            <p:ph type="sldImg"/>
          </p:nvPr>
        </p:nvSpPr>
        <p:spPr/>
      </p:sp>
      <p:sp>
        <p:nvSpPr>
          <p:cNvPr id="309251" name="文本占位符 309250"/>
          <p:cNvSpPr>
            <a:spLocks noGrp="1"/>
          </p:cNvSpPr>
          <p:nvPr>
            <p:ph type="body" idx="1"/>
          </p:nvPr>
        </p:nvSpPr>
        <p:spPr/>
        <p:txBody>
          <a:bodyPr lIns="81431" tIns="40716" rIns="81431" bIns="40716"/>
          <a:lstStyle/>
          <a:p>
            <a:r>
              <a:rPr lang="zh-CN" altLang="en-US" dirty="0"/>
              <a:t>模式是指一个电磁波在确定方向传播时不同的特性。 光纤中的模式是满足亥姆霍兹方程的解。并不是所有入射到光纤中的光都可以稳定的传输，只有入射角和偏振状态满足一定条件才可以传播。光纤可以传播的模式数和波长、光纤的半径、折射率有关。 </a:t>
            </a:r>
            <a:br>
              <a:rPr lang="zh-CN" altLang="en-US" dirty="0"/>
            </a:br>
            <a:r>
              <a:rPr lang="zh-CN" altLang="en-US" dirty="0"/>
              <a:t>单模光纤就是在确定的光纤参数和波长下，可以传播的光的模式只有一个。 多模光纤是指这个光纤允许多种模式的光传播。</a:t>
            </a:r>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65</a:t>
            </a:fld>
            <a:endParaRPr lang="zh-CN" sz="900" i="1"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幻灯片图像占位符 310273"/>
          <p:cNvSpPr>
            <a:spLocks noGrp="1" noRot="1" noChangeAspect="1" noTextEdit="1"/>
          </p:cNvSpPr>
          <p:nvPr>
            <p:ph type="sldImg"/>
          </p:nvPr>
        </p:nvSpPr>
        <p:spPr/>
      </p:sp>
      <p:sp>
        <p:nvSpPr>
          <p:cNvPr id="310275" name="文本占位符 310274"/>
          <p:cNvSpPr>
            <a:spLocks noGrp="1"/>
          </p:cNvSpPr>
          <p:nvPr>
            <p:ph type="body" idx="1"/>
          </p:nvPr>
        </p:nvSpPr>
        <p:spPr/>
        <p:txBody>
          <a:bodyPr lIns="81431" tIns="40716" rIns="81431" bIns="40716"/>
          <a:lstStyle/>
          <a:p>
            <a:pPr lvl="0"/>
            <a:r>
              <a:rPr lang="zh-CN" altLang="en-US" sz="1200" b="0" i="0" kern="1200" dirty="0">
                <a:solidFill>
                  <a:schemeClr val="tx1"/>
                </a:solidFill>
                <a:effectLst/>
                <a:latin typeface="+mn-lt"/>
                <a:ea typeface="+mn-ea"/>
                <a:cs typeface="+mn-cs"/>
              </a:rPr>
              <a:t>单模光纤（</a:t>
            </a:r>
            <a:r>
              <a:rPr lang="en-US" altLang="zh-CN" sz="1200" b="0" i="0" kern="1200" dirty="0">
                <a:solidFill>
                  <a:schemeClr val="tx1"/>
                </a:solidFill>
                <a:effectLst/>
                <a:latin typeface="+mn-lt"/>
                <a:ea typeface="+mn-ea"/>
                <a:cs typeface="+mn-cs"/>
              </a:rPr>
              <a:t>SMF</a:t>
            </a:r>
            <a:r>
              <a:rPr lang="zh-CN" altLang="en-US" sz="1200" b="0" i="0" kern="1200" dirty="0">
                <a:solidFill>
                  <a:schemeClr val="tx1"/>
                </a:solidFill>
                <a:effectLst/>
                <a:latin typeface="+mn-lt"/>
                <a:ea typeface="+mn-ea"/>
                <a:cs typeface="+mn-cs"/>
              </a:rPr>
              <a:t>）是一种在横向模式直接传输光信号的光纤。单模光纤运行在</a:t>
            </a:r>
            <a:r>
              <a:rPr lang="en-US" altLang="zh-CN" sz="1200" b="0" i="0" kern="1200" dirty="0">
                <a:solidFill>
                  <a:schemeClr val="tx1"/>
                </a:solidFill>
                <a:effectLst/>
                <a:latin typeface="+mn-lt"/>
                <a:ea typeface="+mn-ea"/>
                <a:cs typeface="+mn-cs"/>
              </a:rPr>
              <a:t>100M/s</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1 G/s</a:t>
            </a:r>
            <a:r>
              <a:rPr lang="zh-CN" altLang="en-US" sz="1200" b="0" i="0" kern="1200" dirty="0">
                <a:solidFill>
                  <a:schemeClr val="tx1"/>
                </a:solidFill>
                <a:effectLst/>
                <a:latin typeface="+mn-lt"/>
                <a:ea typeface="+mn-ea"/>
                <a:cs typeface="+mn-cs"/>
              </a:rPr>
              <a:t>的数据速率，传输距离都可以达到至少</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公里。通常情况下，单模光纤用于远程信号传输。多模光纤（</a:t>
            </a:r>
            <a:r>
              <a:rPr lang="en-US" altLang="zh-CN" sz="1200" b="0" i="0" kern="1200" dirty="0">
                <a:solidFill>
                  <a:schemeClr val="tx1"/>
                </a:solidFill>
                <a:effectLst/>
                <a:latin typeface="+mn-lt"/>
                <a:ea typeface="+mn-ea"/>
                <a:cs typeface="+mn-cs"/>
              </a:rPr>
              <a:t>MMF</a:t>
            </a:r>
            <a:r>
              <a:rPr lang="zh-CN" altLang="en-US" sz="1200" b="0" i="0" kern="1200" dirty="0">
                <a:solidFill>
                  <a:schemeClr val="tx1"/>
                </a:solidFill>
                <a:effectLst/>
                <a:latin typeface="+mn-lt"/>
                <a:ea typeface="+mn-ea"/>
                <a:cs typeface="+mn-cs"/>
              </a:rPr>
              <a:t>）主要用于短距离的光纤通信，如在建筑物内或校园里。典型的传输速度是</a:t>
            </a:r>
            <a:r>
              <a:rPr lang="en-US" altLang="zh-CN" sz="1200" b="0" i="0" kern="1200" dirty="0">
                <a:solidFill>
                  <a:schemeClr val="tx1"/>
                </a:solidFill>
                <a:effectLst/>
                <a:latin typeface="+mn-lt"/>
                <a:ea typeface="+mn-ea"/>
                <a:cs typeface="+mn-cs"/>
              </a:rPr>
              <a:t>100M/s</a:t>
            </a:r>
            <a:r>
              <a:rPr lang="zh-CN" altLang="en-US" sz="1200" b="0" i="0" kern="1200" dirty="0">
                <a:solidFill>
                  <a:schemeClr val="tx1"/>
                </a:solidFill>
                <a:effectLst/>
                <a:latin typeface="+mn-lt"/>
                <a:ea typeface="+mn-ea"/>
                <a:cs typeface="+mn-cs"/>
              </a:rPr>
              <a:t>，传输距离可达</a:t>
            </a:r>
            <a:r>
              <a:rPr lang="en-US" altLang="zh-CN" sz="1200" b="0" i="0" kern="1200" dirty="0">
                <a:solidFill>
                  <a:schemeClr val="tx1"/>
                </a:solidFill>
                <a:effectLst/>
                <a:latin typeface="+mn-lt"/>
                <a:ea typeface="+mn-ea"/>
                <a:cs typeface="+mn-cs"/>
              </a:rPr>
              <a:t>2km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100BASE-FX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 G/s</a:t>
            </a:r>
            <a:r>
              <a:rPr lang="zh-CN" altLang="en-US" sz="1200" b="0" i="0" kern="1200" dirty="0">
                <a:solidFill>
                  <a:schemeClr val="tx1"/>
                </a:solidFill>
                <a:effectLst/>
                <a:latin typeface="+mn-lt"/>
                <a:ea typeface="+mn-ea"/>
                <a:cs typeface="+mn-cs"/>
              </a:rPr>
              <a:t>可达</a:t>
            </a:r>
            <a:r>
              <a:rPr lang="en-US" altLang="zh-CN" sz="1200" b="0" i="0" kern="1200" dirty="0">
                <a:solidFill>
                  <a:schemeClr val="tx1"/>
                </a:solidFill>
                <a:effectLst/>
                <a:latin typeface="+mn-lt"/>
                <a:ea typeface="+mn-ea"/>
                <a:cs typeface="+mn-cs"/>
              </a:rPr>
              <a:t>1000m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 G/s</a:t>
            </a:r>
            <a:r>
              <a:rPr lang="zh-CN" altLang="en-US" sz="1200" b="0" i="0" kern="1200" dirty="0">
                <a:solidFill>
                  <a:schemeClr val="tx1"/>
                </a:solidFill>
                <a:effectLst/>
                <a:latin typeface="+mn-lt"/>
                <a:ea typeface="+mn-ea"/>
                <a:cs typeface="+mn-cs"/>
              </a:rPr>
              <a:t>可达</a:t>
            </a:r>
            <a:r>
              <a:rPr lang="en-US" altLang="zh-CN" sz="1200" b="0" i="0" kern="1200" dirty="0">
                <a:solidFill>
                  <a:schemeClr val="tx1"/>
                </a:solidFill>
                <a:effectLst/>
                <a:latin typeface="+mn-lt"/>
                <a:ea typeface="+mn-ea"/>
                <a:cs typeface="+mn-cs"/>
              </a:rPr>
              <a:t>550m</a:t>
            </a:r>
            <a:r>
              <a:rPr lang="zh-CN" altLang="en-US" sz="1200" b="0" i="0" kern="1200" dirty="0">
                <a:solidFill>
                  <a:schemeClr val="tx1"/>
                </a:solidFill>
                <a:effectLst/>
                <a:latin typeface="+mn-lt"/>
                <a:ea typeface="+mn-ea"/>
                <a:cs typeface="+mn-cs"/>
              </a:rPr>
              <a:t>。</a:t>
            </a:r>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66</a:t>
            </a:fld>
            <a:endParaRPr lang="zh-CN" sz="900" i="1"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中国电信与国内其它运营商的网络互联</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72</a:t>
            </a:fld>
            <a:endParaRPr lang="zh-CN" altLang="en-US"/>
          </a:p>
        </p:txBody>
      </p:sp>
    </p:spTree>
    <p:extLst>
      <p:ext uri="{BB962C8B-B14F-4D97-AF65-F5344CB8AC3E}">
        <p14:creationId xmlns:p14="http://schemas.microsoft.com/office/powerpoint/2010/main" val="2064012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中国电信与国外其它运营商的网络互联</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73</a:t>
            </a:fld>
            <a:endParaRPr lang="zh-CN" altLang="en-US"/>
          </a:p>
        </p:txBody>
      </p:sp>
    </p:spTree>
    <p:extLst>
      <p:ext uri="{BB962C8B-B14F-4D97-AF65-F5344CB8AC3E}">
        <p14:creationId xmlns:p14="http://schemas.microsoft.com/office/powerpoint/2010/main" val="3759986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09569"/>
          <p:cNvSpPr>
            <a:spLocks noGrp="1" noRot="1" noChangeAspect="1" noTextEdit="1"/>
          </p:cNvSpPr>
          <p:nvPr>
            <p:ph type="sldImg"/>
          </p:nvPr>
        </p:nvSpPr>
        <p:spPr/>
      </p:sp>
      <p:sp>
        <p:nvSpPr>
          <p:cNvPr id="21506" name="文本占位符 109570"/>
          <p:cNvSpPr>
            <a:spLocks noGrp="1"/>
          </p:cNvSpPr>
          <p:nvPr>
            <p:ph type="body"/>
          </p:nvPr>
        </p:nvSpPr>
        <p:spPr/>
        <p:txBody>
          <a:bodyPr anchor="t"/>
          <a:lstStyle/>
          <a:p>
            <a:pPr lvl="0" indent="0"/>
            <a:r>
              <a:rPr lang="zh-CN" altLang="en-US" dirty="0"/>
              <a:t>全互连通信方式 </a:t>
            </a:r>
            <a:r>
              <a:rPr lang="en-US" altLang="zh-CN" dirty="0"/>
              <a:t>C n (n-1)</a:t>
            </a:r>
            <a:r>
              <a:rPr lang="zh-CN" altLang="en-US" dirty="0"/>
              <a:t>，全互连存在的好处是什么。什么会引起全互连通信方式的不足</a:t>
            </a:r>
            <a:endParaRPr lang="zh-CN" altLang="en-US"/>
          </a:p>
        </p:txBody>
      </p:sp>
      <p:sp>
        <p:nvSpPr>
          <p:cNvPr id="2150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latin typeface="Arial" panose="020B0604020202020204" pitchFamily="34" charset="0"/>
                <a:ea typeface="宋体" panose="02010600030101010101" pitchFamily="2" charset="-122"/>
              </a:rPr>
              <a:t>9</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幻灯片图像占位符 331777"/>
          <p:cNvSpPr>
            <a:spLocks noGrp="1" noRot="1" noChangeAspect="1" noTextEdit="1"/>
          </p:cNvSpPr>
          <p:nvPr>
            <p:ph type="sldImg"/>
          </p:nvPr>
        </p:nvSpPr>
        <p:spPr/>
      </p:sp>
      <p:sp>
        <p:nvSpPr>
          <p:cNvPr id="331779" name="文本占位符 331778"/>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75</a:t>
            </a:fld>
            <a:endParaRPr lang="zh-CN" sz="900" i="1"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幻灯片图像占位符 331777"/>
          <p:cNvSpPr>
            <a:spLocks noGrp="1" noRot="1" noChangeAspect="1" noTextEdit="1"/>
          </p:cNvSpPr>
          <p:nvPr>
            <p:ph type="sldImg"/>
          </p:nvPr>
        </p:nvSpPr>
        <p:spPr/>
      </p:sp>
      <p:sp>
        <p:nvSpPr>
          <p:cNvPr id="331779" name="文本占位符 331778"/>
          <p:cNvSpPr>
            <a:spLocks noGrp="1"/>
          </p:cNvSpPr>
          <p:nvPr>
            <p:ph type="body" idx="1"/>
          </p:nvPr>
        </p:nvSpPr>
        <p:spPr/>
        <p:txBody>
          <a:bodyPr lIns="81431" tIns="40716" rIns="81431" bIns="40716"/>
          <a:lstStyle/>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76</a:t>
            </a:fld>
            <a:endParaRPr lang="zh-CN" sz="900" i="1" dirty="0"/>
          </a:p>
        </p:txBody>
      </p:sp>
    </p:spTree>
    <p:extLst>
      <p:ext uri="{BB962C8B-B14F-4D97-AF65-F5344CB8AC3E}">
        <p14:creationId xmlns:p14="http://schemas.microsoft.com/office/powerpoint/2010/main" val="1301731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电路交换</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78</a:t>
            </a:fld>
            <a:endParaRPr lang="zh-CN" altLang="en-US"/>
          </a:p>
        </p:txBody>
      </p:sp>
    </p:spTree>
    <p:extLst>
      <p:ext uri="{BB962C8B-B14F-4D97-AF65-F5344CB8AC3E}">
        <p14:creationId xmlns:p14="http://schemas.microsoft.com/office/powerpoint/2010/main" val="2954546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电路交换</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79</a:t>
            </a:fld>
            <a:endParaRPr lang="zh-CN" altLang="en-US"/>
          </a:p>
        </p:txBody>
      </p:sp>
    </p:spTree>
    <p:extLst>
      <p:ext uri="{BB962C8B-B14F-4D97-AF65-F5344CB8AC3E}">
        <p14:creationId xmlns:p14="http://schemas.microsoft.com/office/powerpoint/2010/main" val="2806532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X.25 defines a telephone network for data communications. To begin communication, one computer calls another to request a communication session. The called computer can accept or refuse the connection. A DTE can be a terminal that does not implement the complete X.25 functionality. A DTE is connected to a DCE through a translation device called a </a:t>
            </a:r>
            <a:r>
              <a:rPr lang="en-US" altLang="zh-CN" sz="1200" b="0" i="1" kern="1200" dirty="0">
                <a:solidFill>
                  <a:schemeClr val="tx1"/>
                </a:solidFill>
                <a:effectLst/>
                <a:latin typeface="+mn-lt"/>
                <a:ea typeface="+mn-ea"/>
                <a:cs typeface="+mn-cs"/>
              </a:rPr>
              <a:t>packet assembler/disassembler</a:t>
            </a:r>
            <a:r>
              <a:rPr lang="en-US" altLang="zh-CN" sz="1200" b="0" i="0" kern="1200" dirty="0">
                <a:solidFill>
                  <a:schemeClr val="tx1"/>
                </a:solidFill>
                <a:effectLst/>
                <a:latin typeface="+mn-lt"/>
                <a:ea typeface="+mn-ea"/>
                <a:cs typeface="+mn-cs"/>
              </a:rPr>
              <a:t> (PAD). </a:t>
            </a:r>
          </a:p>
          <a:p>
            <a:r>
              <a:rPr lang="en-US" altLang="zh-CN" dirty="0"/>
              <a:t>X.25</a:t>
            </a:r>
            <a:r>
              <a:rPr lang="zh-CN" altLang="en-US" dirty="0"/>
              <a:t>交换网是第一个面向连接的网络，也是第一个公共数据网络，</a:t>
            </a:r>
            <a:r>
              <a:rPr lang="zh-CN" altLang="en-US" sz="1200" b="0" i="0" kern="1200" dirty="0">
                <a:solidFill>
                  <a:schemeClr val="tx1"/>
                </a:solidFill>
                <a:effectLst/>
                <a:latin typeface="+mn-lt"/>
                <a:ea typeface="+mn-ea"/>
                <a:cs typeface="+mn-cs"/>
              </a:rPr>
              <a:t>它运行</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年后，</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年代被无错误控制，无流控制，面向连接的新的叫做</a:t>
            </a:r>
            <a:r>
              <a:rPr lang="zh-CN" altLang="en-US" sz="1200" b="0" i="0" u="none" strike="noStrike" kern="1200" dirty="0">
                <a:solidFill>
                  <a:schemeClr val="tx1"/>
                </a:solidFill>
                <a:effectLst/>
                <a:latin typeface="+mn-lt"/>
                <a:ea typeface="+mn-ea"/>
                <a:cs typeface="+mn-cs"/>
                <a:hlinkClick r:id="rId3"/>
              </a:rPr>
              <a:t>帧中继</a:t>
            </a:r>
            <a:r>
              <a:rPr lang="zh-CN" altLang="en-US" sz="1200" b="0" i="0" kern="1200" dirty="0">
                <a:solidFill>
                  <a:schemeClr val="tx1"/>
                </a:solidFill>
                <a:effectLst/>
                <a:latin typeface="+mn-lt"/>
                <a:ea typeface="+mn-ea"/>
                <a:cs typeface="+mn-cs"/>
              </a:rPr>
              <a:t>的网络所取代。</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年代以后，出现了面向连接的</a:t>
            </a:r>
            <a:r>
              <a:rPr lang="en-US" altLang="zh-CN" sz="1200" b="0" i="0" kern="1200" dirty="0">
                <a:solidFill>
                  <a:schemeClr val="tx1"/>
                </a:solidFill>
                <a:effectLst/>
                <a:latin typeface="+mn-lt"/>
                <a:ea typeface="+mn-ea"/>
                <a:cs typeface="+mn-cs"/>
              </a:rPr>
              <a:t>ATM</a:t>
            </a:r>
            <a:r>
              <a:rPr lang="zh-CN" altLang="en-US" sz="1200" b="0" i="0" kern="1200" dirty="0">
                <a:solidFill>
                  <a:schemeClr val="tx1"/>
                </a:solidFill>
                <a:effectLst/>
                <a:latin typeface="+mn-lt"/>
                <a:ea typeface="+mn-ea"/>
                <a:cs typeface="+mn-cs"/>
              </a:rPr>
              <a:t>网络。</a:t>
            </a:r>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80</a:t>
            </a:fld>
            <a:endParaRPr lang="zh-CN" altLang="en-US"/>
          </a:p>
        </p:txBody>
      </p:sp>
    </p:spTree>
    <p:extLst>
      <p:ext uri="{BB962C8B-B14F-4D97-AF65-F5344CB8AC3E}">
        <p14:creationId xmlns:p14="http://schemas.microsoft.com/office/powerpoint/2010/main" val="719060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X.25 defines a telephone network for data communications. To begin communication, one computer calls another to request a communication session. The called computer can accept or refuse the connection. </a:t>
            </a:r>
            <a:r>
              <a:rPr lang="en-US" altLang="zh-CN" dirty="0"/>
              <a:t>X.25</a:t>
            </a:r>
            <a:r>
              <a:rPr lang="zh-CN" altLang="en-US" dirty="0"/>
              <a:t>交换网是第一个面向连接的网络，也是第一个公共数据网络，</a:t>
            </a:r>
            <a:r>
              <a:rPr lang="zh-CN" altLang="en-US" sz="1200" dirty="0"/>
              <a:t>它采用月租+流量双重计费的收费方式，相对而言收费较高。有上世纪八、九十年代应用普遍，现在已经不再使用。</a:t>
            </a:r>
          </a:p>
          <a:p>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年代被无错误控制，无流控制，面向连接的新的叫做</a:t>
            </a:r>
            <a:r>
              <a:rPr lang="zh-CN" altLang="en-US" sz="1200" b="0" i="0" u="none" strike="noStrike" kern="1200" dirty="0">
                <a:solidFill>
                  <a:schemeClr val="tx1"/>
                </a:solidFill>
                <a:effectLst/>
                <a:latin typeface="+mn-lt"/>
                <a:ea typeface="+mn-ea"/>
                <a:cs typeface="+mn-cs"/>
                <a:hlinkClick r:id="rId3"/>
              </a:rPr>
              <a:t>帧中继</a:t>
            </a:r>
            <a:r>
              <a:rPr lang="zh-CN" altLang="en-US" sz="1200" b="0" i="0" kern="1200" dirty="0">
                <a:solidFill>
                  <a:schemeClr val="tx1"/>
                </a:solidFill>
                <a:effectLst/>
                <a:latin typeface="+mn-lt"/>
                <a:ea typeface="+mn-ea"/>
                <a:cs typeface="+mn-cs"/>
              </a:rPr>
              <a:t>的网络所取代。</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年代以后，出现了面向连接的</a:t>
            </a:r>
            <a:r>
              <a:rPr lang="en-US" altLang="zh-CN" sz="1200" b="0" i="0" kern="1200" dirty="0">
                <a:solidFill>
                  <a:schemeClr val="tx1"/>
                </a:solidFill>
                <a:effectLst/>
                <a:latin typeface="+mn-lt"/>
                <a:ea typeface="+mn-ea"/>
                <a:cs typeface="+mn-cs"/>
              </a:rPr>
              <a:t>ATM</a:t>
            </a:r>
            <a:r>
              <a:rPr lang="zh-CN" altLang="en-US" sz="1200" b="0" i="0" kern="1200" dirty="0">
                <a:solidFill>
                  <a:schemeClr val="tx1"/>
                </a:solidFill>
                <a:effectLst/>
                <a:latin typeface="+mn-lt"/>
                <a:ea typeface="+mn-ea"/>
                <a:cs typeface="+mn-cs"/>
              </a:rPr>
              <a:t>网络。</a:t>
            </a:r>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81</a:t>
            </a:fld>
            <a:endParaRPr lang="zh-CN" altLang="en-US"/>
          </a:p>
        </p:txBody>
      </p:sp>
    </p:spTree>
    <p:extLst>
      <p:ext uri="{BB962C8B-B14F-4D97-AF65-F5344CB8AC3E}">
        <p14:creationId xmlns:p14="http://schemas.microsoft.com/office/powerpoint/2010/main" val="4248653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Layer 3 X.25 fields make up an X.25 packet and include a header and user data. Layer 2 X.25 (LAPB) fields include frame-level control and addressing fields, the embedded Layer 3 packet, and a frame check sequence (</a:t>
            </a:r>
            <a:r>
              <a:rPr lang="en-US" altLang="zh-CN" sz="1200" b="0" i="1" kern="1200" dirty="0">
                <a:solidFill>
                  <a:schemeClr val="tx1"/>
                </a:solidFill>
                <a:effectLst/>
                <a:latin typeface="+mn-lt"/>
                <a:ea typeface="+mn-ea"/>
                <a:cs typeface="+mn-cs"/>
              </a:rPr>
              <a:t>FCS</a:t>
            </a:r>
            <a:r>
              <a:rPr lang="en-US" altLang="zh-CN"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Layer 3 X.25 uses three virtual circuit operational procedures: Call setup       Data transfer          Call clearing</a:t>
            </a:r>
          </a:p>
          <a:p>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82</a:t>
            </a:fld>
            <a:endParaRPr lang="zh-CN" altLang="en-US"/>
          </a:p>
        </p:txBody>
      </p:sp>
    </p:spTree>
    <p:extLst>
      <p:ext uri="{BB962C8B-B14F-4D97-AF65-F5344CB8AC3E}">
        <p14:creationId xmlns:p14="http://schemas.microsoft.com/office/powerpoint/2010/main" val="4215318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http://www.itu.int/rec/T-REC-X.25-199610-I/en/</a:t>
            </a:r>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83</a:t>
            </a:fld>
            <a:endParaRPr lang="zh-CN" altLang="en-US"/>
          </a:p>
        </p:txBody>
      </p:sp>
    </p:spTree>
    <p:extLst>
      <p:ext uri="{BB962C8B-B14F-4D97-AF65-F5344CB8AC3E}">
        <p14:creationId xmlns:p14="http://schemas.microsoft.com/office/powerpoint/2010/main" val="1348813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得益于光纤的使用，误码率大大降低，要省去</a:t>
            </a:r>
            <a:r>
              <a:rPr lang="en-US" altLang="zh-CN" dirty="0"/>
              <a:t>X.25</a:t>
            </a:r>
            <a:r>
              <a:rPr lang="zh-CN" altLang="en-US" dirty="0"/>
              <a:t>中容错开销，</a:t>
            </a:r>
            <a:r>
              <a:rPr lang="zh-CN" altLang="en-US" sz="1200" b="0" i="0" kern="1200" dirty="0">
                <a:solidFill>
                  <a:schemeClr val="tx1"/>
                </a:solidFill>
                <a:effectLst/>
                <a:latin typeface="+mn-lt"/>
                <a:ea typeface="+mn-ea"/>
                <a:cs typeface="+mn-cs"/>
              </a:rPr>
              <a:t>标志字段</a:t>
            </a:r>
            <a:r>
              <a:rPr lang="en-US" altLang="zh-CN" sz="1200" b="0" i="0" kern="1200" dirty="0">
                <a:solidFill>
                  <a:schemeClr val="tx1"/>
                </a:solidFill>
                <a:effectLst/>
                <a:latin typeface="+mn-lt"/>
                <a:ea typeface="+mn-ea"/>
                <a:cs typeface="+mn-cs"/>
              </a:rPr>
              <a:t>(Flag)</a:t>
            </a:r>
            <a:r>
              <a:rPr lang="zh-CN" altLang="en-US" sz="1200" b="0" i="0" kern="1200" dirty="0">
                <a:solidFill>
                  <a:schemeClr val="tx1"/>
                </a:solidFill>
                <a:effectLst/>
                <a:latin typeface="+mn-lt"/>
                <a:ea typeface="+mn-ea"/>
                <a:cs typeface="+mn-cs"/>
              </a:rPr>
              <a:t>是一个非凡的八比特组</a:t>
            </a:r>
            <a:r>
              <a:rPr lang="en-US" altLang="zh-CN" sz="1200" b="0" i="0" kern="1200" dirty="0">
                <a:solidFill>
                  <a:schemeClr val="tx1"/>
                </a:solidFill>
                <a:effectLst/>
                <a:latin typeface="+mn-lt"/>
                <a:ea typeface="+mn-ea"/>
                <a:cs typeface="+mn-cs"/>
              </a:rPr>
              <a:t>01111110</a:t>
            </a:r>
            <a:r>
              <a:rPr lang="zh-CN" altLang="en-US" sz="1200" b="0" i="0" kern="1200" dirty="0">
                <a:solidFill>
                  <a:schemeClr val="tx1"/>
                </a:solidFill>
                <a:effectLst/>
                <a:latin typeface="+mn-lt"/>
                <a:ea typeface="+mn-ea"/>
                <a:cs typeface="+mn-cs"/>
              </a:rPr>
              <a:t>，它的作用是标志一帧的开始和结束；地址字段的长度一般为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个字节，必要时最多可扩展到</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个字节。地址字段通常包括地址字段扩展比特</a:t>
            </a:r>
            <a:r>
              <a:rPr lang="en-US" altLang="zh-CN" sz="1200" b="0" i="0" kern="1200" dirty="0">
                <a:solidFill>
                  <a:schemeClr val="tx1"/>
                </a:solidFill>
                <a:effectLst/>
                <a:latin typeface="+mn-lt"/>
                <a:ea typeface="+mn-ea"/>
                <a:cs typeface="+mn-cs"/>
              </a:rPr>
              <a:t>EA</a:t>
            </a:r>
            <a:r>
              <a:rPr lang="zh-CN" altLang="en-US" sz="1200" b="0" i="0" kern="1200" dirty="0">
                <a:solidFill>
                  <a:schemeClr val="tx1"/>
                </a:solidFill>
                <a:effectLst/>
                <a:latin typeface="+mn-lt"/>
                <a:ea typeface="+mn-ea"/>
                <a:cs typeface="+mn-cs"/>
              </a:rPr>
              <a:t>，命令</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响应指示</a:t>
            </a:r>
            <a:r>
              <a:rPr lang="en-US" altLang="zh-CN" sz="1200" b="0" i="0" kern="1200" dirty="0">
                <a:solidFill>
                  <a:schemeClr val="tx1"/>
                </a:solidFill>
                <a:effectLst/>
                <a:latin typeface="+mn-lt"/>
                <a:ea typeface="+mn-ea"/>
                <a:cs typeface="+mn-cs"/>
              </a:rPr>
              <a:t>C/R</a:t>
            </a:r>
            <a:r>
              <a:rPr lang="zh-CN" altLang="en-US" sz="1200" b="0" i="0" kern="1200" dirty="0">
                <a:solidFill>
                  <a:schemeClr val="tx1"/>
                </a:solidFill>
                <a:effectLst/>
                <a:latin typeface="+mn-lt"/>
                <a:ea typeface="+mn-ea"/>
                <a:cs typeface="+mn-cs"/>
              </a:rPr>
              <a:t>，帧可丢失指示比特</a:t>
            </a:r>
            <a:r>
              <a:rPr lang="en-US" altLang="zh-CN" sz="1200" b="0" i="0" kern="1200" dirty="0">
                <a:solidFill>
                  <a:schemeClr val="tx1"/>
                </a:solidFill>
                <a:effectLst/>
                <a:latin typeface="+mn-lt"/>
                <a:ea typeface="+mn-ea"/>
                <a:cs typeface="+mn-cs"/>
              </a:rPr>
              <a:t>DE</a:t>
            </a:r>
            <a:r>
              <a:rPr lang="zh-CN" altLang="en-US" sz="1200" b="0" i="0" kern="1200" dirty="0">
                <a:solidFill>
                  <a:schemeClr val="tx1"/>
                </a:solidFill>
                <a:effectLst/>
                <a:latin typeface="+mn-lt"/>
                <a:ea typeface="+mn-ea"/>
                <a:cs typeface="+mn-cs"/>
              </a:rPr>
              <a:t>，前向显式拥塞比特</a:t>
            </a:r>
            <a:r>
              <a:rPr lang="en-US" altLang="zh-CN" sz="1200" b="0" i="0" kern="1200" dirty="0">
                <a:solidFill>
                  <a:schemeClr val="tx1"/>
                </a:solidFill>
                <a:effectLst/>
                <a:latin typeface="+mn-lt"/>
                <a:ea typeface="+mn-ea"/>
                <a:cs typeface="+mn-cs"/>
              </a:rPr>
              <a:t>FECN</a:t>
            </a:r>
            <a:r>
              <a:rPr lang="zh-CN" altLang="en-US" sz="1200" b="0" i="0" kern="1200" dirty="0">
                <a:solidFill>
                  <a:schemeClr val="tx1"/>
                </a:solidFill>
                <a:effectLst/>
                <a:latin typeface="+mn-lt"/>
                <a:ea typeface="+mn-ea"/>
                <a:cs typeface="+mn-cs"/>
              </a:rPr>
              <a:t>，后向显示拥塞比特</a:t>
            </a:r>
            <a:r>
              <a:rPr lang="en-US" altLang="zh-CN" sz="1200" b="0" i="0" kern="1200" dirty="0">
                <a:solidFill>
                  <a:schemeClr val="tx1"/>
                </a:solidFill>
                <a:effectLst/>
                <a:latin typeface="+mn-lt"/>
                <a:ea typeface="+mn-ea"/>
                <a:cs typeface="+mn-cs"/>
              </a:rPr>
              <a:t>BECN</a:t>
            </a:r>
            <a:r>
              <a:rPr lang="zh-CN" altLang="en-US" sz="1200" b="0" i="0" kern="1200" dirty="0">
                <a:solidFill>
                  <a:schemeClr val="tx1"/>
                </a:solidFill>
                <a:effectLst/>
                <a:latin typeface="+mn-lt"/>
                <a:ea typeface="+mn-ea"/>
                <a:cs typeface="+mn-cs"/>
              </a:rPr>
              <a:t>，数据链路连接标识符</a:t>
            </a:r>
            <a:r>
              <a:rPr lang="en-US" altLang="zh-CN" sz="1200" b="0" i="0" kern="1200" dirty="0">
                <a:solidFill>
                  <a:schemeClr val="tx1"/>
                </a:solidFill>
                <a:effectLst/>
                <a:latin typeface="+mn-lt"/>
                <a:ea typeface="+mn-ea"/>
                <a:cs typeface="+mn-cs"/>
              </a:rPr>
              <a:t>DLCI</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DLCI</a:t>
            </a:r>
            <a:r>
              <a:rPr lang="zh-CN" altLang="en-US" sz="1200" b="0" i="0" kern="1200" dirty="0">
                <a:solidFill>
                  <a:schemeClr val="tx1"/>
                </a:solidFill>
                <a:effectLst/>
                <a:latin typeface="+mn-lt"/>
                <a:ea typeface="+mn-ea"/>
                <a:cs typeface="+mn-cs"/>
              </a:rPr>
              <a:t>扩展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控制知识比特</a:t>
            </a:r>
            <a:r>
              <a:rPr lang="en-US" altLang="zh-CN" sz="1200" b="0" i="0" kern="1200" dirty="0">
                <a:solidFill>
                  <a:schemeClr val="tx1"/>
                </a:solidFill>
                <a:effectLst/>
                <a:latin typeface="+mn-lt"/>
                <a:ea typeface="+mn-ea"/>
                <a:cs typeface="+mn-cs"/>
              </a:rPr>
              <a:t>D/C</a:t>
            </a:r>
            <a:r>
              <a:rPr lang="zh-CN" altLang="en-US" sz="1200" b="0" i="0" kern="1200" dirty="0">
                <a:solidFill>
                  <a:schemeClr val="tx1"/>
                </a:solidFill>
                <a:effectLst/>
                <a:latin typeface="+mn-lt"/>
                <a:ea typeface="+mn-ea"/>
                <a:cs typeface="+mn-cs"/>
              </a:rPr>
              <a:t>等</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个组成部分。帧校验序列字段</a:t>
            </a:r>
            <a:r>
              <a:rPr lang="en-US" altLang="zh-CN" sz="1200" b="0" i="0" kern="1200" dirty="0">
                <a:solidFill>
                  <a:schemeClr val="tx1"/>
                </a:solidFill>
                <a:effectLst/>
                <a:latin typeface="+mn-lt"/>
                <a:ea typeface="+mn-ea"/>
                <a:cs typeface="+mn-cs"/>
              </a:rPr>
              <a:t>FCS</a:t>
            </a:r>
            <a:r>
              <a:rPr lang="zh-CN" altLang="en-US" sz="1200" b="0" i="0" kern="1200" dirty="0">
                <a:solidFill>
                  <a:schemeClr val="tx1"/>
                </a:solidFill>
                <a:effectLst/>
                <a:latin typeface="+mn-lt"/>
                <a:ea typeface="+mn-ea"/>
                <a:cs typeface="+mn-cs"/>
              </a:rPr>
              <a:t>是一个</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比特的序列</a:t>
            </a:r>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86</a:t>
            </a:fld>
            <a:endParaRPr lang="zh-CN" altLang="en-US"/>
          </a:p>
        </p:txBody>
      </p:sp>
    </p:spTree>
    <p:extLst>
      <p:ext uri="{BB962C8B-B14F-4D97-AF65-F5344CB8AC3E}">
        <p14:creationId xmlns:p14="http://schemas.microsoft.com/office/powerpoint/2010/main" val="1762801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87</a:t>
            </a:fld>
            <a:endParaRPr lang="zh-CN" altLang="en-US"/>
          </a:p>
        </p:txBody>
      </p:sp>
    </p:spTree>
    <p:extLst>
      <p:ext uri="{BB962C8B-B14F-4D97-AF65-F5344CB8AC3E}">
        <p14:creationId xmlns:p14="http://schemas.microsoft.com/office/powerpoint/2010/main" val="253661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11617"/>
          <p:cNvSpPr>
            <a:spLocks noGrp="1" noRot="1" noChangeAspect="1" noTextEdit="1"/>
          </p:cNvSpPr>
          <p:nvPr>
            <p:ph type="sldImg"/>
          </p:nvPr>
        </p:nvSpPr>
        <p:spPr/>
      </p:sp>
      <p:sp>
        <p:nvSpPr>
          <p:cNvPr id="23554" name="文本占位符 111618"/>
          <p:cNvSpPr>
            <a:spLocks noGrp="1"/>
          </p:cNvSpPr>
          <p:nvPr>
            <p:ph type="body"/>
          </p:nvPr>
        </p:nvSpPr>
        <p:spPr/>
        <p:txBody>
          <a:bodyPr anchor="t"/>
          <a:lstStyle/>
          <a:p>
            <a:pPr lvl="0" indent="0"/>
            <a:r>
              <a:rPr lang="zh-CN" altLang="en-US" dirty="0"/>
              <a:t>全互连方法存在的问题</a:t>
            </a:r>
          </a:p>
        </p:txBody>
      </p:sp>
      <p:sp>
        <p:nvSpPr>
          <p:cNvPr id="23555"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latin typeface="Arial" panose="020B0604020202020204" pitchFamily="34" charset="0"/>
                <a:ea typeface="宋体" panose="02010600030101010101" pitchFamily="2" charset="-122"/>
              </a:rPr>
              <a:t>10</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SMDS </a:t>
            </a:r>
            <a:r>
              <a:rPr lang="zh-CN" altLang="en-US" dirty="0"/>
              <a:t>所采用的传输介质可以是光纤也可以是铜缆。在 </a:t>
            </a:r>
            <a:r>
              <a:rPr lang="en-US" altLang="zh-CN" dirty="0"/>
              <a:t>DS-1 </a:t>
            </a:r>
            <a:r>
              <a:rPr lang="zh-CN" altLang="en-US" dirty="0"/>
              <a:t>下，其传输速率为 </a:t>
            </a:r>
            <a:r>
              <a:rPr lang="en-US" altLang="zh-CN" dirty="0"/>
              <a:t>1.544 </a:t>
            </a:r>
            <a:r>
              <a:rPr lang="en-US" altLang="zh-CN" dirty="0" err="1"/>
              <a:t>Mbps</a:t>
            </a:r>
            <a:r>
              <a:rPr lang="zh-CN" altLang="en-US" dirty="0"/>
              <a:t>；在 </a:t>
            </a:r>
            <a:r>
              <a:rPr lang="en-US" altLang="zh-CN" dirty="0"/>
              <a:t>DS-3 </a:t>
            </a:r>
            <a:r>
              <a:rPr lang="zh-CN" altLang="en-US" dirty="0"/>
              <a:t>下，其传输速率为 </a:t>
            </a:r>
            <a:r>
              <a:rPr lang="en-US" altLang="zh-CN" dirty="0"/>
              <a:t>44.736 </a:t>
            </a:r>
            <a:r>
              <a:rPr lang="en-US" altLang="zh-CN" dirty="0" err="1"/>
              <a:t>Mbps</a:t>
            </a:r>
            <a:r>
              <a:rPr lang="zh-CN" altLang="en-US" dirty="0"/>
              <a:t>。</a:t>
            </a:r>
            <a:r>
              <a:rPr lang="en-US" altLang="zh-CN" dirty="0"/>
              <a:t>SMDS </a:t>
            </a:r>
            <a:r>
              <a:rPr lang="zh-CN" altLang="en-US" dirty="0"/>
              <a:t>可以操作处理多至 </a:t>
            </a:r>
            <a:r>
              <a:rPr lang="en-US" altLang="zh-CN" dirty="0"/>
              <a:t>9188 </a:t>
            </a:r>
            <a:r>
              <a:rPr lang="zh-CN" altLang="en-US" dirty="0"/>
              <a:t>个字节的高速分组客户数据（</a:t>
            </a:r>
            <a:r>
              <a:rPr lang="en-US" altLang="zh-CN" dirty="0"/>
              <a:t>customer data</a:t>
            </a:r>
            <a:r>
              <a:rPr lang="zh-CN" altLang="en-US" dirty="0"/>
              <a:t>），它们被分成较小的 </a:t>
            </a:r>
            <a:r>
              <a:rPr lang="en-US" altLang="zh-CN" dirty="0"/>
              <a:t>53 </a:t>
            </a:r>
            <a:r>
              <a:rPr lang="zh-CN" altLang="en-US" dirty="0"/>
              <a:t>个字节的单元在服务供应商网络上传输。在接收端，分组信元又被重新组装成客户数据。</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SMDS</a:t>
            </a:r>
            <a:r>
              <a:rPr lang="zh-CN" altLang="en-US" dirty="0"/>
              <a:t>是帧中继技术后出现的又一项高速网络技术。它适合更高速要求的网络服务，填补了现有的远程通信手段与</a:t>
            </a:r>
            <a:r>
              <a:rPr lang="en-US" altLang="zh-CN" dirty="0"/>
              <a:t>ATM</a:t>
            </a:r>
            <a:r>
              <a:rPr lang="zh-CN" altLang="en-US" dirty="0"/>
              <a:t>技术之间的空白。与</a:t>
            </a:r>
            <a:r>
              <a:rPr lang="en-US" altLang="zh-CN" dirty="0"/>
              <a:t>ATM</a:t>
            </a:r>
            <a:r>
              <a:rPr lang="zh-CN" altLang="en-US" dirty="0"/>
              <a:t>连接非常方便。对用户来讲可以用作向</a:t>
            </a:r>
            <a:r>
              <a:rPr lang="en-US" altLang="zh-CN" dirty="0"/>
              <a:t>ATM</a:t>
            </a:r>
            <a:r>
              <a:rPr lang="zh-CN" altLang="en-US" dirty="0"/>
              <a:t>技术的过渡。但我国迄今还没有采用些项技术。</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88</a:t>
            </a:fld>
            <a:endParaRPr lang="zh-CN" altLang="en-US"/>
          </a:p>
        </p:txBody>
      </p:sp>
    </p:spTree>
    <p:extLst>
      <p:ext uri="{BB962C8B-B14F-4D97-AF65-F5344CB8AC3E}">
        <p14:creationId xmlns:p14="http://schemas.microsoft.com/office/powerpoint/2010/main" val="1950988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9BE6A96B-2E8C-4AF7-AEBA-2AE9301ADCF5}"/>
              </a:ext>
            </a:extLst>
          </p:cNvPr>
          <p:cNvSpPr>
            <a:spLocks noGrp="1" noChangeArrowheads="1"/>
          </p:cNvSpPr>
          <p:nvPr>
            <p:ph type="sldNum" sz="quarter" idx="5"/>
          </p:nvPr>
        </p:nvSpPr>
        <p:spPr>
          <a:ln/>
        </p:spPr>
        <p:txBody>
          <a:bodyPr/>
          <a:lstStyle/>
          <a:p>
            <a:fld id="{7AF18122-CE3D-4C46-984C-A396C0929228}" type="slidenum">
              <a:rPr lang="en-US" altLang="zh-CN"/>
              <a:pPr/>
              <a:t>90</a:t>
            </a:fld>
            <a:endParaRPr lang="en-US" altLang="zh-CN"/>
          </a:p>
        </p:txBody>
      </p:sp>
      <p:sp>
        <p:nvSpPr>
          <p:cNvPr id="171010" name="Rectangle 2">
            <a:extLst>
              <a:ext uri="{FF2B5EF4-FFF2-40B4-BE49-F238E27FC236}">
                <a16:creationId xmlns:a16="http://schemas.microsoft.com/office/drawing/2014/main" id="{216351F6-085F-4DAD-A7C5-F66CA61F0768}"/>
              </a:ext>
            </a:extLst>
          </p:cNvPr>
          <p:cNvSpPr>
            <a:spLocks noChangeArrowheads="1" noTextEdit="1"/>
          </p:cNvSpPr>
          <p:nvPr>
            <p:ph type="sldImg"/>
          </p:nvPr>
        </p:nvSpPr>
        <p:spPr>
          <a:ln/>
        </p:spPr>
      </p:sp>
      <p:sp>
        <p:nvSpPr>
          <p:cNvPr id="171011" name="Rectangle 3">
            <a:extLst>
              <a:ext uri="{FF2B5EF4-FFF2-40B4-BE49-F238E27FC236}">
                <a16:creationId xmlns:a16="http://schemas.microsoft.com/office/drawing/2014/main" id="{1C49335D-73AD-4345-856F-49FFFF5C76E5}"/>
              </a:ext>
            </a:extLst>
          </p:cNvPr>
          <p:cNvSpPr>
            <a:spLocks noGrp="1" noChangeArrowheads="1"/>
          </p:cNvSpPr>
          <p:nvPr>
            <p:ph type="body" idx="1"/>
          </p:nvPr>
        </p:nvSpPr>
        <p:spPr/>
        <p:txBody>
          <a:bodyPr/>
          <a:lstStyle/>
          <a:p>
            <a:r>
              <a:rPr lang="zh-CN" altLang="en-US"/>
              <a:t>此页标题禁止有多级标题，更不要出现所在章节的名称。</a:t>
            </a:r>
          </a:p>
          <a:p>
            <a:r>
              <a:rPr lang="zh-CN" altLang="en-US"/>
              <a:t>此页标题要简练，能直接表达出本页的内容。</a:t>
            </a:r>
          </a:p>
          <a:p>
            <a:r>
              <a:rPr lang="zh-CN" altLang="en-US"/>
              <a:t>内容页可以除标题外的任何版式，如图、表等。</a:t>
            </a:r>
          </a:p>
          <a:p>
            <a:r>
              <a:rPr lang="zh-CN" altLang="en-US"/>
              <a:t>对于只授课用的胶片，文字字体可以调整，但必须统一：</a:t>
            </a:r>
          </a:p>
          <a:p>
            <a:r>
              <a:rPr lang="zh-CN" altLang="en-US"/>
              <a:t>一级文字为</a:t>
            </a:r>
            <a:r>
              <a:rPr lang="en-US" altLang="zh-CN"/>
              <a:t>24</a:t>
            </a:r>
            <a:r>
              <a:rPr lang="zh-CN" altLang="en-US"/>
              <a:t>号，二级文字为</a:t>
            </a:r>
            <a:r>
              <a:rPr lang="en-US" altLang="zh-CN"/>
              <a:t>20</a:t>
            </a:r>
            <a:r>
              <a:rPr lang="zh-CN" altLang="en-US"/>
              <a:t>号，三级文字为</a:t>
            </a:r>
            <a:r>
              <a:rPr lang="en-US" altLang="zh-CN"/>
              <a:t>18</a:t>
            </a:r>
            <a:r>
              <a:rPr lang="zh-CN" altLang="en-US"/>
              <a:t>号，四级文字为</a:t>
            </a:r>
            <a:r>
              <a:rPr lang="en-US" altLang="zh-CN"/>
              <a:t>16</a:t>
            </a:r>
            <a:r>
              <a:rPr lang="zh-CN" altLang="en-US"/>
              <a:t>号。</a:t>
            </a:r>
          </a:p>
          <a:p>
            <a:r>
              <a:rPr lang="zh-CN" altLang="en-US"/>
              <a:t>该页在授课和胶片＋注释中都要使用。</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PPP</a:t>
            </a:r>
            <a:r>
              <a:rPr lang="zh-CN" altLang="en-US" dirty="0">
                <a:sym typeface="+mn-ea"/>
              </a:rPr>
              <a:t>是一个工作于点对点链路（</a:t>
            </a:r>
            <a:r>
              <a:rPr lang="en-US" altLang="zh-CN" dirty="0">
                <a:sym typeface="+mn-ea"/>
              </a:rPr>
              <a:t>point-to-point link</a:t>
            </a:r>
            <a:r>
              <a:rPr lang="zh-CN" altLang="en-US" dirty="0">
                <a:sym typeface="+mn-ea"/>
              </a:rPr>
              <a:t>）之上的数据链路层协议。</a:t>
            </a:r>
            <a:r>
              <a:rPr lang="en-US" altLang="zh-CN" dirty="0">
                <a:sym typeface="+mn-ea"/>
              </a:rPr>
              <a:t>PPP</a:t>
            </a:r>
            <a:r>
              <a:rPr lang="zh-CN" altLang="en-US" dirty="0">
                <a:sym typeface="+mn-ea"/>
              </a:rPr>
              <a:t>工作的点对点链路可能是串行的拨号电话线、</a:t>
            </a:r>
            <a:r>
              <a:rPr lang="en-US" altLang="zh-CN" dirty="0">
                <a:sym typeface="+mn-ea"/>
              </a:rPr>
              <a:t>SONET/SDH</a:t>
            </a:r>
            <a:r>
              <a:rPr lang="zh-CN" altLang="en-US" dirty="0">
                <a:sym typeface="+mn-ea"/>
              </a:rPr>
              <a:t>链路、</a:t>
            </a:r>
            <a:r>
              <a:rPr lang="en-US" altLang="zh-CN" dirty="0">
                <a:sym typeface="+mn-ea"/>
              </a:rPr>
              <a:t>X.25</a:t>
            </a:r>
            <a:r>
              <a:rPr lang="zh-CN" altLang="en-US" dirty="0">
                <a:sym typeface="+mn-ea"/>
              </a:rPr>
              <a:t>连接或者</a:t>
            </a:r>
            <a:r>
              <a:rPr lang="en-US" altLang="zh-CN" dirty="0">
                <a:sym typeface="+mn-ea"/>
              </a:rPr>
              <a:t>ISDN</a:t>
            </a:r>
            <a:r>
              <a:rPr lang="zh-CN" altLang="en-US" dirty="0">
                <a:sym typeface="+mn-ea"/>
              </a:rPr>
              <a:t>电路。</a:t>
            </a:r>
            <a:r>
              <a:rPr lang="en-US" altLang="zh-CN" dirty="0">
                <a:sym typeface="+mn-ea"/>
              </a:rPr>
              <a:t>PPP</a:t>
            </a:r>
            <a:r>
              <a:rPr lang="zh-CN" altLang="en-US" dirty="0">
                <a:sym typeface="+mn-ea"/>
              </a:rPr>
              <a:t>也是点对点隧道协议（</a:t>
            </a:r>
            <a:r>
              <a:rPr lang="en-US" altLang="zh-CN" dirty="0">
                <a:sym typeface="+mn-ea"/>
              </a:rPr>
              <a:t>PPTP</a:t>
            </a:r>
            <a:r>
              <a:rPr lang="zh-CN" altLang="en-US" dirty="0">
                <a:sym typeface="+mn-ea"/>
              </a:rPr>
              <a:t>）和第二层隧道协议（</a:t>
            </a:r>
            <a:r>
              <a:rPr lang="en-US" altLang="zh-CN" dirty="0">
                <a:sym typeface="+mn-ea"/>
              </a:rPr>
              <a:t>L2TP</a:t>
            </a:r>
            <a:r>
              <a:rPr lang="zh-CN" altLang="en-US" dirty="0">
                <a:sym typeface="+mn-ea"/>
              </a:rPr>
              <a:t>）的基础，这些协议可用于创建虚拟专用网。</a:t>
            </a:r>
            <a:endParaRPr lang="zh-CN" altLang="en-US" dirty="0"/>
          </a:p>
          <a:p>
            <a:r>
              <a:rPr lang="zh-CN" altLang="en-US" dirty="0">
                <a:sym typeface="+mn-ea"/>
              </a:rPr>
              <a:t>    点对点协议是华为公司和</a:t>
            </a:r>
            <a:r>
              <a:rPr lang="en-US" altLang="zh-CN" dirty="0">
                <a:sym typeface="+mn-ea"/>
              </a:rPr>
              <a:t>H3C</a:t>
            </a:r>
            <a:r>
              <a:rPr lang="zh-CN" altLang="en-US" dirty="0">
                <a:sym typeface="+mn-ea"/>
              </a:rPr>
              <a:t>路由器广域网端口的默认协议。</a:t>
            </a:r>
            <a:endParaRPr lang="zh-CN" altLang="en-US" dirty="0"/>
          </a:p>
        </p:txBody>
      </p:sp>
    </p:spTree>
    <p:extLst>
      <p:ext uri="{BB962C8B-B14F-4D97-AF65-F5344CB8AC3E}">
        <p14:creationId xmlns:p14="http://schemas.microsoft.com/office/powerpoint/2010/main" val="3891734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窄带综合业务数字网”</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ISDN)</a:t>
            </a:r>
            <a:r>
              <a:rPr lang="zh-CN" altLang="en-US" sz="1200" b="0" i="0" kern="1200" dirty="0">
                <a:solidFill>
                  <a:schemeClr val="tx1"/>
                </a:solidFill>
                <a:effectLst/>
                <a:latin typeface="+mn-lt"/>
                <a:ea typeface="+mn-ea"/>
                <a:cs typeface="+mn-cs"/>
              </a:rPr>
              <a:t>，它是以电话线为基础发展起来的，可以在一条普通电话线上提供语音、数据、图象等综合性业务，速度在 </a:t>
            </a:r>
            <a:r>
              <a:rPr lang="en-US" altLang="zh-CN" sz="1200" b="0" i="0" kern="1200" dirty="0">
                <a:solidFill>
                  <a:schemeClr val="tx1"/>
                </a:solidFill>
                <a:effectLst/>
                <a:latin typeface="+mn-lt"/>
                <a:ea typeface="+mn-ea"/>
                <a:cs typeface="+mn-cs"/>
              </a:rPr>
              <a:t>1.5Mbit/ s </a:t>
            </a:r>
            <a:r>
              <a:rPr lang="zh-CN" altLang="en-US" sz="1200" b="0" i="0" kern="1200" dirty="0">
                <a:solidFill>
                  <a:schemeClr val="tx1"/>
                </a:solidFill>
                <a:effectLst/>
                <a:latin typeface="+mn-lt"/>
                <a:ea typeface="+mn-ea"/>
                <a:cs typeface="+mn-cs"/>
              </a:rPr>
              <a:t>以下。</a:t>
            </a:r>
            <a:r>
              <a:rPr lang="en-US" altLang="zh-CN" dirty="0">
                <a:solidFill>
                  <a:srgbClr val="0000FF"/>
                </a:solidFill>
              </a:rPr>
              <a:t>SONET</a:t>
            </a:r>
            <a:r>
              <a:rPr lang="zh-CN" altLang="en-US" dirty="0">
                <a:solidFill>
                  <a:srgbClr val="0000FF"/>
                </a:solidFill>
              </a:rPr>
              <a:t>（</a:t>
            </a:r>
            <a:r>
              <a:rPr lang="en-US" altLang="zh-CN" dirty="0">
                <a:solidFill>
                  <a:srgbClr val="0000FF"/>
                </a:solidFill>
              </a:rPr>
              <a:t>Synchronous Optical Network</a:t>
            </a:r>
            <a:r>
              <a:rPr lang="zh-CN" altLang="en-US" dirty="0">
                <a:solidFill>
                  <a:srgbClr val="0000FF"/>
                </a:solidFill>
              </a:rPr>
              <a:t>）是</a:t>
            </a:r>
            <a:r>
              <a:rPr lang="en-US" altLang="zh-CN" dirty="0">
                <a:solidFill>
                  <a:srgbClr val="0000FF"/>
                </a:solidFill>
              </a:rPr>
              <a:t>ANSI</a:t>
            </a:r>
            <a:r>
              <a:rPr lang="zh-CN" altLang="en-US" dirty="0">
                <a:solidFill>
                  <a:srgbClr val="0000FF"/>
                </a:solidFill>
              </a:rPr>
              <a:t>定义的同步传输体制，是一种全球化的标准传输协议</a:t>
            </a:r>
            <a:r>
              <a:rPr lang="zh-CN" altLang="en-US" dirty="0"/>
              <a:t> </a:t>
            </a:r>
            <a:r>
              <a:rPr lang="zh-CN" altLang="en-US" dirty="0">
                <a:solidFill>
                  <a:srgbClr val="0000FF"/>
                </a:solidFill>
              </a:rPr>
              <a:t>，包含一组以</a:t>
            </a:r>
            <a:r>
              <a:rPr lang="en-US" altLang="zh-CN" dirty="0">
                <a:solidFill>
                  <a:srgbClr val="0000FF"/>
                </a:solidFill>
              </a:rPr>
              <a:t>51.840Mbps(STS-1)</a:t>
            </a:r>
            <a:r>
              <a:rPr lang="zh-CN" altLang="en-US" dirty="0">
                <a:solidFill>
                  <a:srgbClr val="0000FF"/>
                </a:solidFill>
              </a:rPr>
              <a:t>为基数的速率 。</a:t>
            </a:r>
          </a:p>
          <a:p>
            <a:r>
              <a:rPr lang="en-US" altLang="zh-CN" dirty="0">
                <a:solidFill>
                  <a:srgbClr val="0000FF"/>
                </a:solidFill>
              </a:rPr>
              <a:t>SDH</a:t>
            </a:r>
            <a:r>
              <a:rPr lang="zh-CN" altLang="en-US" dirty="0">
                <a:solidFill>
                  <a:srgbClr val="0000FF"/>
                </a:solidFill>
              </a:rPr>
              <a:t>（</a:t>
            </a:r>
            <a:r>
              <a:rPr lang="en-US" altLang="zh-CN" dirty="0">
                <a:solidFill>
                  <a:srgbClr val="0000FF"/>
                </a:solidFill>
              </a:rPr>
              <a:t>Synchronous Digital Hierarchy</a:t>
            </a:r>
            <a:r>
              <a:rPr lang="zh-CN" altLang="en-US" dirty="0">
                <a:solidFill>
                  <a:srgbClr val="0000FF"/>
                </a:solidFill>
              </a:rPr>
              <a:t>）是</a:t>
            </a:r>
            <a:r>
              <a:rPr lang="en-US" altLang="zh-CN" dirty="0">
                <a:solidFill>
                  <a:srgbClr val="0000FF"/>
                </a:solidFill>
              </a:rPr>
              <a:t>CCITT</a:t>
            </a:r>
            <a:r>
              <a:rPr lang="zh-CN" altLang="en-US" dirty="0">
                <a:solidFill>
                  <a:srgbClr val="0000FF"/>
                </a:solidFill>
              </a:rPr>
              <a:t>（现在的</a:t>
            </a:r>
            <a:r>
              <a:rPr lang="en-US" altLang="zh-CN" dirty="0">
                <a:solidFill>
                  <a:srgbClr val="0000FF"/>
                </a:solidFill>
              </a:rPr>
              <a:t>ITU-T</a:t>
            </a:r>
            <a:r>
              <a:rPr lang="zh-CN" altLang="en-US" dirty="0">
                <a:solidFill>
                  <a:srgbClr val="0000FF"/>
                </a:solidFill>
              </a:rPr>
              <a:t>）定义的，使用</a:t>
            </a:r>
            <a:r>
              <a:rPr lang="en-US" altLang="zh-CN" dirty="0">
                <a:solidFill>
                  <a:srgbClr val="0000FF"/>
                </a:solidFill>
              </a:rPr>
              <a:t>SONET</a:t>
            </a:r>
            <a:r>
              <a:rPr lang="zh-CN" altLang="en-US" dirty="0">
                <a:solidFill>
                  <a:srgbClr val="0000FF"/>
                </a:solidFill>
              </a:rPr>
              <a:t>速率的一个子集，以</a:t>
            </a:r>
            <a:r>
              <a:rPr lang="en-US" altLang="zh-CN" dirty="0">
                <a:solidFill>
                  <a:srgbClr val="0000FF"/>
                </a:solidFill>
              </a:rPr>
              <a:t>155.520Mbps(STM-1) </a:t>
            </a:r>
            <a:r>
              <a:rPr lang="zh-CN" altLang="en-US" dirty="0">
                <a:solidFill>
                  <a:srgbClr val="0000FF"/>
                </a:solidFill>
              </a:rPr>
              <a:t>为基数的速率。</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92</a:t>
            </a:fld>
            <a:endParaRPr lang="zh-CN" altLang="en-US"/>
          </a:p>
        </p:txBody>
      </p:sp>
    </p:spTree>
    <p:extLst>
      <p:ext uri="{BB962C8B-B14F-4D97-AF65-F5344CB8AC3E}">
        <p14:creationId xmlns:p14="http://schemas.microsoft.com/office/powerpoint/2010/main" val="1689534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一般流量控制域（</a:t>
            </a:r>
            <a:r>
              <a:rPr lang="en-US" altLang="zh-CN" dirty="0"/>
              <a:t>GFC</a:t>
            </a:r>
            <a:r>
              <a:rPr lang="zh-CN" altLang="en-US" dirty="0"/>
              <a:t>）</a:t>
            </a:r>
            <a:r>
              <a:rPr lang="en-US" altLang="zh-CN" dirty="0"/>
              <a:t>-- 4</a:t>
            </a:r>
            <a:r>
              <a:rPr lang="zh-CN" altLang="en-US" dirty="0"/>
              <a:t>个</a:t>
            </a:r>
            <a:r>
              <a:rPr lang="en-US" altLang="zh-CN" dirty="0"/>
              <a:t>bit</a:t>
            </a:r>
            <a:r>
              <a:rPr lang="zh-CN" altLang="en-US" dirty="0"/>
              <a:t>，只用于用户</a:t>
            </a:r>
            <a:r>
              <a:rPr lang="en-US" altLang="zh-CN" dirty="0"/>
              <a:t>-</a:t>
            </a:r>
            <a:r>
              <a:rPr lang="zh-CN" altLang="en-US" dirty="0"/>
              <a:t>网络接口信元</a:t>
            </a:r>
            <a:r>
              <a:rPr lang="en-US" altLang="zh-CN" dirty="0"/>
              <a:t>, </a:t>
            </a:r>
            <a:r>
              <a:rPr lang="zh-CN" altLang="en-US" dirty="0"/>
              <a:t>指示设备如何控制流量</a:t>
            </a:r>
            <a:r>
              <a:rPr lang="en-US" altLang="zh-CN" dirty="0"/>
              <a:t>; </a:t>
            </a:r>
            <a:r>
              <a:rPr lang="zh-CN" altLang="en-US" dirty="0"/>
              <a:t>虚通道标识域（</a:t>
            </a:r>
            <a:r>
              <a:rPr lang="en-US" altLang="zh-CN" dirty="0"/>
              <a:t>VPI</a:t>
            </a:r>
            <a:r>
              <a:rPr lang="zh-CN" altLang="en-US" dirty="0"/>
              <a:t>），在用户</a:t>
            </a:r>
            <a:r>
              <a:rPr lang="en-US" altLang="zh-CN" dirty="0"/>
              <a:t>-</a:t>
            </a:r>
            <a:r>
              <a:rPr lang="zh-CN" altLang="en-US" dirty="0"/>
              <a:t>网络接口信元是</a:t>
            </a:r>
            <a:r>
              <a:rPr lang="en-US" altLang="zh-CN" dirty="0"/>
              <a:t>8</a:t>
            </a:r>
            <a:r>
              <a:rPr lang="zh-CN" altLang="en-US" dirty="0"/>
              <a:t>个</a:t>
            </a:r>
            <a:r>
              <a:rPr lang="en-US" altLang="zh-CN" dirty="0"/>
              <a:t>bit</a:t>
            </a:r>
            <a:r>
              <a:rPr lang="zh-CN" altLang="en-US" dirty="0"/>
              <a:t>，在网络</a:t>
            </a:r>
            <a:r>
              <a:rPr lang="en-US" altLang="zh-CN" dirty="0"/>
              <a:t>-</a:t>
            </a:r>
            <a:r>
              <a:rPr lang="zh-CN" altLang="en-US" dirty="0"/>
              <a:t>网络接口信元中是</a:t>
            </a:r>
            <a:r>
              <a:rPr lang="en-US" altLang="zh-CN" dirty="0"/>
              <a:t>12</a:t>
            </a:r>
            <a:r>
              <a:rPr lang="zh-CN" altLang="en-US" dirty="0"/>
              <a:t>个</a:t>
            </a:r>
            <a:r>
              <a:rPr lang="en-US" altLang="zh-CN" dirty="0"/>
              <a:t>bit, </a:t>
            </a:r>
            <a:r>
              <a:rPr lang="zh-CN" altLang="en-US" dirty="0"/>
              <a:t>用于路由</a:t>
            </a:r>
            <a:r>
              <a:rPr lang="en-US" altLang="zh-CN" dirty="0"/>
              <a:t>;  </a:t>
            </a:r>
            <a:r>
              <a:rPr lang="zh-CN" altLang="en-US" dirty="0"/>
              <a:t>虚通路标识域（</a:t>
            </a:r>
            <a:r>
              <a:rPr lang="en-US" altLang="zh-CN" dirty="0"/>
              <a:t>VCI</a:t>
            </a:r>
            <a:r>
              <a:rPr lang="zh-CN" altLang="en-US" dirty="0"/>
              <a:t>），</a:t>
            </a:r>
            <a:r>
              <a:rPr lang="en-US" altLang="zh-CN" dirty="0"/>
              <a:t>8</a:t>
            </a:r>
            <a:r>
              <a:rPr lang="zh-CN" altLang="en-US" dirty="0"/>
              <a:t>个</a:t>
            </a:r>
            <a:r>
              <a:rPr lang="en-US" altLang="zh-CN" dirty="0"/>
              <a:t>bit, </a:t>
            </a:r>
            <a:r>
              <a:rPr lang="zh-CN" altLang="en-US" dirty="0"/>
              <a:t>用于将信元路由到用户</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102</a:t>
            </a:fld>
            <a:endParaRPr lang="zh-CN" altLang="en-US"/>
          </a:p>
        </p:txBody>
      </p:sp>
    </p:spTree>
    <p:extLst>
      <p:ext uri="{BB962C8B-B14F-4D97-AF65-F5344CB8AC3E}">
        <p14:creationId xmlns:p14="http://schemas.microsoft.com/office/powerpoint/2010/main" val="3008074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13665"/>
          <p:cNvSpPr>
            <a:spLocks noGrp="1" noRot="1" noChangeAspect="1" noTextEdit="1"/>
          </p:cNvSpPr>
          <p:nvPr>
            <p:ph type="sldImg"/>
          </p:nvPr>
        </p:nvSpPr>
        <p:spPr/>
      </p:sp>
      <p:sp>
        <p:nvSpPr>
          <p:cNvPr id="25602" name="文本占位符 113666"/>
          <p:cNvSpPr>
            <a:spLocks noGrp="1"/>
          </p:cNvSpPr>
          <p:nvPr>
            <p:ph type="body"/>
          </p:nvPr>
        </p:nvSpPr>
        <p:spPr/>
        <p:txBody>
          <a:bodyPr anchor="t"/>
          <a:lstStyle/>
          <a:p>
            <a:pPr lvl="0" indent="0"/>
            <a:r>
              <a:rPr lang="zh-CN" altLang="en-US" dirty="0"/>
              <a:t>注意到这里的交换设备，它是负责通信的核心。处于至关重要的位置，现代交换原理就是围绕它而展开的，为了达到各项指标，如通信容量，质量，准确性，实时性，兼容性等各方面的要求而确定的信息交换方法与准则。</a:t>
            </a:r>
          </a:p>
        </p:txBody>
      </p:sp>
      <p:sp>
        <p:nvSpPr>
          <p:cNvPr id="2560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latin typeface="Arial" panose="020B0604020202020204" pitchFamily="34" charset="0"/>
                <a:ea typeface="宋体" panose="02010600030101010101" pitchFamily="2" charset="-122"/>
              </a:rPr>
              <a:t>11</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15713"/>
          <p:cNvSpPr>
            <a:spLocks noGrp="1" noRot="1" noChangeAspect="1" noTextEdit="1"/>
          </p:cNvSpPr>
          <p:nvPr>
            <p:ph type="sldImg"/>
          </p:nvPr>
        </p:nvSpPr>
        <p:spPr/>
      </p:sp>
      <p:sp>
        <p:nvSpPr>
          <p:cNvPr id="28674" name="文本占位符 115714"/>
          <p:cNvSpPr>
            <a:spLocks noGrp="1"/>
          </p:cNvSpPr>
          <p:nvPr>
            <p:ph type="body"/>
          </p:nvPr>
        </p:nvSpPr>
        <p:spPr/>
        <p:txBody>
          <a:bodyPr anchor="t"/>
          <a:lstStyle/>
          <a:p>
            <a:pPr lvl="0" indent="0"/>
            <a:r>
              <a:rPr lang="zh-CN" altLang="en-US" dirty="0"/>
              <a:t>概念了解：用户交换机、市话交换机（或本地交换机）、汇接交换机（或长途交换机）</a:t>
            </a:r>
          </a:p>
        </p:txBody>
      </p:sp>
      <p:sp>
        <p:nvSpPr>
          <p:cNvPr id="28675"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latin typeface="Arial" panose="020B0604020202020204" pitchFamily="34" charset="0"/>
                <a:ea typeface="宋体" panose="02010600030101010101" pitchFamily="2" charset="-122"/>
              </a:rPr>
              <a:t>12</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核心网与交换技术基本上是同时出现的</a:t>
            </a:r>
          </a:p>
        </p:txBody>
      </p:sp>
      <p:sp>
        <p:nvSpPr>
          <p:cNvPr id="4" name="灯片编号占位符 3"/>
          <p:cNvSpPr>
            <a:spLocks noGrp="1"/>
          </p:cNvSpPr>
          <p:nvPr>
            <p:ph type="sldNum" sz="quarter" idx="10"/>
          </p:nvPr>
        </p:nvSpPr>
        <p:spPr/>
        <p:txBody>
          <a:bodyPr/>
          <a:lstStyle/>
          <a:p>
            <a:pPr>
              <a:defRPr/>
            </a:pPr>
            <a:fld id="{9EF213AD-3D3B-4317-B7E4-AB483704B381}" type="slidenum">
              <a:rPr lang="zh-CN" altLang="en-US" smtClean="0"/>
              <a:t>13</a:t>
            </a:fld>
            <a:endParaRPr lang="zh-CN" altLang="en-US"/>
          </a:p>
        </p:txBody>
      </p:sp>
    </p:spTree>
    <p:extLst>
      <p:ext uri="{BB962C8B-B14F-4D97-AF65-F5344CB8AC3E}">
        <p14:creationId xmlns:p14="http://schemas.microsoft.com/office/powerpoint/2010/main" val="483788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简单化，网络自治，网络之间不需要数据变换</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比如</a:t>
            </a:r>
            <a:r>
              <a:rPr lang="en-US" altLang="zh-CN" dirty="0">
                <a:sym typeface="+mn-ea"/>
              </a:rPr>
              <a:t>IBM</a:t>
            </a:r>
            <a:r>
              <a:rPr lang="zh-CN" altLang="en-US" dirty="0">
                <a:sym typeface="+mn-ea"/>
              </a:rPr>
              <a:t>的</a:t>
            </a:r>
            <a:r>
              <a:rPr lang="en-US" altLang="zh-CN" dirty="0">
                <a:sym typeface="+mn-ea"/>
              </a:rPr>
              <a:t>SNA </a:t>
            </a:r>
            <a:r>
              <a:rPr lang="zh-CN" altLang="en-US" dirty="0">
                <a:sym typeface="+mn-ea"/>
              </a:rPr>
              <a:t>是一种固定路由的网络结构</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未命名"/>
          <p:cNvPicPr>
            <a:picLocks noChangeAspect="1" noChangeArrowheads="1"/>
          </p:cNvPicPr>
          <p:nvPr/>
        </p:nvPicPr>
        <p:blipFill>
          <a:blip r:embed="rId2"/>
          <a:srcRect/>
          <a:stretch>
            <a:fillRect/>
          </a:stretch>
        </p:blipFill>
        <p:spPr bwMode="auto">
          <a:xfrm>
            <a:off x="0" y="5734050"/>
            <a:ext cx="9144000" cy="1123950"/>
          </a:xfrm>
          <a:prstGeom prst="rect">
            <a:avLst/>
          </a:prstGeom>
          <a:noFill/>
          <a:ln w="9525">
            <a:noFill/>
            <a:miter lim="800000"/>
            <a:headEnd/>
            <a:tailEnd/>
          </a:ln>
        </p:spPr>
      </p:pic>
      <p:pic>
        <p:nvPicPr>
          <p:cNvPr id="5" name="Picture 2" descr="index08_01"/>
          <p:cNvPicPr>
            <a:picLocks noChangeAspect="1" noChangeArrowheads="1"/>
          </p:cNvPicPr>
          <p:nvPr/>
        </p:nvPicPr>
        <p:blipFill>
          <a:blip r:embed="rId3"/>
          <a:srcRect/>
          <a:stretch>
            <a:fillRect/>
          </a:stretch>
        </p:blipFill>
        <p:spPr bwMode="auto">
          <a:xfrm>
            <a:off x="0" y="0"/>
            <a:ext cx="2571750" cy="628650"/>
          </a:xfrm>
          <a:prstGeom prst="rect">
            <a:avLst/>
          </a:prstGeom>
          <a:noFill/>
          <a:ln w="9525">
            <a:noFill/>
            <a:miter lim="800000"/>
            <a:headEnd/>
            <a:tailEnd/>
          </a:ln>
        </p:spPr>
      </p:pic>
      <p:pic>
        <p:nvPicPr>
          <p:cNvPr id="6" name="Picture 10" descr="USTC校徽"/>
          <p:cNvPicPr>
            <a:picLocks noChangeAspect="1" noChangeArrowheads="1"/>
          </p:cNvPicPr>
          <p:nvPr/>
        </p:nvPicPr>
        <p:blipFill>
          <a:blip r:embed="rId4"/>
          <a:srcRect/>
          <a:stretch>
            <a:fillRect/>
          </a:stretch>
        </p:blipFill>
        <p:spPr bwMode="auto">
          <a:xfrm>
            <a:off x="827088" y="3786188"/>
            <a:ext cx="2274887" cy="1517650"/>
          </a:xfrm>
          <a:prstGeom prst="rect">
            <a:avLst/>
          </a:prstGeom>
          <a:noFill/>
          <a:ln w="9525">
            <a:noFill/>
            <a:miter lim="800000"/>
            <a:headEnd/>
            <a:tailEnd/>
          </a:ln>
        </p:spPr>
      </p:pic>
      <p:sp>
        <p:nvSpPr>
          <p:cNvPr id="58372" name="Rectangle 4"/>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58373" name="Rectangle 5"/>
          <p:cNvSpPr>
            <a:spLocks noGrp="1" noChangeArrowheads="1"/>
          </p:cNvSpPr>
          <p:nvPr>
            <p:ph type="subTitle" idx="1"/>
          </p:nvPr>
        </p:nvSpPr>
        <p:spPr>
          <a:xfrm>
            <a:off x="2339975" y="3789363"/>
            <a:ext cx="6400800" cy="1752600"/>
          </a:xfrm>
        </p:spPr>
        <p:txBody>
          <a:bodyPr/>
          <a:lstStyle>
            <a:lvl1pPr marL="0" indent="0" algn="ctr">
              <a:buFont typeface="Wingdings" panose="05000000000000000000" pitchFamily="2" charset="2"/>
              <a:buNone/>
              <a:defRPr>
                <a:solidFill>
                  <a:srgbClr val="000099"/>
                </a:solidFill>
              </a:defRPr>
            </a:lvl1pPr>
          </a:lstStyle>
          <a:p>
            <a:r>
              <a:rPr lang="zh-CN" altLang="en-US"/>
              <a:t>单击此处编辑母版副标题样式</a:t>
            </a:r>
          </a:p>
        </p:txBody>
      </p:sp>
      <p:sp>
        <p:nvSpPr>
          <p:cNvPr id="7" name="Rectangle 6"/>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D11ED763-10E8-4189-914D-DD05C7648F76}" type="datetime1">
              <a:rPr lang="zh-CN" altLang="en-US"/>
              <a:t>2019/3/5</a:t>
            </a:fld>
            <a:endParaRPr lang="zh-CN" altLang="en-US"/>
          </a:p>
        </p:txBody>
      </p:sp>
      <p:sp>
        <p:nvSpPr>
          <p:cNvPr id="8" name="Rectangle 7"/>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zh-CN" altLang="en-US"/>
          </a:p>
        </p:txBody>
      </p:sp>
      <p:sp>
        <p:nvSpPr>
          <p:cNvPr id="9" name="Rectangle 8"/>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E51D5C70-3A92-4C2F-AC14-C61AFAF6201A}" type="slidenum">
              <a:rPr lang="zh-CN" altLang="en-US"/>
              <a:t>‹#›</a:t>
            </a:fld>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AD80B905-6FD5-4B41-A7D8-F21DA2217688}" type="datetime1">
              <a:rPr lang="zh-CN" altLang="en-US"/>
              <a:t>2019/3/5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9BB2C36C-85E1-4061-95DB-936564EA473F}" type="slidenum">
              <a:rPr lang="zh-CN" altLang="en-US"/>
              <a:t>‹#›</a:t>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0213" y="214313"/>
            <a:ext cx="2174875"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214313"/>
            <a:ext cx="6376988"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753C4191-65CA-4D85-B076-368E9467E2B3}" type="datetime1">
              <a:rPr lang="zh-CN" altLang="en-US"/>
              <a:t>2019/3/5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45394123-58C1-41CD-A102-CED466D0F5D0}" type="slidenum">
              <a:rPr lang="zh-CN" altLang="en-US"/>
              <a:t>‹#›</a:t>
            </a:fld>
            <a:endParaRPr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fontAlgn="base"/>
            <a:endParaRPr lang="zh-CN" altLang="en-US" noProof="1"/>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fontAlgn="base"/>
            <a:endParaRPr lang="zh-CN" noProof="1"/>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fontAlgn="base"/>
            <a:fld id="{9A0DB2DC-4C9A-4742-B13C-FB6460FD3503}" type="slidenum">
              <a:rPr lang="en-US" altLang="zh-CN" noProof="1" dirty="0">
                <a:latin typeface="Arial" panose="020B0604020202020204" pitchFamily="34" charset="0"/>
                <a:ea typeface="宋体" panose="02010600030101010101" pitchFamily="2" charset="-122"/>
                <a:cs typeface="+mn-ea"/>
              </a:rPr>
              <a:t>‹#›</a:t>
            </a:fld>
            <a:endParaRPr lang="zh-CN" noProof="1"/>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图表占位符 2"/>
          <p:cNvSpPr>
            <a:spLocks noGrp="1"/>
          </p:cNvSpPr>
          <p:nvPr>
            <p:ph type="chart" idx="1"/>
          </p:nvPr>
        </p:nvSpPr>
        <p:spPr/>
        <p:txBody>
          <a:bodyPr/>
          <a:lstStyle/>
          <a:p>
            <a:endParaRPr lang="zh-CN" altLang="en-US"/>
          </a:p>
        </p:txBody>
      </p:sp>
      <p:sp>
        <p:nvSpPr>
          <p:cNvPr id="4" name="日期占位符 3"/>
          <p:cNvSpPr>
            <a:spLocks noGrp="1"/>
          </p:cNvSpPr>
          <p:nvPr>
            <p:ph type="dt" sz="half" idx="10"/>
          </p:nvPr>
        </p:nvSpPr>
        <p:spPr/>
        <p:txBody>
          <a:bodyPr/>
          <a:lstStyle/>
          <a:p>
            <a:pPr lvl="0" eaLnBrk="0" hangingPunct="0"/>
            <a:endParaRPr lang="zh-CN" altLang="en-US" dirty="0"/>
          </a:p>
        </p:txBody>
      </p:sp>
      <p:sp>
        <p:nvSpPr>
          <p:cNvPr id="5" name="页脚占位符 4"/>
          <p:cNvSpPr>
            <a:spLocks noGrp="1"/>
          </p:cNvSpPr>
          <p:nvPr>
            <p:ph type="ftr" sz="quarter" idx="11"/>
          </p:nvPr>
        </p:nvSpPr>
        <p:spPr/>
        <p:txBody>
          <a:bodyPr/>
          <a:lstStyle/>
          <a:p>
            <a:pPr lvl="0" eaLnBrk="0" hangingPunct="0"/>
            <a:endParaRPr lang="zh-CN" dirty="0"/>
          </a:p>
        </p:txBody>
      </p:sp>
      <p:sp>
        <p:nvSpPr>
          <p:cNvPr id="6" name="灯片编号占位符 5"/>
          <p:cNvSpPr>
            <a:spLocks noGrp="1"/>
          </p:cNvSpPr>
          <p:nvPr>
            <p:ph type="sldNum" sz="quarter" idx="12"/>
          </p:nvPr>
        </p:nvSpPr>
        <p:spPr/>
        <p:txBody>
          <a:bodyPr/>
          <a:lstStyle/>
          <a:p>
            <a:pPr lvl="0" eaLnBrk="0" hangingPunct="0"/>
            <a:fld id="{9A0DB2DC-4C9A-4742-B13C-FB6460FD3503}" type="slidenum">
              <a:rPr lang="en-US" altLang="zh-CN" dirty="0"/>
              <a:t>‹#›</a:t>
            </a:fld>
            <a:endParaRPr lang="zh-CN" dirty="0"/>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BF41C-7559-4339-943D-F92EFA3015A2}"/>
              </a:ext>
            </a:extLst>
          </p:cNvPr>
          <p:cNvSpPr>
            <a:spLocks noGrp="1"/>
          </p:cNvSpPr>
          <p:nvPr>
            <p:ph type="title"/>
          </p:nvPr>
        </p:nvSpPr>
        <p:spPr>
          <a:xfrm>
            <a:off x="1447800" y="228600"/>
            <a:ext cx="7086600" cy="6858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83D4B9-B20B-44C4-83BD-3B64E591BA08}"/>
              </a:ext>
            </a:extLst>
          </p:cNvPr>
          <p:cNvSpPr>
            <a:spLocks noGrp="1"/>
          </p:cNvSpPr>
          <p:nvPr>
            <p:ph type="body" sz="half" idx="1"/>
          </p:nvPr>
        </p:nvSpPr>
        <p:spPr>
          <a:xfrm>
            <a:off x="914400" y="1524000"/>
            <a:ext cx="3619500" cy="19843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DF6AFF5-FF49-4620-AD8B-5DAF09F3008A}"/>
              </a:ext>
            </a:extLst>
          </p:cNvPr>
          <p:cNvSpPr>
            <a:spLocks noGrp="1"/>
          </p:cNvSpPr>
          <p:nvPr>
            <p:ph sz="quarter" idx="2"/>
          </p:nvPr>
        </p:nvSpPr>
        <p:spPr>
          <a:xfrm>
            <a:off x="4686300" y="1524000"/>
            <a:ext cx="3619500" cy="9159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A8E56860-E5AA-4D6B-B304-B5954FDE8010}"/>
              </a:ext>
            </a:extLst>
          </p:cNvPr>
          <p:cNvSpPr>
            <a:spLocks noGrp="1"/>
          </p:cNvSpPr>
          <p:nvPr>
            <p:ph sz="quarter" idx="3"/>
          </p:nvPr>
        </p:nvSpPr>
        <p:spPr>
          <a:xfrm>
            <a:off x="4686300" y="2592388"/>
            <a:ext cx="3619500" cy="9159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AA2294A7-C3F7-4B17-88B4-1F296DA83338}"/>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536F300-43FA-47F6-8C32-02B14D76FE5F}"/>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0AFDBEFB-2845-49CA-BE7F-81C1F2310F89}"/>
              </a:ext>
            </a:extLst>
          </p:cNvPr>
          <p:cNvSpPr>
            <a:spLocks noGrp="1"/>
          </p:cNvSpPr>
          <p:nvPr>
            <p:ph type="sldNum" sz="quarter" idx="12"/>
          </p:nvPr>
        </p:nvSpPr>
        <p:spPr>
          <a:xfrm>
            <a:off x="6553200" y="6248400"/>
            <a:ext cx="1905000" cy="457200"/>
          </a:xfrm>
        </p:spPr>
        <p:txBody>
          <a:bodyPr/>
          <a:lstStyle>
            <a:lvl1pPr>
              <a:defRPr/>
            </a:lvl1pPr>
          </a:lstStyle>
          <a:p>
            <a:fld id="{1C06F254-2138-4EE6-B909-73F0076263DC}" type="slidenum">
              <a:rPr lang="en-US" altLang="zh-CN"/>
              <a:pPr/>
              <a:t>‹#›</a:t>
            </a:fld>
            <a:endParaRPr lang="en-US" altLang="zh-CN"/>
          </a:p>
        </p:txBody>
      </p:sp>
    </p:spTree>
    <p:extLst>
      <p:ext uri="{BB962C8B-B14F-4D97-AF65-F5344CB8AC3E}">
        <p14:creationId xmlns:p14="http://schemas.microsoft.com/office/powerpoint/2010/main" val="85354376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8D81E-242A-41BA-99A9-1A5F5952EE79}"/>
              </a:ext>
            </a:extLst>
          </p:cNvPr>
          <p:cNvSpPr>
            <a:spLocks noGrp="1"/>
          </p:cNvSpPr>
          <p:nvPr>
            <p:ph type="title"/>
          </p:nvPr>
        </p:nvSpPr>
        <p:spPr>
          <a:xfrm>
            <a:off x="1447800" y="228600"/>
            <a:ext cx="7086600" cy="6858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1D97719B-1C22-453E-95E8-645BC815FF24}"/>
              </a:ext>
            </a:extLst>
          </p:cNvPr>
          <p:cNvSpPr>
            <a:spLocks noGrp="1"/>
          </p:cNvSpPr>
          <p:nvPr>
            <p:ph type="tbl" idx="1"/>
          </p:nvPr>
        </p:nvSpPr>
        <p:spPr>
          <a:xfrm>
            <a:off x="914400" y="1524000"/>
            <a:ext cx="7391400" cy="1984375"/>
          </a:xfrm>
        </p:spPr>
        <p:txBody>
          <a:bodyPr/>
          <a:lstStyle/>
          <a:p>
            <a:endParaRPr lang="zh-CN" altLang="en-US"/>
          </a:p>
        </p:txBody>
      </p:sp>
      <p:sp>
        <p:nvSpPr>
          <p:cNvPr id="4" name="日期占位符 3">
            <a:extLst>
              <a:ext uri="{FF2B5EF4-FFF2-40B4-BE49-F238E27FC236}">
                <a16:creationId xmlns:a16="http://schemas.microsoft.com/office/drawing/2014/main" id="{000CA45F-469C-4C30-9234-1A57276E0049}"/>
              </a:ext>
            </a:extLst>
          </p:cNvPr>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72E31726-7277-4F24-83FB-1065FC77CE45}"/>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F3E9922-3ED5-4233-9CED-69A1C2939777}"/>
              </a:ext>
            </a:extLst>
          </p:cNvPr>
          <p:cNvSpPr>
            <a:spLocks noGrp="1"/>
          </p:cNvSpPr>
          <p:nvPr>
            <p:ph type="sldNum" sz="quarter" idx="12"/>
          </p:nvPr>
        </p:nvSpPr>
        <p:spPr>
          <a:xfrm>
            <a:off x="6553200" y="6248400"/>
            <a:ext cx="1905000" cy="457200"/>
          </a:xfrm>
        </p:spPr>
        <p:txBody>
          <a:bodyPr/>
          <a:lstStyle>
            <a:lvl1pPr>
              <a:defRPr/>
            </a:lvl1pPr>
          </a:lstStyle>
          <a:p>
            <a:fld id="{A6EFE891-4941-4016-8DBA-D5F910D9EFB7}" type="slidenum">
              <a:rPr lang="en-US" altLang="zh-CN"/>
              <a:pPr/>
              <a:t>‹#›</a:t>
            </a:fld>
            <a:endParaRPr lang="en-US" altLang="zh-CN"/>
          </a:p>
        </p:txBody>
      </p:sp>
    </p:spTree>
    <p:extLst>
      <p:ext uri="{BB962C8B-B14F-4D97-AF65-F5344CB8AC3E}">
        <p14:creationId xmlns:p14="http://schemas.microsoft.com/office/powerpoint/2010/main" val="14840562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a:defRPr/>
            </a:lvl1pPr>
            <a:lvl2pPr eaLnBrk="1">
              <a:defRPr/>
            </a:lvl2pPr>
            <a:lvl3pPr eaLnBrk="1">
              <a:defRPr/>
            </a:lvl3pPr>
            <a:lvl4pPr eaLnBrk="1">
              <a:defRPr/>
            </a:lvl4pPr>
            <a:lvl5pPr eaLnBrk="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dt" sz="half" idx="10"/>
          </p:nvPr>
        </p:nvSpPr>
        <p:spPr/>
        <p:txBody>
          <a:bodyPr/>
          <a:lstStyle>
            <a:lvl1pPr>
              <a:defRPr/>
            </a:lvl1pPr>
          </a:lstStyle>
          <a:p>
            <a:pPr>
              <a:defRPr/>
            </a:pPr>
            <a:fld id="{0E3B409E-19AE-4D42-A42A-7F55676F515A}" type="datetime1">
              <a:rPr lang="zh-CN" altLang="en-US"/>
              <a:t>2019/3/5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E5E81690-5925-4742-9A8E-042F2E7C6D4D}" type="slidenum">
              <a:rPr lang="zh-CN" altLang="en-US"/>
              <a:t>‹#›</a:t>
            </a:fld>
            <a:endParaRPr lang="zh-CN" alt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fld id="{C77053E6-5253-4E0F-AC37-55A1CA955E87}" type="datetime1">
              <a:rPr lang="zh-CN" altLang="en-US"/>
              <a:t>2019/3/5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414CFACF-E961-40F0-8D21-E35903C3B989}" type="slidenum">
              <a:rPr lang="zh-CN" altLang="en-US"/>
              <a:t>‹#›</a:t>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844675"/>
            <a:ext cx="4275138"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8363" y="1844675"/>
            <a:ext cx="4276725"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1FAB941A-5778-4053-92E4-80A4ED52FBA6}" type="datetime1">
              <a:rPr lang="zh-CN" altLang="en-US"/>
              <a:t>2019/3/5</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6C0F19B3-DD3E-4A27-8334-7E83CD01B1F7}" type="slidenum">
              <a:rPr lang="zh-CN" altLang="en-US"/>
              <a:t>‹#›</a:t>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46BAF2B6-3F1B-4593-AD5C-DE826B19F37E}" type="datetime1">
              <a:rPr lang="zh-CN" altLang="en-US"/>
              <a:t>2019/3/5</a:t>
            </a:fld>
            <a:endParaRPr lang="zh-CN" altLang="en-US"/>
          </a:p>
        </p:txBody>
      </p:sp>
      <p:sp>
        <p:nvSpPr>
          <p:cNvPr id="8" name="Rectangle 7"/>
          <p:cNvSpPr>
            <a:spLocks noGrp="1" noChangeArrowheads="1"/>
          </p:cNvSpPr>
          <p:nvPr>
            <p:ph type="ftr" sz="quarter" idx="11"/>
          </p:nvPr>
        </p:nvSpPr>
        <p:spPr/>
        <p:txBody>
          <a:bodyPr/>
          <a:lstStyle>
            <a:lvl1pPr>
              <a:defRPr/>
            </a:lvl1pPr>
          </a:lstStyle>
          <a:p>
            <a:pPr>
              <a:defRPr/>
            </a:pPr>
            <a:endParaRPr lang="zh-CN" altLang="en-US"/>
          </a:p>
        </p:txBody>
      </p:sp>
      <p:sp>
        <p:nvSpPr>
          <p:cNvPr id="9" name="Rectangle 8"/>
          <p:cNvSpPr>
            <a:spLocks noGrp="1" noChangeArrowheads="1"/>
          </p:cNvSpPr>
          <p:nvPr>
            <p:ph type="sldNum" sz="quarter" idx="12"/>
          </p:nvPr>
        </p:nvSpPr>
        <p:spPr/>
        <p:txBody>
          <a:bodyPr/>
          <a:lstStyle>
            <a:lvl1pPr>
              <a:defRPr/>
            </a:lvl1pPr>
          </a:lstStyle>
          <a:p>
            <a:pPr>
              <a:defRPr/>
            </a:pPr>
            <a:fld id="{1B278E54-B128-4255-937D-816417E3DA08}" type="slidenum">
              <a:rPr lang="zh-CN" altLang="en-US"/>
              <a:t>‹#›</a:t>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a:defRPr/>
            </a:pPr>
            <a:fld id="{4308D15A-DE33-42A4-A4C9-6A112F756E8E}" type="datetime1">
              <a:rPr lang="zh-CN" altLang="en-US"/>
              <a:t>2019/3/5</a:t>
            </a:fld>
            <a:endParaRPr lang="zh-CN" altLang="en-US"/>
          </a:p>
        </p:txBody>
      </p:sp>
      <p:sp>
        <p:nvSpPr>
          <p:cNvPr id="4" name="Rectangle 7"/>
          <p:cNvSpPr>
            <a:spLocks noGrp="1" noChangeArrowheads="1"/>
          </p:cNvSpPr>
          <p:nvPr>
            <p:ph type="ftr" sz="quarter" idx="11"/>
          </p:nvPr>
        </p:nvSpPr>
        <p:spPr/>
        <p:txBody>
          <a:bodyPr/>
          <a:lstStyle>
            <a:lvl1pPr>
              <a:defRPr/>
            </a:lvl1pPr>
          </a:lstStyle>
          <a:p>
            <a:pPr>
              <a:defRPr/>
            </a:pPr>
            <a:endParaRPr lang="zh-CN" altLang="en-US"/>
          </a:p>
        </p:txBody>
      </p:sp>
      <p:sp>
        <p:nvSpPr>
          <p:cNvPr id="5" name="Rectangle 8"/>
          <p:cNvSpPr>
            <a:spLocks noGrp="1" noChangeArrowheads="1"/>
          </p:cNvSpPr>
          <p:nvPr>
            <p:ph type="sldNum" sz="quarter" idx="12"/>
          </p:nvPr>
        </p:nvSpPr>
        <p:spPr/>
        <p:txBody>
          <a:bodyPr/>
          <a:lstStyle>
            <a:lvl1pPr>
              <a:defRPr/>
            </a:lvl1pPr>
          </a:lstStyle>
          <a:p>
            <a:pPr>
              <a:defRPr/>
            </a:pPr>
            <a:fld id="{10791474-FBDF-4BA4-AA6F-E979AA21E0D0}" type="slidenum">
              <a:rPr lang="zh-CN" altLang="en-US"/>
              <a:t>‹#›</a:t>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EDB1B386-E560-46C7-83D8-CDC089CF6933}" type="datetime1">
              <a:rPr lang="zh-CN" altLang="en-US"/>
              <a:t>2019/3/5</a:t>
            </a:fld>
            <a:endParaRPr lang="zh-CN" altLang="en-US"/>
          </a:p>
        </p:txBody>
      </p:sp>
      <p:sp>
        <p:nvSpPr>
          <p:cNvPr id="3" name="Rectangle 7"/>
          <p:cNvSpPr>
            <a:spLocks noGrp="1" noChangeArrowheads="1"/>
          </p:cNvSpPr>
          <p:nvPr>
            <p:ph type="ftr" sz="quarter" idx="11"/>
          </p:nvPr>
        </p:nvSpPr>
        <p:spPr/>
        <p:txBody>
          <a:bodyPr/>
          <a:lstStyle>
            <a:lvl1pPr>
              <a:defRPr/>
            </a:lvl1pPr>
          </a:lstStyle>
          <a:p>
            <a:pPr>
              <a:defRPr/>
            </a:pPr>
            <a:endParaRPr lang="zh-CN" altLang="en-US"/>
          </a:p>
        </p:txBody>
      </p:sp>
      <p:sp>
        <p:nvSpPr>
          <p:cNvPr id="4" name="Rectangle 8"/>
          <p:cNvSpPr>
            <a:spLocks noGrp="1" noChangeArrowheads="1"/>
          </p:cNvSpPr>
          <p:nvPr>
            <p:ph type="sldNum" sz="quarter" idx="12"/>
          </p:nvPr>
        </p:nvSpPr>
        <p:spPr/>
        <p:txBody>
          <a:bodyPr/>
          <a:lstStyle>
            <a:lvl1pPr>
              <a:defRPr/>
            </a:lvl1pPr>
          </a:lstStyle>
          <a:p>
            <a:pPr>
              <a:defRPr/>
            </a:pPr>
            <a:fld id="{A480057B-C101-469C-A3D3-F08E33781503}" type="slidenum">
              <a:rPr lang="zh-CN" altLang="en-US"/>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A572C984-FEB8-431B-9BB6-DBEDA9B37B83}" type="datetime1">
              <a:rPr lang="zh-CN" altLang="en-US"/>
              <a:t>2019/3/5</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9B06454C-5A77-4797-BD09-A5E0D46A43F9}" type="slidenum">
              <a:rPr lang="zh-CN" altLang="en-US"/>
              <a:t>‹#›</a:t>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7F9A2F00-164A-4B62-9D4D-BDFF54F86CA3}" type="datetime1">
              <a:rPr lang="zh-CN" altLang="en-US"/>
              <a:t>2019/3/5</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B438B80F-91FB-4F9C-AFB7-1C32B36BF86B}" type="slidenum">
              <a:rPr lang="zh-CN" altLang="en-US"/>
              <a:t>‹#›</a:t>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未命名"/>
          <p:cNvPicPr>
            <a:picLocks noChangeAspect="1" noChangeArrowheads="1"/>
          </p:cNvPicPr>
          <p:nvPr/>
        </p:nvPicPr>
        <p:blipFill>
          <a:blip r:embed="rId17">
            <a:lum bright="30000" contrast="-36000"/>
          </a:blip>
          <a:srcRect/>
          <a:stretch>
            <a:fillRect/>
          </a:stretch>
        </p:blipFill>
        <p:spPr bwMode="auto">
          <a:xfrm>
            <a:off x="0" y="5734050"/>
            <a:ext cx="9144000" cy="1123950"/>
          </a:xfrm>
          <a:prstGeom prst="rect">
            <a:avLst/>
          </a:prstGeom>
          <a:noFill/>
          <a:ln w="9525">
            <a:noFill/>
            <a:miter lim="800000"/>
            <a:headEnd/>
            <a:tailEnd/>
          </a:ln>
        </p:spPr>
      </p:pic>
      <p:pic>
        <p:nvPicPr>
          <p:cNvPr id="1027" name="Picture 2" descr="index08_01"/>
          <p:cNvPicPr>
            <a:picLocks noChangeAspect="1" noChangeArrowheads="1"/>
          </p:cNvPicPr>
          <p:nvPr/>
        </p:nvPicPr>
        <p:blipFill>
          <a:blip r:embed="rId18"/>
          <a:srcRect/>
          <a:stretch>
            <a:fillRect/>
          </a:stretch>
        </p:blipFill>
        <p:spPr bwMode="auto">
          <a:xfrm>
            <a:off x="0" y="0"/>
            <a:ext cx="2571750" cy="628650"/>
          </a:xfrm>
          <a:prstGeom prst="rect">
            <a:avLst/>
          </a:prstGeom>
          <a:noFill/>
          <a:ln w="9525">
            <a:noFill/>
            <a:miter lim="800000"/>
            <a:headEnd/>
            <a:tailEnd/>
          </a:ln>
        </p:spPr>
      </p:pic>
      <p:sp>
        <p:nvSpPr>
          <p:cNvPr id="1028" name="Rectangle 4"/>
          <p:cNvSpPr>
            <a:spLocks noGrp="1" noChangeArrowheads="1"/>
          </p:cNvSpPr>
          <p:nvPr>
            <p:ph type="title"/>
          </p:nvPr>
        </p:nvSpPr>
        <p:spPr bwMode="auto">
          <a:xfrm>
            <a:off x="250825" y="214313"/>
            <a:ext cx="8693150" cy="1462087"/>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029" name="Rectangle 5"/>
          <p:cNvSpPr>
            <a:spLocks noGrp="1" noChangeArrowheads="1"/>
          </p:cNvSpPr>
          <p:nvPr>
            <p:ph type="body" idx="1"/>
          </p:nvPr>
        </p:nvSpPr>
        <p:spPr bwMode="auto">
          <a:xfrm>
            <a:off x="250825" y="1844675"/>
            <a:ext cx="8704263" cy="42878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7350" name="Rectangle 6"/>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fontAlgn="auto">
              <a:spcBef>
                <a:spcPts val="0"/>
              </a:spcBef>
              <a:spcAft>
                <a:spcPts val="0"/>
              </a:spcAft>
              <a:defRPr sz="1400">
                <a:latin typeface="+mj-lt"/>
                <a:ea typeface="+mn-ea"/>
              </a:defRPr>
            </a:lvl1pPr>
          </a:lstStyle>
          <a:p>
            <a:pPr>
              <a:defRPr/>
            </a:pPr>
            <a:fld id="{17113F45-1A2E-4171-92A5-648B6C133196}" type="datetime1">
              <a:rPr lang="zh-CN" altLang="en-US"/>
              <a:t>2019/3/5</a:t>
            </a:fld>
            <a:endParaRPr lang="zh-CN" altLang="en-US"/>
          </a:p>
        </p:txBody>
      </p:sp>
      <p:sp>
        <p:nvSpPr>
          <p:cNvPr id="57351" name="Rectangle 7"/>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fontAlgn="auto">
              <a:spcBef>
                <a:spcPts val="0"/>
              </a:spcBef>
              <a:spcAft>
                <a:spcPts val="0"/>
              </a:spcAft>
              <a:defRPr sz="1400">
                <a:latin typeface="+mj-lt"/>
                <a:ea typeface="+mn-ea"/>
              </a:defRPr>
            </a:lvl1pPr>
          </a:lstStyle>
          <a:p>
            <a:pPr>
              <a:defRPr/>
            </a:pPr>
            <a:endParaRPr lang="zh-CN" altLang="en-US"/>
          </a:p>
        </p:txBody>
      </p:sp>
      <p:sp>
        <p:nvSpPr>
          <p:cNvPr id="57352" name="Rectangle 8"/>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fontAlgn="auto">
              <a:spcBef>
                <a:spcPts val="0"/>
              </a:spcBef>
              <a:spcAft>
                <a:spcPts val="0"/>
              </a:spcAft>
              <a:defRPr sz="1400">
                <a:latin typeface="+mj-lt"/>
                <a:ea typeface="+mn-ea"/>
              </a:defRPr>
            </a:lvl1pPr>
          </a:lstStyle>
          <a:p>
            <a:pPr>
              <a:defRPr/>
            </a:pPr>
            <a:fld id="{839A935D-01BA-4FB5-9C0E-82B22BCF2F25}"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fade/>
  </p:transition>
  <p:hf hdr="0" ftr="0" dt="0"/>
  <p:txStyles>
    <p:titleStyle>
      <a:lvl1pPr algn="l" rtl="0" eaLnBrk="0" fontAlgn="base" hangingPunct="0">
        <a:spcBef>
          <a:spcPct val="0"/>
        </a:spcBef>
        <a:spcAft>
          <a:spcPct val="0"/>
        </a:spcAft>
        <a:defRPr sz="4400">
          <a:solidFill>
            <a:srgbClr val="CC0099"/>
          </a:solidFill>
          <a:latin typeface="+mj-lt"/>
          <a:ea typeface="+mj-ea"/>
          <a:cs typeface="楷体_GB2312"/>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cs typeface="楷体_GB2312"/>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9.bin"/><Relationship Id="rId18" Type="http://schemas.openxmlformats.org/officeDocument/2006/relationships/image" Target="../media/image9.GIF"/><Relationship Id="rId3" Type="http://schemas.openxmlformats.org/officeDocument/2006/relationships/notesSlide" Target="../notesSlides/notesSlide6.xml"/><Relationship Id="rId7" Type="http://schemas.openxmlformats.org/officeDocument/2006/relationships/oleObject" Target="../embeddings/oleObject3.bin"/><Relationship Id="rId12" Type="http://schemas.openxmlformats.org/officeDocument/2006/relationships/oleObject" Target="../embeddings/oleObject8.bin"/><Relationship Id="rId17" Type="http://schemas.openxmlformats.org/officeDocument/2006/relationships/image" Target="../media/image8.wmf"/><Relationship Id="rId2" Type="http://schemas.openxmlformats.org/officeDocument/2006/relationships/slideLayout" Target="../slideLayouts/slideLayout12.xml"/><Relationship Id="rId16" Type="http://schemas.openxmlformats.org/officeDocument/2006/relationships/oleObject" Target="../embeddings/oleObject12.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image" Target="../media/image7.wmf"/><Relationship Id="rId15" Type="http://schemas.openxmlformats.org/officeDocument/2006/relationships/oleObject" Target="../embeddings/oleObject11.bin"/><Relationship Id="rId10" Type="http://schemas.openxmlformats.org/officeDocument/2006/relationships/oleObject" Target="../embeddings/oleObject6.bin"/><Relationship Id="rId4" Type="http://schemas.openxmlformats.org/officeDocument/2006/relationships/oleObject" Target="../embeddings/oleObject1.bin"/><Relationship Id="rId9" Type="http://schemas.openxmlformats.org/officeDocument/2006/relationships/oleObject" Target="../embeddings/oleObject5.bin"/><Relationship Id="rId14"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6.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7.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oleObject" Target="../embeddings/oleObject13.bin"/><Relationship Id="rId9" Type="http://schemas.openxmlformats.org/officeDocument/2006/relationships/image" Target="../media/image44.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51.png"/><Relationship Id="rId5" Type="http://schemas.openxmlformats.org/officeDocument/2006/relationships/oleObject" Target="../embeddings/oleObject14.bin"/><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60.png"/><Relationship Id="rId4" Type="http://schemas.openxmlformats.org/officeDocument/2006/relationships/oleObject" Target="../embeddings/oleObject15.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1.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2.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3.emf"/><Relationship Id="rId4" Type="http://schemas.openxmlformats.org/officeDocument/2006/relationships/oleObject" Target="../embeddings/oleObject18.bin"/></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6.wmf"/></Relationships>
</file>

<file path=ppt/slides/_rels/slide7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8.vml"/><Relationship Id="rId5" Type="http://schemas.openxmlformats.org/officeDocument/2006/relationships/image" Target="../media/image73.wmf"/><Relationship Id="rId4" Type="http://schemas.openxmlformats.org/officeDocument/2006/relationships/oleObject" Target="../embeddings/oleObject19.bin"/></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1115616" y="980728"/>
            <a:ext cx="7772400" cy="1462088"/>
          </a:xfrm>
        </p:spPr>
        <p:txBody>
          <a:bodyPr/>
          <a:lstStyle/>
          <a:p>
            <a:pPr eaLnBrk="1" hangingPunct="1"/>
            <a:r>
              <a:rPr lang="zh-CN" altLang="en-US" dirty="0"/>
              <a:t>第三讲</a:t>
            </a:r>
            <a:r>
              <a:rPr lang="en-US" altLang="zh-CN" dirty="0"/>
              <a:t>		</a:t>
            </a:r>
            <a:r>
              <a:rPr lang="zh-CN" altLang="en-US" dirty="0"/>
              <a:t>通信网络概述</a:t>
            </a:r>
          </a:p>
        </p:txBody>
      </p:sp>
      <p:sp>
        <p:nvSpPr>
          <p:cNvPr id="14338" name="副标题 2"/>
          <p:cNvSpPr>
            <a:spLocks noGrp="1"/>
          </p:cNvSpPr>
          <p:nvPr>
            <p:ph type="subTitle" idx="1"/>
          </p:nvPr>
        </p:nvSpPr>
        <p:spPr/>
        <p:txBody>
          <a:bodyPr/>
          <a:lstStyle/>
          <a:p>
            <a:pPr eaLnBrk="1" hangingPunct="1"/>
            <a:r>
              <a:rPr lang="zh-CN" altLang="en-US" dirty="0"/>
              <a:t>赵振刚</a:t>
            </a:r>
            <a:endParaRPr lang="en-US" altLang="zh-CN" dirty="0"/>
          </a:p>
          <a:p>
            <a:pPr eaLnBrk="1" hangingPunct="1"/>
            <a:r>
              <a:rPr lang="en-US" altLang="zh-CN" dirty="0"/>
              <a:t>gavin@ustc.edu.cn</a:t>
            </a:r>
            <a:endParaRPr lang="zh-CN" altLang="en-US" dirty="0"/>
          </a:p>
        </p:txBody>
      </p:sp>
      <p:sp>
        <p:nvSpPr>
          <p:cNvPr id="4" name="灯片编号占位符 3"/>
          <p:cNvSpPr>
            <a:spLocks noGrp="1"/>
          </p:cNvSpPr>
          <p:nvPr>
            <p:ph type="sldNum" sz="quarter" idx="12"/>
          </p:nvPr>
        </p:nvSpPr>
        <p:spPr/>
        <p:txBody>
          <a:bodyPr/>
          <a:lstStyle/>
          <a:p>
            <a:pPr>
              <a:defRPr/>
            </a:pPr>
            <a:fld id="{43C4F309-35EF-4E81-B4C9-1CFAE6FAF51C}" type="slidenum">
              <a:rPr lang="zh-CN" altLang="en-US"/>
              <a:t>1</a:t>
            </a:fld>
            <a:endParaRPr lang="zh-CN" alt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10593"/>
          <p:cNvSpPr>
            <a:spLocks noGrp="1"/>
          </p:cNvSpPr>
          <p:nvPr>
            <p:ph type="title"/>
          </p:nvPr>
        </p:nvSpPr>
        <p:spPr/>
        <p:txBody>
          <a:bodyPr anchor="ctr"/>
          <a:lstStyle/>
          <a:p>
            <a:pPr algn="l"/>
            <a:r>
              <a:rPr lang="zh-CN" altLang="en-US" sz="4000" dirty="0"/>
              <a:t>使用全互连方法存在的问题</a:t>
            </a:r>
            <a:endParaRPr lang="zh-CN" altLang="en-US"/>
          </a:p>
        </p:txBody>
      </p:sp>
      <p:sp>
        <p:nvSpPr>
          <p:cNvPr id="22530" name="文本占位符 110594"/>
          <p:cNvSpPr>
            <a:spLocks noGrp="1"/>
          </p:cNvSpPr>
          <p:nvPr>
            <p:ph idx="1"/>
          </p:nvPr>
        </p:nvSpPr>
        <p:spPr>
          <a:xfrm>
            <a:off x="457200" y="1600200"/>
            <a:ext cx="8229600" cy="3856038"/>
          </a:xfrm>
        </p:spPr>
        <p:txBody>
          <a:bodyPr anchor="t"/>
          <a:lstStyle/>
          <a:p>
            <a:r>
              <a:rPr lang="zh-CN" altLang="en-US" dirty="0"/>
              <a:t>多终端对之间的通信</a:t>
            </a:r>
          </a:p>
          <a:p>
            <a:r>
              <a:rPr lang="zh-CN" altLang="en-US" dirty="0"/>
              <a:t>使用全互联方法存在的问题：</a:t>
            </a:r>
            <a:endParaRPr lang="zh-CN" altLang="en-US"/>
          </a:p>
          <a:p>
            <a:pPr lvl="1"/>
            <a:r>
              <a:rPr lang="zh-CN" altLang="en-US" dirty="0"/>
              <a:t>连线数随终端数的平方增加；</a:t>
            </a:r>
          </a:p>
          <a:p>
            <a:pPr lvl="1"/>
            <a:r>
              <a:rPr lang="zh-CN" altLang="en-US" dirty="0"/>
              <a:t>长途线路费用大；</a:t>
            </a:r>
          </a:p>
          <a:p>
            <a:pPr lvl="1"/>
            <a:r>
              <a:rPr lang="zh-CN" altLang="en-US" dirty="0"/>
              <a:t>每个终端需</a:t>
            </a:r>
            <a:r>
              <a:rPr lang="en-US" altLang="zh-CN" dirty="0"/>
              <a:t>N-1</a:t>
            </a:r>
            <a:r>
              <a:rPr lang="zh-CN" altLang="en-US" dirty="0"/>
              <a:t>个线路接口；</a:t>
            </a:r>
          </a:p>
          <a:p>
            <a:pPr lvl="1"/>
            <a:r>
              <a:rPr lang="zh-CN" altLang="en-US" dirty="0"/>
              <a:t>增加第</a:t>
            </a:r>
            <a:r>
              <a:rPr lang="en-US" altLang="zh-CN" dirty="0"/>
              <a:t>N+1</a:t>
            </a:r>
            <a:r>
              <a:rPr lang="zh-CN" altLang="en-US" dirty="0"/>
              <a:t>个终端时，需增设</a:t>
            </a:r>
            <a:r>
              <a:rPr lang="en-US" altLang="zh-CN" dirty="0"/>
              <a:t>N</a:t>
            </a:r>
            <a:r>
              <a:rPr lang="zh-CN" altLang="en-US" dirty="0"/>
              <a:t>条线路。</a:t>
            </a:r>
          </a:p>
        </p:txBody>
      </p:sp>
      <p:grpSp>
        <p:nvGrpSpPr>
          <p:cNvPr id="22531" name="组合 110595"/>
          <p:cNvGrpSpPr/>
          <p:nvPr/>
        </p:nvGrpSpPr>
        <p:grpSpPr>
          <a:xfrm>
            <a:off x="5891213" y="1119188"/>
            <a:ext cx="3252787" cy="3071812"/>
            <a:chOff x="2829" y="2072"/>
            <a:chExt cx="2049" cy="1935"/>
          </a:xfrm>
        </p:grpSpPr>
        <p:sp>
          <p:nvSpPr>
            <p:cNvPr id="22532" name="椭圆 110596"/>
            <p:cNvSpPr/>
            <p:nvPr/>
          </p:nvSpPr>
          <p:spPr>
            <a:xfrm>
              <a:off x="2894" y="2132"/>
              <a:ext cx="1939" cy="1815"/>
            </a:xfrm>
            <a:prstGeom prst="ellipse">
              <a:avLst/>
            </a:prstGeom>
            <a:no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533" name="直接连接符 110597"/>
            <p:cNvSpPr/>
            <p:nvPr/>
          </p:nvSpPr>
          <p:spPr>
            <a:xfrm>
              <a:off x="3862" y="2132"/>
              <a:ext cx="2" cy="1814"/>
            </a:xfrm>
            <a:prstGeom prst="line">
              <a:avLst/>
            </a:prstGeom>
            <a:ln w="7938" cap="flat" cmpd="sng">
              <a:solidFill>
                <a:schemeClr val="tx1"/>
              </a:solidFill>
              <a:prstDash val="solid"/>
              <a:round/>
              <a:headEnd type="none" w="med" len="med"/>
              <a:tailEnd type="none" w="med" len="med"/>
            </a:ln>
          </p:spPr>
        </p:sp>
        <p:sp>
          <p:nvSpPr>
            <p:cNvPr id="22534" name="直接连接符 110598"/>
            <p:cNvSpPr/>
            <p:nvPr/>
          </p:nvSpPr>
          <p:spPr>
            <a:xfrm>
              <a:off x="3017" y="2610"/>
              <a:ext cx="1698" cy="864"/>
            </a:xfrm>
            <a:prstGeom prst="line">
              <a:avLst/>
            </a:prstGeom>
            <a:ln w="7938" cap="flat" cmpd="sng">
              <a:solidFill>
                <a:schemeClr val="tx1"/>
              </a:solidFill>
              <a:prstDash val="solid"/>
              <a:round/>
              <a:headEnd type="none" w="med" len="med"/>
              <a:tailEnd type="none" w="med" len="med"/>
            </a:ln>
          </p:spPr>
        </p:sp>
        <p:sp>
          <p:nvSpPr>
            <p:cNvPr id="22535" name="直接连接符 110599"/>
            <p:cNvSpPr/>
            <p:nvPr/>
          </p:nvSpPr>
          <p:spPr>
            <a:xfrm>
              <a:off x="3184" y="2404"/>
              <a:ext cx="1370" cy="1263"/>
            </a:xfrm>
            <a:prstGeom prst="line">
              <a:avLst/>
            </a:prstGeom>
            <a:ln w="7938" cap="flat" cmpd="sng">
              <a:solidFill>
                <a:schemeClr val="tx1"/>
              </a:solidFill>
              <a:prstDash val="solid"/>
              <a:round/>
              <a:headEnd type="none" w="med" len="med"/>
              <a:tailEnd type="none" w="med" len="med"/>
            </a:ln>
          </p:spPr>
        </p:sp>
        <p:sp>
          <p:nvSpPr>
            <p:cNvPr id="22536" name="直接连接符 110600"/>
            <p:cNvSpPr/>
            <p:nvPr/>
          </p:nvSpPr>
          <p:spPr>
            <a:xfrm>
              <a:off x="2901" y="2821"/>
              <a:ext cx="1892" cy="435"/>
            </a:xfrm>
            <a:prstGeom prst="line">
              <a:avLst/>
            </a:prstGeom>
            <a:ln w="7938" cap="flat" cmpd="sng">
              <a:solidFill>
                <a:schemeClr val="tx1"/>
              </a:solidFill>
              <a:prstDash val="solid"/>
              <a:round/>
              <a:headEnd type="none" w="med" len="med"/>
              <a:tailEnd type="none" w="med" len="med"/>
            </a:ln>
          </p:spPr>
        </p:sp>
        <p:sp>
          <p:nvSpPr>
            <p:cNvPr id="22537" name="直接连接符 110601"/>
            <p:cNvSpPr/>
            <p:nvPr/>
          </p:nvSpPr>
          <p:spPr>
            <a:xfrm>
              <a:off x="3643" y="2181"/>
              <a:ext cx="446" cy="1728"/>
            </a:xfrm>
            <a:prstGeom prst="line">
              <a:avLst/>
            </a:prstGeom>
            <a:ln w="7938" cap="flat" cmpd="sng">
              <a:solidFill>
                <a:schemeClr val="tx1"/>
              </a:solidFill>
              <a:prstDash val="solid"/>
              <a:round/>
              <a:headEnd type="none" w="med" len="med"/>
              <a:tailEnd type="none" w="med" len="med"/>
            </a:ln>
          </p:spPr>
        </p:sp>
        <p:sp>
          <p:nvSpPr>
            <p:cNvPr id="22538" name="直接连接符 110602"/>
            <p:cNvSpPr/>
            <p:nvPr/>
          </p:nvSpPr>
          <p:spPr>
            <a:xfrm>
              <a:off x="3423" y="2290"/>
              <a:ext cx="912" cy="1541"/>
            </a:xfrm>
            <a:prstGeom prst="line">
              <a:avLst/>
            </a:prstGeom>
            <a:ln w="7938" cap="flat" cmpd="sng">
              <a:solidFill>
                <a:schemeClr val="tx1"/>
              </a:solidFill>
              <a:prstDash val="solid"/>
              <a:round/>
              <a:headEnd type="none" w="med" len="med"/>
              <a:tailEnd type="none" w="med" len="med"/>
            </a:ln>
          </p:spPr>
        </p:sp>
        <p:sp>
          <p:nvSpPr>
            <p:cNvPr id="22539" name="直接连接符 110603"/>
            <p:cNvSpPr/>
            <p:nvPr/>
          </p:nvSpPr>
          <p:spPr>
            <a:xfrm>
              <a:off x="2894" y="3039"/>
              <a:ext cx="1937" cy="1"/>
            </a:xfrm>
            <a:prstGeom prst="line">
              <a:avLst/>
            </a:prstGeom>
            <a:ln w="7938" cap="flat" cmpd="sng">
              <a:solidFill>
                <a:schemeClr val="tx1"/>
              </a:solidFill>
              <a:prstDash val="solid"/>
              <a:round/>
              <a:headEnd type="none" w="med" len="med"/>
              <a:tailEnd type="none" w="med" len="med"/>
            </a:ln>
          </p:spPr>
        </p:sp>
        <p:sp>
          <p:nvSpPr>
            <p:cNvPr id="22540" name="直接连接符 110604"/>
            <p:cNvSpPr/>
            <p:nvPr/>
          </p:nvSpPr>
          <p:spPr>
            <a:xfrm flipH="1">
              <a:off x="3629" y="2138"/>
              <a:ext cx="246" cy="24"/>
            </a:xfrm>
            <a:prstGeom prst="line">
              <a:avLst/>
            </a:prstGeom>
            <a:ln w="7938" cap="flat" cmpd="sng">
              <a:solidFill>
                <a:schemeClr val="tx1"/>
              </a:solidFill>
              <a:prstDash val="solid"/>
              <a:round/>
              <a:headEnd type="none" w="med" len="med"/>
              <a:tailEnd type="none" w="med" len="med"/>
            </a:ln>
          </p:spPr>
        </p:sp>
        <p:sp>
          <p:nvSpPr>
            <p:cNvPr id="22541" name="直接连接符 110605"/>
            <p:cNvSpPr/>
            <p:nvPr/>
          </p:nvSpPr>
          <p:spPr>
            <a:xfrm flipH="1">
              <a:off x="3417" y="2162"/>
              <a:ext cx="219" cy="74"/>
            </a:xfrm>
            <a:prstGeom prst="line">
              <a:avLst/>
            </a:prstGeom>
            <a:ln w="7938" cap="flat" cmpd="sng">
              <a:solidFill>
                <a:schemeClr val="tx1"/>
              </a:solidFill>
              <a:prstDash val="solid"/>
              <a:round/>
              <a:headEnd type="none" w="med" len="med"/>
              <a:tailEnd type="none" w="med" len="med"/>
            </a:ln>
          </p:spPr>
        </p:sp>
        <p:sp>
          <p:nvSpPr>
            <p:cNvPr id="22542" name="直接连接符 110606"/>
            <p:cNvSpPr/>
            <p:nvPr/>
          </p:nvSpPr>
          <p:spPr>
            <a:xfrm flipH="1">
              <a:off x="3178" y="2247"/>
              <a:ext cx="219" cy="145"/>
            </a:xfrm>
            <a:prstGeom prst="line">
              <a:avLst/>
            </a:prstGeom>
            <a:ln w="7938" cap="flat" cmpd="sng">
              <a:solidFill>
                <a:schemeClr val="tx1"/>
              </a:solidFill>
              <a:prstDash val="solid"/>
              <a:round/>
              <a:headEnd type="none" w="med" len="med"/>
              <a:tailEnd type="none" w="med" len="med"/>
            </a:ln>
          </p:spPr>
        </p:sp>
        <p:sp>
          <p:nvSpPr>
            <p:cNvPr id="22543" name="直接连接符 110607"/>
            <p:cNvSpPr/>
            <p:nvPr/>
          </p:nvSpPr>
          <p:spPr>
            <a:xfrm flipH="1">
              <a:off x="3017" y="2398"/>
              <a:ext cx="161" cy="212"/>
            </a:xfrm>
            <a:prstGeom prst="line">
              <a:avLst/>
            </a:prstGeom>
            <a:ln w="7938" cap="flat" cmpd="sng">
              <a:solidFill>
                <a:schemeClr val="tx1"/>
              </a:solidFill>
              <a:prstDash val="solid"/>
              <a:round/>
              <a:headEnd type="none" w="med" len="med"/>
              <a:tailEnd type="none" w="med" len="med"/>
            </a:ln>
          </p:spPr>
        </p:sp>
        <p:sp>
          <p:nvSpPr>
            <p:cNvPr id="22544" name="直接连接符 110608"/>
            <p:cNvSpPr/>
            <p:nvPr/>
          </p:nvSpPr>
          <p:spPr>
            <a:xfrm flipH="1">
              <a:off x="2926" y="2610"/>
              <a:ext cx="85" cy="217"/>
            </a:xfrm>
            <a:prstGeom prst="line">
              <a:avLst/>
            </a:prstGeom>
            <a:ln w="7938" cap="flat" cmpd="sng">
              <a:solidFill>
                <a:schemeClr val="tx1"/>
              </a:solidFill>
              <a:prstDash val="solid"/>
              <a:round/>
              <a:headEnd type="none" w="med" len="med"/>
              <a:tailEnd type="none" w="med" len="med"/>
            </a:ln>
          </p:spPr>
        </p:sp>
        <p:sp>
          <p:nvSpPr>
            <p:cNvPr id="22545" name="直接连接符 110609"/>
            <p:cNvSpPr/>
            <p:nvPr/>
          </p:nvSpPr>
          <p:spPr>
            <a:xfrm flipH="1">
              <a:off x="2888" y="2815"/>
              <a:ext cx="44" cy="230"/>
            </a:xfrm>
            <a:prstGeom prst="line">
              <a:avLst/>
            </a:prstGeom>
            <a:ln w="7938" cap="flat" cmpd="sng">
              <a:solidFill>
                <a:schemeClr val="tx1"/>
              </a:solidFill>
              <a:prstDash val="solid"/>
              <a:round/>
              <a:headEnd type="none" w="med" len="med"/>
              <a:tailEnd type="none" w="med" len="med"/>
            </a:ln>
          </p:spPr>
        </p:sp>
        <p:sp>
          <p:nvSpPr>
            <p:cNvPr id="22546" name="直接连接符 110610"/>
            <p:cNvSpPr/>
            <p:nvPr/>
          </p:nvSpPr>
          <p:spPr>
            <a:xfrm flipH="1">
              <a:off x="2894" y="2610"/>
              <a:ext cx="117" cy="429"/>
            </a:xfrm>
            <a:prstGeom prst="line">
              <a:avLst/>
            </a:prstGeom>
            <a:ln w="7938" cap="flat" cmpd="sng">
              <a:solidFill>
                <a:schemeClr val="tx1"/>
              </a:solidFill>
              <a:prstDash val="solid"/>
              <a:round/>
              <a:headEnd type="none" w="med" len="med"/>
              <a:tailEnd type="none" w="med" len="med"/>
            </a:ln>
          </p:spPr>
        </p:sp>
        <p:sp>
          <p:nvSpPr>
            <p:cNvPr id="22547" name="直接连接符 110611"/>
            <p:cNvSpPr/>
            <p:nvPr/>
          </p:nvSpPr>
          <p:spPr>
            <a:xfrm flipH="1">
              <a:off x="2894" y="2398"/>
              <a:ext cx="277" cy="641"/>
            </a:xfrm>
            <a:prstGeom prst="line">
              <a:avLst/>
            </a:prstGeom>
            <a:ln w="7938" cap="flat" cmpd="sng">
              <a:solidFill>
                <a:schemeClr val="tx1"/>
              </a:solidFill>
              <a:prstDash val="solid"/>
              <a:round/>
              <a:headEnd type="none" w="med" len="med"/>
              <a:tailEnd type="none" w="med" len="med"/>
            </a:ln>
          </p:spPr>
        </p:sp>
        <p:sp>
          <p:nvSpPr>
            <p:cNvPr id="22548" name="直接连接符 110612"/>
            <p:cNvSpPr/>
            <p:nvPr/>
          </p:nvSpPr>
          <p:spPr>
            <a:xfrm flipV="1">
              <a:off x="2894" y="2253"/>
              <a:ext cx="516" cy="786"/>
            </a:xfrm>
            <a:prstGeom prst="line">
              <a:avLst/>
            </a:prstGeom>
            <a:ln w="7938" cap="flat" cmpd="sng">
              <a:solidFill>
                <a:schemeClr val="tx1"/>
              </a:solidFill>
              <a:prstDash val="solid"/>
              <a:round/>
              <a:headEnd type="none" w="med" len="med"/>
              <a:tailEnd type="none" w="med" len="med"/>
            </a:ln>
          </p:spPr>
        </p:sp>
        <p:sp>
          <p:nvSpPr>
            <p:cNvPr id="22549" name="直接连接符 110613"/>
            <p:cNvSpPr/>
            <p:nvPr/>
          </p:nvSpPr>
          <p:spPr>
            <a:xfrm flipV="1">
              <a:off x="2894" y="2156"/>
              <a:ext cx="755" cy="883"/>
            </a:xfrm>
            <a:prstGeom prst="line">
              <a:avLst/>
            </a:prstGeom>
            <a:ln w="7938" cap="flat" cmpd="sng">
              <a:solidFill>
                <a:schemeClr val="tx1"/>
              </a:solidFill>
              <a:prstDash val="solid"/>
              <a:round/>
              <a:headEnd type="none" w="med" len="med"/>
              <a:tailEnd type="none" w="med" len="med"/>
            </a:ln>
          </p:spPr>
        </p:sp>
        <p:sp>
          <p:nvSpPr>
            <p:cNvPr id="22550" name="直接连接符 110614"/>
            <p:cNvSpPr/>
            <p:nvPr/>
          </p:nvSpPr>
          <p:spPr>
            <a:xfrm flipV="1">
              <a:off x="2894" y="2132"/>
              <a:ext cx="968" cy="907"/>
            </a:xfrm>
            <a:prstGeom prst="line">
              <a:avLst/>
            </a:prstGeom>
            <a:ln w="7938" cap="flat" cmpd="sng">
              <a:solidFill>
                <a:schemeClr val="tx1"/>
              </a:solidFill>
              <a:prstDash val="solid"/>
              <a:round/>
              <a:headEnd type="none" w="med" len="med"/>
              <a:tailEnd type="none" w="med" len="med"/>
            </a:ln>
          </p:spPr>
        </p:sp>
        <p:sp>
          <p:nvSpPr>
            <p:cNvPr id="22551" name="直接连接符 110615"/>
            <p:cNvSpPr/>
            <p:nvPr/>
          </p:nvSpPr>
          <p:spPr>
            <a:xfrm flipV="1">
              <a:off x="2894" y="2156"/>
              <a:ext cx="1202" cy="883"/>
            </a:xfrm>
            <a:prstGeom prst="line">
              <a:avLst/>
            </a:prstGeom>
            <a:ln w="7938" cap="flat" cmpd="sng">
              <a:solidFill>
                <a:schemeClr val="tx1"/>
              </a:solidFill>
              <a:prstDash val="solid"/>
              <a:round/>
              <a:headEnd type="none" w="med" len="med"/>
              <a:tailEnd type="none" w="med" len="med"/>
            </a:ln>
          </p:spPr>
        </p:sp>
        <p:sp>
          <p:nvSpPr>
            <p:cNvPr id="22552" name="直接连接符 110616"/>
            <p:cNvSpPr/>
            <p:nvPr/>
          </p:nvSpPr>
          <p:spPr>
            <a:xfrm flipV="1">
              <a:off x="2894" y="2253"/>
              <a:ext cx="1421" cy="786"/>
            </a:xfrm>
            <a:prstGeom prst="line">
              <a:avLst/>
            </a:prstGeom>
            <a:ln w="7938" cap="flat" cmpd="sng">
              <a:solidFill>
                <a:schemeClr val="tx1"/>
              </a:solidFill>
              <a:prstDash val="solid"/>
              <a:round/>
              <a:headEnd type="none" w="med" len="med"/>
              <a:tailEnd type="none" w="med" len="med"/>
            </a:ln>
          </p:spPr>
        </p:sp>
        <p:sp>
          <p:nvSpPr>
            <p:cNvPr id="22553" name="直接连接符 110617"/>
            <p:cNvSpPr/>
            <p:nvPr/>
          </p:nvSpPr>
          <p:spPr>
            <a:xfrm flipV="1">
              <a:off x="2894" y="2827"/>
              <a:ext cx="1924" cy="212"/>
            </a:xfrm>
            <a:prstGeom prst="line">
              <a:avLst/>
            </a:prstGeom>
            <a:ln w="7938" cap="flat" cmpd="sng">
              <a:solidFill>
                <a:schemeClr val="tx1"/>
              </a:solidFill>
              <a:prstDash val="solid"/>
              <a:round/>
              <a:headEnd type="none" w="med" len="med"/>
              <a:tailEnd type="none" w="med" len="med"/>
            </a:ln>
          </p:spPr>
        </p:sp>
        <p:sp>
          <p:nvSpPr>
            <p:cNvPr id="22554" name="直接连接符 110618"/>
            <p:cNvSpPr/>
            <p:nvPr/>
          </p:nvSpPr>
          <p:spPr>
            <a:xfrm flipV="1">
              <a:off x="2894" y="2616"/>
              <a:ext cx="1827" cy="423"/>
            </a:xfrm>
            <a:prstGeom prst="line">
              <a:avLst/>
            </a:prstGeom>
            <a:ln w="7938" cap="flat" cmpd="sng">
              <a:solidFill>
                <a:schemeClr val="tx1"/>
              </a:solidFill>
              <a:prstDash val="solid"/>
              <a:round/>
              <a:headEnd type="none" w="med" len="med"/>
              <a:tailEnd type="none" w="med" len="med"/>
            </a:ln>
          </p:spPr>
        </p:sp>
        <p:sp>
          <p:nvSpPr>
            <p:cNvPr id="22555" name="直接连接符 110619"/>
            <p:cNvSpPr/>
            <p:nvPr/>
          </p:nvSpPr>
          <p:spPr>
            <a:xfrm flipV="1">
              <a:off x="2894" y="2398"/>
              <a:ext cx="1660" cy="641"/>
            </a:xfrm>
            <a:prstGeom prst="line">
              <a:avLst/>
            </a:prstGeom>
            <a:ln w="7938" cap="flat" cmpd="sng">
              <a:solidFill>
                <a:schemeClr val="tx1"/>
              </a:solidFill>
              <a:prstDash val="solid"/>
              <a:round/>
              <a:headEnd type="none" w="med" len="med"/>
              <a:tailEnd type="none" w="med" len="med"/>
            </a:ln>
          </p:spPr>
        </p:sp>
        <p:sp>
          <p:nvSpPr>
            <p:cNvPr id="22556" name="椭圆 110620"/>
            <p:cNvSpPr/>
            <p:nvPr/>
          </p:nvSpPr>
          <p:spPr>
            <a:xfrm>
              <a:off x="2829" y="2979"/>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557" name="直接连接符 110621"/>
            <p:cNvSpPr/>
            <p:nvPr/>
          </p:nvSpPr>
          <p:spPr>
            <a:xfrm flipV="1">
              <a:off x="3191" y="2398"/>
              <a:ext cx="1363" cy="1269"/>
            </a:xfrm>
            <a:prstGeom prst="line">
              <a:avLst/>
            </a:prstGeom>
            <a:ln w="7938" cap="flat" cmpd="sng">
              <a:solidFill>
                <a:schemeClr val="tx1"/>
              </a:solidFill>
              <a:prstDash val="solid"/>
              <a:round/>
              <a:headEnd type="none" w="med" len="med"/>
              <a:tailEnd type="none" w="med" len="med"/>
            </a:ln>
          </p:spPr>
        </p:sp>
        <p:sp>
          <p:nvSpPr>
            <p:cNvPr id="22558" name="直接连接符 110622"/>
            <p:cNvSpPr/>
            <p:nvPr/>
          </p:nvSpPr>
          <p:spPr>
            <a:xfrm flipH="1">
              <a:off x="3417" y="2247"/>
              <a:ext cx="918" cy="1590"/>
            </a:xfrm>
            <a:prstGeom prst="line">
              <a:avLst/>
            </a:prstGeom>
            <a:ln w="7938" cap="flat" cmpd="sng">
              <a:solidFill>
                <a:schemeClr val="tx1"/>
              </a:solidFill>
              <a:prstDash val="solid"/>
              <a:round/>
              <a:headEnd type="none" w="med" len="med"/>
              <a:tailEnd type="none" w="med" len="med"/>
            </a:ln>
          </p:spPr>
        </p:sp>
        <p:sp>
          <p:nvSpPr>
            <p:cNvPr id="22559" name="直接连接符 110623"/>
            <p:cNvSpPr/>
            <p:nvPr/>
          </p:nvSpPr>
          <p:spPr>
            <a:xfrm flipH="1">
              <a:off x="3024" y="2628"/>
              <a:ext cx="1717" cy="827"/>
            </a:xfrm>
            <a:prstGeom prst="line">
              <a:avLst/>
            </a:prstGeom>
            <a:ln w="7938" cap="flat" cmpd="sng">
              <a:solidFill>
                <a:schemeClr val="tx1"/>
              </a:solidFill>
              <a:prstDash val="solid"/>
              <a:round/>
              <a:headEnd type="none" w="med" len="med"/>
              <a:tailEnd type="none" w="med" len="med"/>
            </a:ln>
          </p:spPr>
        </p:sp>
        <p:sp>
          <p:nvSpPr>
            <p:cNvPr id="22560" name="直接连接符 110624"/>
            <p:cNvSpPr/>
            <p:nvPr/>
          </p:nvSpPr>
          <p:spPr>
            <a:xfrm flipV="1">
              <a:off x="2919" y="2840"/>
              <a:ext cx="1874" cy="422"/>
            </a:xfrm>
            <a:prstGeom prst="line">
              <a:avLst/>
            </a:prstGeom>
            <a:ln w="7938" cap="flat" cmpd="sng">
              <a:solidFill>
                <a:schemeClr val="tx1"/>
              </a:solidFill>
              <a:prstDash val="solid"/>
              <a:round/>
              <a:headEnd type="none" w="med" len="med"/>
              <a:tailEnd type="none" w="med" len="med"/>
            </a:ln>
          </p:spPr>
        </p:sp>
        <p:sp>
          <p:nvSpPr>
            <p:cNvPr id="22561" name="直接连接符 110625"/>
            <p:cNvSpPr/>
            <p:nvPr/>
          </p:nvSpPr>
          <p:spPr>
            <a:xfrm flipH="1">
              <a:off x="3649" y="2156"/>
              <a:ext cx="452" cy="1765"/>
            </a:xfrm>
            <a:prstGeom prst="line">
              <a:avLst/>
            </a:prstGeom>
            <a:ln w="7938" cap="flat" cmpd="sng">
              <a:solidFill>
                <a:schemeClr val="tx1"/>
              </a:solidFill>
              <a:prstDash val="solid"/>
              <a:round/>
              <a:headEnd type="none" w="med" len="med"/>
              <a:tailEnd type="none" w="med" len="med"/>
            </a:ln>
          </p:spPr>
        </p:sp>
        <p:sp>
          <p:nvSpPr>
            <p:cNvPr id="22562" name="直接连接符 110626"/>
            <p:cNvSpPr/>
            <p:nvPr/>
          </p:nvSpPr>
          <p:spPr>
            <a:xfrm>
              <a:off x="2894" y="3039"/>
              <a:ext cx="1937" cy="1"/>
            </a:xfrm>
            <a:prstGeom prst="line">
              <a:avLst/>
            </a:prstGeom>
            <a:ln w="7938" cap="flat" cmpd="sng">
              <a:solidFill>
                <a:schemeClr val="tx1"/>
              </a:solidFill>
              <a:prstDash val="solid"/>
              <a:round/>
              <a:headEnd type="none" w="med" len="med"/>
              <a:tailEnd type="none" w="med" len="med"/>
            </a:ln>
          </p:spPr>
        </p:sp>
        <p:sp>
          <p:nvSpPr>
            <p:cNvPr id="22563" name="直接连接符 110627"/>
            <p:cNvSpPr/>
            <p:nvPr/>
          </p:nvSpPr>
          <p:spPr>
            <a:xfrm flipH="1" flipV="1">
              <a:off x="3629" y="3915"/>
              <a:ext cx="246" cy="25"/>
            </a:xfrm>
            <a:prstGeom prst="line">
              <a:avLst/>
            </a:prstGeom>
            <a:ln w="7938" cap="flat" cmpd="sng">
              <a:solidFill>
                <a:schemeClr val="tx1"/>
              </a:solidFill>
              <a:prstDash val="solid"/>
              <a:round/>
              <a:headEnd type="none" w="med" len="med"/>
              <a:tailEnd type="none" w="med" len="med"/>
            </a:ln>
          </p:spPr>
        </p:sp>
        <p:sp>
          <p:nvSpPr>
            <p:cNvPr id="22564" name="直接连接符 110628"/>
            <p:cNvSpPr/>
            <p:nvPr/>
          </p:nvSpPr>
          <p:spPr>
            <a:xfrm flipH="1" flipV="1">
              <a:off x="3417" y="3843"/>
              <a:ext cx="219" cy="72"/>
            </a:xfrm>
            <a:prstGeom prst="line">
              <a:avLst/>
            </a:prstGeom>
            <a:ln w="7938" cap="flat" cmpd="sng">
              <a:solidFill>
                <a:schemeClr val="tx1"/>
              </a:solidFill>
              <a:prstDash val="solid"/>
              <a:round/>
              <a:headEnd type="none" w="med" len="med"/>
              <a:tailEnd type="none" w="med" len="med"/>
            </a:ln>
          </p:spPr>
        </p:sp>
        <p:sp>
          <p:nvSpPr>
            <p:cNvPr id="22565" name="直接连接符 110629"/>
            <p:cNvSpPr/>
            <p:nvPr/>
          </p:nvSpPr>
          <p:spPr>
            <a:xfrm flipH="1" flipV="1">
              <a:off x="3178" y="3685"/>
              <a:ext cx="219" cy="146"/>
            </a:xfrm>
            <a:prstGeom prst="line">
              <a:avLst/>
            </a:prstGeom>
            <a:ln w="7938" cap="flat" cmpd="sng">
              <a:solidFill>
                <a:schemeClr val="tx1"/>
              </a:solidFill>
              <a:prstDash val="solid"/>
              <a:round/>
              <a:headEnd type="none" w="med" len="med"/>
              <a:tailEnd type="none" w="med" len="med"/>
            </a:ln>
          </p:spPr>
        </p:sp>
        <p:sp>
          <p:nvSpPr>
            <p:cNvPr id="22566" name="直接连接符 110630"/>
            <p:cNvSpPr/>
            <p:nvPr/>
          </p:nvSpPr>
          <p:spPr>
            <a:xfrm flipH="1" flipV="1">
              <a:off x="3017" y="3468"/>
              <a:ext cx="161" cy="211"/>
            </a:xfrm>
            <a:prstGeom prst="line">
              <a:avLst/>
            </a:prstGeom>
            <a:ln w="7938" cap="flat" cmpd="sng">
              <a:solidFill>
                <a:schemeClr val="tx1"/>
              </a:solidFill>
              <a:prstDash val="solid"/>
              <a:round/>
              <a:headEnd type="none" w="med" len="med"/>
              <a:tailEnd type="none" w="med" len="med"/>
            </a:ln>
          </p:spPr>
        </p:sp>
        <p:sp>
          <p:nvSpPr>
            <p:cNvPr id="22567" name="直接连接符 110631"/>
            <p:cNvSpPr/>
            <p:nvPr/>
          </p:nvSpPr>
          <p:spPr>
            <a:xfrm flipH="1" flipV="1">
              <a:off x="2926" y="3250"/>
              <a:ext cx="85" cy="218"/>
            </a:xfrm>
            <a:prstGeom prst="line">
              <a:avLst/>
            </a:prstGeom>
            <a:ln w="7938" cap="flat" cmpd="sng">
              <a:solidFill>
                <a:schemeClr val="tx1"/>
              </a:solidFill>
              <a:prstDash val="solid"/>
              <a:round/>
              <a:headEnd type="none" w="med" len="med"/>
              <a:tailEnd type="none" w="med" len="med"/>
            </a:ln>
          </p:spPr>
        </p:sp>
        <p:sp>
          <p:nvSpPr>
            <p:cNvPr id="22568" name="直接连接符 110632"/>
            <p:cNvSpPr/>
            <p:nvPr/>
          </p:nvSpPr>
          <p:spPr>
            <a:xfrm flipH="1" flipV="1">
              <a:off x="2888" y="3033"/>
              <a:ext cx="44" cy="229"/>
            </a:xfrm>
            <a:prstGeom prst="line">
              <a:avLst/>
            </a:prstGeom>
            <a:ln w="7938" cap="flat" cmpd="sng">
              <a:solidFill>
                <a:schemeClr val="tx1"/>
              </a:solidFill>
              <a:prstDash val="solid"/>
              <a:round/>
              <a:headEnd type="none" w="med" len="med"/>
              <a:tailEnd type="none" w="med" len="med"/>
            </a:ln>
          </p:spPr>
        </p:sp>
        <p:sp>
          <p:nvSpPr>
            <p:cNvPr id="22569" name="直接连接符 110633"/>
            <p:cNvSpPr/>
            <p:nvPr/>
          </p:nvSpPr>
          <p:spPr>
            <a:xfrm flipH="1" flipV="1">
              <a:off x="2894" y="3039"/>
              <a:ext cx="117" cy="429"/>
            </a:xfrm>
            <a:prstGeom prst="line">
              <a:avLst/>
            </a:prstGeom>
            <a:ln w="7938" cap="flat" cmpd="sng">
              <a:solidFill>
                <a:schemeClr val="tx1"/>
              </a:solidFill>
              <a:prstDash val="solid"/>
              <a:round/>
              <a:headEnd type="none" w="med" len="med"/>
              <a:tailEnd type="none" w="med" len="med"/>
            </a:ln>
          </p:spPr>
        </p:sp>
        <p:sp>
          <p:nvSpPr>
            <p:cNvPr id="22570" name="直接连接符 110634"/>
            <p:cNvSpPr/>
            <p:nvPr/>
          </p:nvSpPr>
          <p:spPr>
            <a:xfrm flipH="1" flipV="1">
              <a:off x="2894" y="3039"/>
              <a:ext cx="277" cy="640"/>
            </a:xfrm>
            <a:prstGeom prst="line">
              <a:avLst/>
            </a:prstGeom>
            <a:ln w="7938" cap="flat" cmpd="sng">
              <a:solidFill>
                <a:schemeClr val="tx1"/>
              </a:solidFill>
              <a:prstDash val="solid"/>
              <a:round/>
              <a:headEnd type="none" w="med" len="med"/>
              <a:tailEnd type="none" w="med" len="med"/>
            </a:ln>
          </p:spPr>
        </p:sp>
        <p:sp>
          <p:nvSpPr>
            <p:cNvPr id="22571" name="直接连接符 110635"/>
            <p:cNvSpPr/>
            <p:nvPr/>
          </p:nvSpPr>
          <p:spPr>
            <a:xfrm>
              <a:off x="2894" y="3039"/>
              <a:ext cx="516" cy="786"/>
            </a:xfrm>
            <a:prstGeom prst="line">
              <a:avLst/>
            </a:prstGeom>
            <a:ln w="7938" cap="flat" cmpd="sng">
              <a:solidFill>
                <a:schemeClr val="tx1"/>
              </a:solidFill>
              <a:prstDash val="solid"/>
              <a:round/>
              <a:headEnd type="none" w="med" len="med"/>
              <a:tailEnd type="none" w="med" len="med"/>
            </a:ln>
          </p:spPr>
        </p:sp>
        <p:sp>
          <p:nvSpPr>
            <p:cNvPr id="22572" name="直接连接符 110636"/>
            <p:cNvSpPr/>
            <p:nvPr/>
          </p:nvSpPr>
          <p:spPr>
            <a:xfrm>
              <a:off x="2894" y="3039"/>
              <a:ext cx="755" cy="882"/>
            </a:xfrm>
            <a:prstGeom prst="line">
              <a:avLst/>
            </a:prstGeom>
            <a:ln w="7938" cap="flat" cmpd="sng">
              <a:solidFill>
                <a:schemeClr val="tx1"/>
              </a:solidFill>
              <a:prstDash val="solid"/>
              <a:round/>
              <a:headEnd type="none" w="med" len="med"/>
              <a:tailEnd type="none" w="med" len="med"/>
            </a:ln>
          </p:spPr>
        </p:sp>
        <p:sp>
          <p:nvSpPr>
            <p:cNvPr id="22573" name="直接连接符 110637"/>
            <p:cNvSpPr/>
            <p:nvPr/>
          </p:nvSpPr>
          <p:spPr>
            <a:xfrm>
              <a:off x="2894" y="3039"/>
              <a:ext cx="968" cy="907"/>
            </a:xfrm>
            <a:prstGeom prst="line">
              <a:avLst/>
            </a:prstGeom>
            <a:ln w="7938" cap="flat" cmpd="sng">
              <a:solidFill>
                <a:schemeClr val="tx1"/>
              </a:solidFill>
              <a:prstDash val="solid"/>
              <a:round/>
              <a:headEnd type="none" w="med" len="med"/>
              <a:tailEnd type="none" w="med" len="med"/>
            </a:ln>
          </p:spPr>
        </p:sp>
        <p:sp>
          <p:nvSpPr>
            <p:cNvPr id="22574" name="直接连接符 110638"/>
            <p:cNvSpPr/>
            <p:nvPr/>
          </p:nvSpPr>
          <p:spPr>
            <a:xfrm>
              <a:off x="2894" y="3039"/>
              <a:ext cx="1202" cy="882"/>
            </a:xfrm>
            <a:prstGeom prst="line">
              <a:avLst/>
            </a:prstGeom>
            <a:ln w="7938" cap="flat" cmpd="sng">
              <a:solidFill>
                <a:schemeClr val="tx1"/>
              </a:solidFill>
              <a:prstDash val="solid"/>
              <a:round/>
              <a:headEnd type="none" w="med" len="med"/>
              <a:tailEnd type="none" w="med" len="med"/>
            </a:ln>
          </p:spPr>
        </p:sp>
        <p:sp>
          <p:nvSpPr>
            <p:cNvPr id="22575" name="直接连接符 110639"/>
            <p:cNvSpPr/>
            <p:nvPr/>
          </p:nvSpPr>
          <p:spPr>
            <a:xfrm>
              <a:off x="2894" y="3039"/>
              <a:ext cx="1421" cy="786"/>
            </a:xfrm>
            <a:prstGeom prst="line">
              <a:avLst/>
            </a:prstGeom>
            <a:ln w="7938" cap="flat" cmpd="sng">
              <a:solidFill>
                <a:schemeClr val="tx1"/>
              </a:solidFill>
              <a:prstDash val="solid"/>
              <a:round/>
              <a:headEnd type="none" w="med" len="med"/>
              <a:tailEnd type="none" w="med" len="med"/>
            </a:ln>
          </p:spPr>
        </p:sp>
        <p:sp>
          <p:nvSpPr>
            <p:cNvPr id="22576" name="直接连接符 110640"/>
            <p:cNvSpPr/>
            <p:nvPr/>
          </p:nvSpPr>
          <p:spPr>
            <a:xfrm>
              <a:off x="2894" y="3039"/>
              <a:ext cx="1924" cy="211"/>
            </a:xfrm>
            <a:prstGeom prst="line">
              <a:avLst/>
            </a:prstGeom>
            <a:ln w="7938" cap="flat" cmpd="sng">
              <a:solidFill>
                <a:schemeClr val="tx1"/>
              </a:solidFill>
              <a:prstDash val="solid"/>
              <a:round/>
              <a:headEnd type="none" w="med" len="med"/>
              <a:tailEnd type="none" w="med" len="med"/>
            </a:ln>
          </p:spPr>
        </p:sp>
        <p:sp>
          <p:nvSpPr>
            <p:cNvPr id="22577" name="直接连接符 110641"/>
            <p:cNvSpPr/>
            <p:nvPr/>
          </p:nvSpPr>
          <p:spPr>
            <a:xfrm>
              <a:off x="2894" y="3039"/>
              <a:ext cx="1827" cy="423"/>
            </a:xfrm>
            <a:prstGeom prst="line">
              <a:avLst/>
            </a:prstGeom>
            <a:ln w="7938" cap="flat" cmpd="sng">
              <a:solidFill>
                <a:schemeClr val="tx1"/>
              </a:solidFill>
              <a:prstDash val="solid"/>
              <a:round/>
              <a:headEnd type="none" w="med" len="med"/>
              <a:tailEnd type="none" w="med" len="med"/>
            </a:ln>
          </p:spPr>
        </p:sp>
        <p:sp>
          <p:nvSpPr>
            <p:cNvPr id="22578" name="直接连接符 110642"/>
            <p:cNvSpPr/>
            <p:nvPr/>
          </p:nvSpPr>
          <p:spPr>
            <a:xfrm>
              <a:off x="2894" y="3039"/>
              <a:ext cx="1660" cy="640"/>
            </a:xfrm>
            <a:prstGeom prst="line">
              <a:avLst/>
            </a:prstGeom>
            <a:ln w="7938" cap="flat" cmpd="sng">
              <a:solidFill>
                <a:schemeClr val="tx1"/>
              </a:solidFill>
              <a:prstDash val="solid"/>
              <a:round/>
              <a:headEnd type="none" w="med" len="med"/>
              <a:tailEnd type="none" w="med" len="med"/>
            </a:ln>
          </p:spPr>
        </p:sp>
        <p:grpSp>
          <p:nvGrpSpPr>
            <p:cNvPr id="22579" name="组合 110643"/>
            <p:cNvGrpSpPr/>
            <p:nvPr/>
          </p:nvGrpSpPr>
          <p:grpSpPr>
            <a:xfrm>
              <a:off x="2894" y="2132"/>
              <a:ext cx="1943" cy="913"/>
              <a:chOff x="1959" y="327"/>
              <a:chExt cx="1187" cy="596"/>
            </a:xfrm>
          </p:grpSpPr>
          <p:sp>
            <p:nvSpPr>
              <p:cNvPr id="22580" name="直接连接符 110644"/>
              <p:cNvSpPr/>
              <p:nvPr/>
            </p:nvSpPr>
            <p:spPr>
              <a:xfrm flipH="1">
                <a:off x="1959" y="919"/>
                <a:ext cx="1183" cy="1"/>
              </a:xfrm>
              <a:prstGeom prst="line">
                <a:avLst/>
              </a:prstGeom>
              <a:ln w="7938" cap="flat" cmpd="sng">
                <a:solidFill>
                  <a:schemeClr val="tx1"/>
                </a:solidFill>
                <a:prstDash val="solid"/>
                <a:round/>
                <a:headEnd type="none" w="med" len="med"/>
                <a:tailEnd type="none" w="med" len="med"/>
              </a:ln>
            </p:spPr>
          </p:sp>
          <p:sp>
            <p:nvSpPr>
              <p:cNvPr id="22581" name="直接连接符 110645"/>
              <p:cNvSpPr/>
              <p:nvPr/>
            </p:nvSpPr>
            <p:spPr>
              <a:xfrm>
                <a:off x="2543" y="331"/>
                <a:ext cx="150" cy="16"/>
              </a:xfrm>
              <a:prstGeom prst="line">
                <a:avLst/>
              </a:prstGeom>
              <a:ln w="7938" cap="flat" cmpd="sng">
                <a:solidFill>
                  <a:schemeClr val="tx1"/>
                </a:solidFill>
                <a:prstDash val="solid"/>
                <a:round/>
                <a:headEnd type="none" w="med" len="med"/>
                <a:tailEnd type="none" w="med" len="med"/>
              </a:ln>
            </p:spPr>
          </p:sp>
          <p:sp>
            <p:nvSpPr>
              <p:cNvPr id="22582" name="直接连接符 110646"/>
              <p:cNvSpPr/>
              <p:nvPr/>
            </p:nvSpPr>
            <p:spPr>
              <a:xfrm>
                <a:off x="2689" y="347"/>
                <a:ext cx="134" cy="48"/>
              </a:xfrm>
              <a:prstGeom prst="line">
                <a:avLst/>
              </a:prstGeom>
              <a:ln w="7938" cap="flat" cmpd="sng">
                <a:solidFill>
                  <a:schemeClr val="tx1"/>
                </a:solidFill>
                <a:prstDash val="solid"/>
                <a:round/>
                <a:headEnd type="none" w="med" len="med"/>
                <a:tailEnd type="none" w="med" len="med"/>
              </a:ln>
            </p:spPr>
          </p:sp>
          <p:sp>
            <p:nvSpPr>
              <p:cNvPr id="22583" name="直接连接符 110647"/>
              <p:cNvSpPr/>
              <p:nvPr/>
            </p:nvSpPr>
            <p:spPr>
              <a:xfrm>
                <a:off x="2835" y="402"/>
                <a:ext cx="134" cy="95"/>
              </a:xfrm>
              <a:prstGeom prst="line">
                <a:avLst/>
              </a:prstGeom>
              <a:ln w="7938" cap="flat" cmpd="sng">
                <a:solidFill>
                  <a:schemeClr val="tx1"/>
                </a:solidFill>
                <a:prstDash val="solid"/>
                <a:round/>
                <a:headEnd type="none" w="med" len="med"/>
                <a:tailEnd type="none" w="med" len="med"/>
              </a:ln>
            </p:spPr>
          </p:sp>
          <p:sp>
            <p:nvSpPr>
              <p:cNvPr id="22584" name="直接连接符 110648"/>
              <p:cNvSpPr/>
              <p:nvPr/>
            </p:nvSpPr>
            <p:spPr>
              <a:xfrm>
                <a:off x="2969" y="501"/>
                <a:ext cx="98" cy="138"/>
              </a:xfrm>
              <a:prstGeom prst="line">
                <a:avLst/>
              </a:prstGeom>
              <a:ln w="7938" cap="flat" cmpd="sng">
                <a:solidFill>
                  <a:schemeClr val="tx1"/>
                </a:solidFill>
                <a:prstDash val="solid"/>
                <a:round/>
                <a:headEnd type="none" w="med" len="med"/>
                <a:tailEnd type="none" w="med" len="med"/>
              </a:ln>
            </p:spPr>
          </p:sp>
          <p:sp>
            <p:nvSpPr>
              <p:cNvPr id="22585" name="直接连接符 110649"/>
              <p:cNvSpPr/>
              <p:nvPr/>
            </p:nvSpPr>
            <p:spPr>
              <a:xfrm>
                <a:off x="3071" y="639"/>
                <a:ext cx="52" cy="142"/>
              </a:xfrm>
              <a:prstGeom prst="line">
                <a:avLst/>
              </a:prstGeom>
              <a:ln w="7938" cap="flat" cmpd="sng">
                <a:solidFill>
                  <a:schemeClr val="tx1"/>
                </a:solidFill>
                <a:prstDash val="solid"/>
                <a:round/>
                <a:headEnd type="none" w="med" len="med"/>
                <a:tailEnd type="none" w="med" len="med"/>
              </a:ln>
            </p:spPr>
          </p:sp>
          <p:sp>
            <p:nvSpPr>
              <p:cNvPr id="22586" name="直接连接符 110650"/>
              <p:cNvSpPr/>
              <p:nvPr/>
            </p:nvSpPr>
            <p:spPr>
              <a:xfrm>
                <a:off x="3119" y="773"/>
                <a:ext cx="27" cy="150"/>
              </a:xfrm>
              <a:prstGeom prst="line">
                <a:avLst/>
              </a:prstGeom>
              <a:ln w="7938" cap="flat" cmpd="sng">
                <a:solidFill>
                  <a:schemeClr val="tx1"/>
                </a:solidFill>
                <a:prstDash val="solid"/>
                <a:round/>
                <a:headEnd type="none" w="med" len="med"/>
                <a:tailEnd type="none" w="med" len="med"/>
              </a:ln>
            </p:spPr>
          </p:sp>
          <p:sp>
            <p:nvSpPr>
              <p:cNvPr id="22587" name="直接连接符 110651"/>
              <p:cNvSpPr/>
              <p:nvPr/>
            </p:nvSpPr>
            <p:spPr>
              <a:xfrm>
                <a:off x="3071" y="639"/>
                <a:ext cx="71" cy="280"/>
              </a:xfrm>
              <a:prstGeom prst="line">
                <a:avLst/>
              </a:prstGeom>
              <a:ln w="7938" cap="flat" cmpd="sng">
                <a:solidFill>
                  <a:schemeClr val="tx1"/>
                </a:solidFill>
                <a:prstDash val="solid"/>
                <a:round/>
                <a:headEnd type="none" w="med" len="med"/>
                <a:tailEnd type="none" w="med" len="med"/>
              </a:ln>
            </p:spPr>
          </p:sp>
          <p:sp>
            <p:nvSpPr>
              <p:cNvPr id="22588" name="直接连接符 110652"/>
              <p:cNvSpPr/>
              <p:nvPr/>
            </p:nvSpPr>
            <p:spPr>
              <a:xfrm>
                <a:off x="2973" y="501"/>
                <a:ext cx="169" cy="418"/>
              </a:xfrm>
              <a:prstGeom prst="line">
                <a:avLst/>
              </a:prstGeom>
              <a:ln w="7938" cap="flat" cmpd="sng">
                <a:solidFill>
                  <a:schemeClr val="tx1"/>
                </a:solidFill>
                <a:prstDash val="solid"/>
                <a:round/>
                <a:headEnd type="none" w="med" len="med"/>
                <a:tailEnd type="none" w="med" len="med"/>
              </a:ln>
            </p:spPr>
          </p:sp>
          <p:sp>
            <p:nvSpPr>
              <p:cNvPr id="22589" name="直接连接符 110653"/>
              <p:cNvSpPr/>
              <p:nvPr/>
            </p:nvSpPr>
            <p:spPr>
              <a:xfrm flipH="1" flipV="1">
                <a:off x="2827" y="406"/>
                <a:ext cx="315" cy="513"/>
              </a:xfrm>
              <a:prstGeom prst="line">
                <a:avLst/>
              </a:prstGeom>
              <a:ln w="7938" cap="flat" cmpd="sng">
                <a:solidFill>
                  <a:schemeClr val="tx1"/>
                </a:solidFill>
                <a:prstDash val="solid"/>
                <a:round/>
                <a:headEnd type="none" w="med" len="med"/>
                <a:tailEnd type="none" w="med" len="med"/>
              </a:ln>
            </p:spPr>
          </p:sp>
          <p:sp>
            <p:nvSpPr>
              <p:cNvPr id="22590" name="直接连接符 110654"/>
              <p:cNvSpPr/>
              <p:nvPr/>
            </p:nvSpPr>
            <p:spPr>
              <a:xfrm flipH="1" flipV="1">
                <a:off x="2681" y="343"/>
                <a:ext cx="461" cy="576"/>
              </a:xfrm>
              <a:prstGeom prst="line">
                <a:avLst/>
              </a:prstGeom>
              <a:ln w="7938" cap="flat" cmpd="sng">
                <a:solidFill>
                  <a:schemeClr val="tx1"/>
                </a:solidFill>
                <a:prstDash val="solid"/>
                <a:round/>
                <a:headEnd type="none" w="med" len="med"/>
                <a:tailEnd type="none" w="med" len="med"/>
              </a:ln>
            </p:spPr>
          </p:sp>
          <p:sp>
            <p:nvSpPr>
              <p:cNvPr id="22591" name="直接连接符 110655"/>
              <p:cNvSpPr/>
              <p:nvPr/>
            </p:nvSpPr>
            <p:spPr>
              <a:xfrm flipH="1" flipV="1">
                <a:off x="2550" y="327"/>
                <a:ext cx="592" cy="592"/>
              </a:xfrm>
              <a:prstGeom prst="line">
                <a:avLst/>
              </a:prstGeom>
              <a:ln w="7938" cap="flat" cmpd="sng">
                <a:solidFill>
                  <a:schemeClr val="tx1"/>
                </a:solidFill>
                <a:prstDash val="solid"/>
                <a:round/>
                <a:headEnd type="none" w="med" len="med"/>
                <a:tailEnd type="none" w="med" len="med"/>
              </a:ln>
            </p:spPr>
          </p:sp>
          <p:sp>
            <p:nvSpPr>
              <p:cNvPr id="22592" name="直接连接符 110656"/>
              <p:cNvSpPr/>
              <p:nvPr/>
            </p:nvSpPr>
            <p:spPr>
              <a:xfrm flipH="1" flipV="1">
                <a:off x="2408" y="343"/>
                <a:ext cx="734" cy="576"/>
              </a:xfrm>
              <a:prstGeom prst="line">
                <a:avLst/>
              </a:prstGeom>
              <a:ln w="7938" cap="flat" cmpd="sng">
                <a:solidFill>
                  <a:schemeClr val="tx1"/>
                </a:solidFill>
                <a:prstDash val="solid"/>
                <a:round/>
                <a:headEnd type="none" w="med" len="med"/>
                <a:tailEnd type="none" w="med" len="med"/>
              </a:ln>
            </p:spPr>
          </p:sp>
          <p:sp>
            <p:nvSpPr>
              <p:cNvPr id="22593" name="直接连接符 110657"/>
              <p:cNvSpPr/>
              <p:nvPr/>
            </p:nvSpPr>
            <p:spPr>
              <a:xfrm flipH="1" flipV="1">
                <a:off x="2274" y="406"/>
                <a:ext cx="868" cy="513"/>
              </a:xfrm>
              <a:prstGeom prst="line">
                <a:avLst/>
              </a:prstGeom>
              <a:ln w="7938" cap="flat" cmpd="sng">
                <a:solidFill>
                  <a:schemeClr val="tx1"/>
                </a:solidFill>
                <a:prstDash val="solid"/>
                <a:round/>
                <a:headEnd type="none" w="med" len="med"/>
                <a:tailEnd type="none" w="med" len="med"/>
              </a:ln>
            </p:spPr>
          </p:sp>
          <p:sp>
            <p:nvSpPr>
              <p:cNvPr id="22594" name="直接连接符 110658"/>
              <p:cNvSpPr/>
              <p:nvPr/>
            </p:nvSpPr>
            <p:spPr>
              <a:xfrm flipH="1" flipV="1">
                <a:off x="1967" y="781"/>
                <a:ext cx="1175" cy="138"/>
              </a:xfrm>
              <a:prstGeom prst="line">
                <a:avLst/>
              </a:prstGeom>
              <a:ln w="7938" cap="flat" cmpd="sng">
                <a:solidFill>
                  <a:schemeClr val="tx1"/>
                </a:solidFill>
                <a:prstDash val="solid"/>
                <a:round/>
                <a:headEnd type="none" w="med" len="med"/>
                <a:tailEnd type="none" w="med" len="med"/>
              </a:ln>
            </p:spPr>
          </p:sp>
          <p:sp>
            <p:nvSpPr>
              <p:cNvPr id="22595" name="直接连接符 110659"/>
              <p:cNvSpPr/>
              <p:nvPr/>
            </p:nvSpPr>
            <p:spPr>
              <a:xfrm flipH="1" flipV="1">
                <a:off x="2026" y="643"/>
                <a:ext cx="1116" cy="276"/>
              </a:xfrm>
              <a:prstGeom prst="line">
                <a:avLst/>
              </a:prstGeom>
              <a:ln w="7938" cap="flat" cmpd="sng">
                <a:solidFill>
                  <a:schemeClr val="tx1"/>
                </a:solidFill>
                <a:prstDash val="solid"/>
                <a:round/>
                <a:headEnd type="none" w="med" len="med"/>
                <a:tailEnd type="none" w="med" len="med"/>
              </a:ln>
            </p:spPr>
          </p:sp>
          <p:sp>
            <p:nvSpPr>
              <p:cNvPr id="22596" name="直接连接符 110660"/>
              <p:cNvSpPr/>
              <p:nvPr/>
            </p:nvSpPr>
            <p:spPr>
              <a:xfrm flipH="1" flipV="1">
                <a:off x="2128" y="501"/>
                <a:ext cx="1014" cy="418"/>
              </a:xfrm>
              <a:prstGeom prst="line">
                <a:avLst/>
              </a:prstGeom>
              <a:ln w="7938" cap="flat" cmpd="sng">
                <a:solidFill>
                  <a:schemeClr val="tx1"/>
                </a:solidFill>
                <a:prstDash val="solid"/>
                <a:round/>
                <a:headEnd type="none" w="med" len="med"/>
                <a:tailEnd type="none" w="med" len="med"/>
              </a:ln>
            </p:spPr>
          </p:sp>
        </p:grpSp>
        <p:grpSp>
          <p:nvGrpSpPr>
            <p:cNvPr id="22597" name="组合 110661"/>
            <p:cNvGrpSpPr/>
            <p:nvPr/>
          </p:nvGrpSpPr>
          <p:grpSpPr>
            <a:xfrm>
              <a:off x="2894" y="3039"/>
              <a:ext cx="1943" cy="913"/>
              <a:chOff x="1959" y="919"/>
              <a:chExt cx="1187" cy="596"/>
            </a:xfrm>
          </p:grpSpPr>
          <p:sp>
            <p:nvSpPr>
              <p:cNvPr id="22598" name="直接连接符 110662"/>
              <p:cNvSpPr/>
              <p:nvPr/>
            </p:nvSpPr>
            <p:spPr>
              <a:xfrm flipH="1">
                <a:off x="1959" y="923"/>
                <a:ext cx="1183" cy="1"/>
              </a:xfrm>
              <a:prstGeom prst="line">
                <a:avLst/>
              </a:prstGeom>
              <a:ln w="7938" cap="flat" cmpd="sng">
                <a:solidFill>
                  <a:schemeClr val="tx1"/>
                </a:solidFill>
                <a:prstDash val="solid"/>
                <a:round/>
                <a:headEnd type="none" w="med" len="med"/>
                <a:tailEnd type="none" w="med" len="med"/>
              </a:ln>
            </p:spPr>
          </p:sp>
          <p:sp>
            <p:nvSpPr>
              <p:cNvPr id="22599" name="直接连接符 110663"/>
              <p:cNvSpPr/>
              <p:nvPr/>
            </p:nvSpPr>
            <p:spPr>
              <a:xfrm flipV="1">
                <a:off x="2543" y="1495"/>
                <a:ext cx="150" cy="16"/>
              </a:xfrm>
              <a:prstGeom prst="line">
                <a:avLst/>
              </a:prstGeom>
              <a:ln w="7938" cap="flat" cmpd="sng">
                <a:solidFill>
                  <a:schemeClr val="tx1"/>
                </a:solidFill>
                <a:prstDash val="solid"/>
                <a:round/>
                <a:headEnd type="none" w="med" len="med"/>
                <a:tailEnd type="none" w="med" len="med"/>
              </a:ln>
            </p:spPr>
          </p:sp>
          <p:sp>
            <p:nvSpPr>
              <p:cNvPr id="22600" name="直接连接符 110664"/>
              <p:cNvSpPr/>
              <p:nvPr/>
            </p:nvSpPr>
            <p:spPr>
              <a:xfrm flipV="1">
                <a:off x="2689" y="1448"/>
                <a:ext cx="134" cy="47"/>
              </a:xfrm>
              <a:prstGeom prst="line">
                <a:avLst/>
              </a:prstGeom>
              <a:ln w="7938" cap="flat" cmpd="sng">
                <a:solidFill>
                  <a:schemeClr val="tx1"/>
                </a:solidFill>
                <a:prstDash val="solid"/>
                <a:round/>
                <a:headEnd type="none" w="med" len="med"/>
                <a:tailEnd type="none" w="med" len="med"/>
              </a:ln>
            </p:spPr>
          </p:sp>
          <p:sp>
            <p:nvSpPr>
              <p:cNvPr id="22601" name="直接连接符 110665"/>
              <p:cNvSpPr/>
              <p:nvPr/>
            </p:nvSpPr>
            <p:spPr>
              <a:xfrm flipV="1">
                <a:off x="2835" y="1345"/>
                <a:ext cx="134" cy="95"/>
              </a:xfrm>
              <a:prstGeom prst="line">
                <a:avLst/>
              </a:prstGeom>
              <a:ln w="7938" cap="flat" cmpd="sng">
                <a:solidFill>
                  <a:schemeClr val="tx1"/>
                </a:solidFill>
                <a:prstDash val="solid"/>
                <a:round/>
                <a:headEnd type="none" w="med" len="med"/>
                <a:tailEnd type="none" w="med" len="med"/>
              </a:ln>
            </p:spPr>
          </p:sp>
          <p:sp>
            <p:nvSpPr>
              <p:cNvPr id="22602" name="直接连接符 110666"/>
              <p:cNvSpPr/>
              <p:nvPr/>
            </p:nvSpPr>
            <p:spPr>
              <a:xfrm flipV="1">
                <a:off x="2969" y="1203"/>
                <a:ext cx="98" cy="138"/>
              </a:xfrm>
              <a:prstGeom prst="line">
                <a:avLst/>
              </a:prstGeom>
              <a:ln w="7938" cap="flat" cmpd="sng">
                <a:solidFill>
                  <a:schemeClr val="tx1"/>
                </a:solidFill>
                <a:prstDash val="solid"/>
                <a:round/>
                <a:headEnd type="none" w="med" len="med"/>
                <a:tailEnd type="none" w="med" len="med"/>
              </a:ln>
            </p:spPr>
          </p:sp>
          <p:sp>
            <p:nvSpPr>
              <p:cNvPr id="22603" name="直接连接符 110667"/>
              <p:cNvSpPr/>
              <p:nvPr/>
            </p:nvSpPr>
            <p:spPr>
              <a:xfrm flipV="1">
                <a:off x="3071" y="1061"/>
                <a:ext cx="52" cy="142"/>
              </a:xfrm>
              <a:prstGeom prst="line">
                <a:avLst/>
              </a:prstGeom>
              <a:ln w="7938" cap="flat" cmpd="sng">
                <a:solidFill>
                  <a:schemeClr val="tx1"/>
                </a:solidFill>
                <a:prstDash val="solid"/>
                <a:round/>
                <a:headEnd type="none" w="med" len="med"/>
                <a:tailEnd type="none" w="med" len="med"/>
              </a:ln>
            </p:spPr>
          </p:sp>
          <p:sp>
            <p:nvSpPr>
              <p:cNvPr id="22604" name="直接连接符 110668"/>
              <p:cNvSpPr/>
              <p:nvPr/>
            </p:nvSpPr>
            <p:spPr>
              <a:xfrm flipV="1">
                <a:off x="3119" y="919"/>
                <a:ext cx="27" cy="150"/>
              </a:xfrm>
              <a:prstGeom prst="line">
                <a:avLst/>
              </a:prstGeom>
              <a:ln w="7938" cap="flat" cmpd="sng">
                <a:solidFill>
                  <a:schemeClr val="tx1"/>
                </a:solidFill>
                <a:prstDash val="solid"/>
                <a:round/>
                <a:headEnd type="none" w="med" len="med"/>
                <a:tailEnd type="none" w="med" len="med"/>
              </a:ln>
            </p:spPr>
          </p:sp>
          <p:sp>
            <p:nvSpPr>
              <p:cNvPr id="22605" name="直接连接符 110669"/>
              <p:cNvSpPr/>
              <p:nvPr/>
            </p:nvSpPr>
            <p:spPr>
              <a:xfrm flipV="1">
                <a:off x="3071" y="923"/>
                <a:ext cx="71" cy="280"/>
              </a:xfrm>
              <a:prstGeom prst="line">
                <a:avLst/>
              </a:prstGeom>
              <a:ln w="7938" cap="flat" cmpd="sng">
                <a:solidFill>
                  <a:schemeClr val="tx1"/>
                </a:solidFill>
                <a:prstDash val="solid"/>
                <a:round/>
                <a:headEnd type="none" w="med" len="med"/>
                <a:tailEnd type="none" w="med" len="med"/>
              </a:ln>
            </p:spPr>
          </p:sp>
          <p:sp>
            <p:nvSpPr>
              <p:cNvPr id="22606" name="直接连接符 110670"/>
              <p:cNvSpPr/>
              <p:nvPr/>
            </p:nvSpPr>
            <p:spPr>
              <a:xfrm flipV="1">
                <a:off x="2973" y="923"/>
                <a:ext cx="169" cy="418"/>
              </a:xfrm>
              <a:prstGeom prst="line">
                <a:avLst/>
              </a:prstGeom>
              <a:ln w="7938" cap="flat" cmpd="sng">
                <a:solidFill>
                  <a:schemeClr val="tx1"/>
                </a:solidFill>
                <a:prstDash val="solid"/>
                <a:round/>
                <a:headEnd type="none" w="med" len="med"/>
                <a:tailEnd type="none" w="med" len="med"/>
              </a:ln>
            </p:spPr>
          </p:sp>
          <p:sp>
            <p:nvSpPr>
              <p:cNvPr id="22607" name="直接连接符 110671"/>
              <p:cNvSpPr/>
              <p:nvPr/>
            </p:nvSpPr>
            <p:spPr>
              <a:xfrm flipH="1">
                <a:off x="2827" y="923"/>
                <a:ext cx="315" cy="513"/>
              </a:xfrm>
              <a:prstGeom prst="line">
                <a:avLst/>
              </a:prstGeom>
              <a:ln w="7938" cap="flat" cmpd="sng">
                <a:solidFill>
                  <a:schemeClr val="tx1"/>
                </a:solidFill>
                <a:prstDash val="solid"/>
                <a:round/>
                <a:headEnd type="none" w="med" len="med"/>
                <a:tailEnd type="none" w="med" len="med"/>
              </a:ln>
            </p:spPr>
          </p:sp>
          <p:sp>
            <p:nvSpPr>
              <p:cNvPr id="22608" name="直接连接符 110672"/>
              <p:cNvSpPr/>
              <p:nvPr/>
            </p:nvSpPr>
            <p:spPr>
              <a:xfrm flipH="1">
                <a:off x="2681" y="923"/>
                <a:ext cx="461" cy="576"/>
              </a:xfrm>
              <a:prstGeom prst="line">
                <a:avLst/>
              </a:prstGeom>
              <a:ln w="7938" cap="flat" cmpd="sng">
                <a:solidFill>
                  <a:schemeClr val="tx1"/>
                </a:solidFill>
                <a:prstDash val="solid"/>
                <a:round/>
                <a:headEnd type="none" w="med" len="med"/>
                <a:tailEnd type="none" w="med" len="med"/>
              </a:ln>
            </p:spPr>
          </p:sp>
          <p:sp>
            <p:nvSpPr>
              <p:cNvPr id="22609" name="直接连接符 110673"/>
              <p:cNvSpPr/>
              <p:nvPr/>
            </p:nvSpPr>
            <p:spPr>
              <a:xfrm flipH="1">
                <a:off x="2550" y="923"/>
                <a:ext cx="592" cy="592"/>
              </a:xfrm>
              <a:prstGeom prst="line">
                <a:avLst/>
              </a:prstGeom>
              <a:ln w="7938" cap="flat" cmpd="sng">
                <a:solidFill>
                  <a:schemeClr val="tx1"/>
                </a:solidFill>
                <a:prstDash val="solid"/>
                <a:round/>
                <a:headEnd type="none" w="med" len="med"/>
                <a:tailEnd type="none" w="med" len="med"/>
              </a:ln>
            </p:spPr>
          </p:sp>
          <p:sp>
            <p:nvSpPr>
              <p:cNvPr id="22610" name="直接连接符 110674"/>
              <p:cNvSpPr/>
              <p:nvPr/>
            </p:nvSpPr>
            <p:spPr>
              <a:xfrm flipH="1">
                <a:off x="2408" y="923"/>
                <a:ext cx="734" cy="576"/>
              </a:xfrm>
              <a:prstGeom prst="line">
                <a:avLst/>
              </a:prstGeom>
              <a:ln w="7938" cap="flat" cmpd="sng">
                <a:solidFill>
                  <a:schemeClr val="tx1"/>
                </a:solidFill>
                <a:prstDash val="solid"/>
                <a:round/>
                <a:headEnd type="none" w="med" len="med"/>
                <a:tailEnd type="none" w="med" len="med"/>
              </a:ln>
            </p:spPr>
          </p:sp>
          <p:sp>
            <p:nvSpPr>
              <p:cNvPr id="22611" name="直接连接符 110675"/>
              <p:cNvSpPr/>
              <p:nvPr/>
            </p:nvSpPr>
            <p:spPr>
              <a:xfrm flipH="1">
                <a:off x="2274" y="923"/>
                <a:ext cx="868" cy="513"/>
              </a:xfrm>
              <a:prstGeom prst="line">
                <a:avLst/>
              </a:prstGeom>
              <a:ln w="7938" cap="flat" cmpd="sng">
                <a:solidFill>
                  <a:schemeClr val="tx1"/>
                </a:solidFill>
                <a:prstDash val="solid"/>
                <a:round/>
                <a:headEnd type="none" w="med" len="med"/>
                <a:tailEnd type="none" w="med" len="med"/>
              </a:ln>
            </p:spPr>
          </p:sp>
          <p:sp>
            <p:nvSpPr>
              <p:cNvPr id="22612" name="直接连接符 110676"/>
              <p:cNvSpPr/>
              <p:nvPr/>
            </p:nvSpPr>
            <p:spPr>
              <a:xfrm flipH="1">
                <a:off x="1967" y="923"/>
                <a:ext cx="1175" cy="138"/>
              </a:xfrm>
              <a:prstGeom prst="line">
                <a:avLst/>
              </a:prstGeom>
              <a:ln w="7938" cap="flat" cmpd="sng">
                <a:solidFill>
                  <a:schemeClr val="tx1"/>
                </a:solidFill>
                <a:prstDash val="solid"/>
                <a:round/>
                <a:headEnd type="none" w="med" len="med"/>
                <a:tailEnd type="none" w="med" len="med"/>
              </a:ln>
            </p:spPr>
          </p:sp>
          <p:sp>
            <p:nvSpPr>
              <p:cNvPr id="22613" name="直接连接符 110677"/>
              <p:cNvSpPr/>
              <p:nvPr/>
            </p:nvSpPr>
            <p:spPr>
              <a:xfrm flipH="1">
                <a:off x="2026" y="923"/>
                <a:ext cx="1116" cy="276"/>
              </a:xfrm>
              <a:prstGeom prst="line">
                <a:avLst/>
              </a:prstGeom>
              <a:ln w="7938" cap="flat" cmpd="sng">
                <a:solidFill>
                  <a:schemeClr val="tx1"/>
                </a:solidFill>
                <a:prstDash val="solid"/>
                <a:round/>
                <a:headEnd type="none" w="med" len="med"/>
                <a:tailEnd type="none" w="med" len="med"/>
              </a:ln>
            </p:spPr>
          </p:sp>
          <p:sp>
            <p:nvSpPr>
              <p:cNvPr id="22614" name="直接连接符 110678"/>
              <p:cNvSpPr/>
              <p:nvPr/>
            </p:nvSpPr>
            <p:spPr>
              <a:xfrm flipH="1">
                <a:off x="2128" y="923"/>
                <a:ext cx="1014" cy="418"/>
              </a:xfrm>
              <a:prstGeom prst="line">
                <a:avLst/>
              </a:prstGeom>
              <a:ln w="7938" cap="flat" cmpd="sng">
                <a:solidFill>
                  <a:schemeClr val="tx1"/>
                </a:solidFill>
                <a:prstDash val="solid"/>
                <a:round/>
                <a:headEnd type="none" w="med" len="med"/>
                <a:tailEnd type="none" w="med" len="med"/>
              </a:ln>
            </p:spPr>
          </p:sp>
        </p:grpSp>
        <p:grpSp>
          <p:nvGrpSpPr>
            <p:cNvPr id="22615" name="组合 110679"/>
            <p:cNvGrpSpPr/>
            <p:nvPr/>
          </p:nvGrpSpPr>
          <p:grpSpPr>
            <a:xfrm>
              <a:off x="3862" y="2132"/>
              <a:ext cx="974" cy="1820"/>
              <a:chOff x="2550" y="327"/>
              <a:chExt cx="595" cy="1188"/>
            </a:xfrm>
          </p:grpSpPr>
          <p:sp>
            <p:nvSpPr>
              <p:cNvPr id="22616" name="直接连接符 110680"/>
              <p:cNvSpPr/>
              <p:nvPr/>
            </p:nvSpPr>
            <p:spPr>
              <a:xfrm>
                <a:off x="2554" y="331"/>
                <a:ext cx="1" cy="1184"/>
              </a:xfrm>
              <a:prstGeom prst="line">
                <a:avLst/>
              </a:prstGeom>
              <a:ln w="7938" cap="flat" cmpd="sng">
                <a:solidFill>
                  <a:schemeClr val="tx1"/>
                </a:solidFill>
                <a:prstDash val="solid"/>
                <a:round/>
                <a:headEnd type="none" w="med" len="med"/>
                <a:tailEnd type="none" w="med" len="med"/>
              </a:ln>
            </p:spPr>
          </p:sp>
          <p:sp>
            <p:nvSpPr>
              <p:cNvPr id="22617" name="直接连接符 110681"/>
              <p:cNvSpPr/>
              <p:nvPr/>
            </p:nvSpPr>
            <p:spPr>
              <a:xfrm flipH="1" flipV="1">
                <a:off x="3126" y="781"/>
                <a:ext cx="16" cy="150"/>
              </a:xfrm>
              <a:prstGeom prst="line">
                <a:avLst/>
              </a:prstGeom>
              <a:ln w="7938" cap="flat" cmpd="sng">
                <a:solidFill>
                  <a:schemeClr val="tx1"/>
                </a:solidFill>
                <a:prstDash val="solid"/>
                <a:round/>
                <a:headEnd type="none" w="med" len="med"/>
                <a:tailEnd type="none" w="med" len="med"/>
              </a:ln>
            </p:spPr>
          </p:sp>
          <p:sp>
            <p:nvSpPr>
              <p:cNvPr id="22618" name="直接连接符 110682"/>
              <p:cNvSpPr/>
              <p:nvPr/>
            </p:nvSpPr>
            <p:spPr>
              <a:xfrm flipH="1" flipV="1">
                <a:off x="3078" y="651"/>
                <a:ext cx="48" cy="134"/>
              </a:xfrm>
              <a:prstGeom prst="line">
                <a:avLst/>
              </a:prstGeom>
              <a:ln w="7938" cap="flat" cmpd="sng">
                <a:solidFill>
                  <a:schemeClr val="tx1"/>
                </a:solidFill>
                <a:prstDash val="solid"/>
                <a:round/>
                <a:headEnd type="none" w="med" len="med"/>
                <a:tailEnd type="none" w="med" len="med"/>
              </a:ln>
            </p:spPr>
          </p:sp>
          <p:sp>
            <p:nvSpPr>
              <p:cNvPr id="22619" name="直接连接符 110683"/>
              <p:cNvSpPr/>
              <p:nvPr/>
            </p:nvSpPr>
            <p:spPr>
              <a:xfrm flipH="1" flipV="1">
                <a:off x="2976" y="505"/>
                <a:ext cx="94" cy="134"/>
              </a:xfrm>
              <a:prstGeom prst="line">
                <a:avLst/>
              </a:prstGeom>
              <a:ln w="7938" cap="flat" cmpd="sng">
                <a:solidFill>
                  <a:schemeClr val="tx1"/>
                </a:solidFill>
                <a:prstDash val="solid"/>
                <a:round/>
                <a:headEnd type="none" w="med" len="med"/>
                <a:tailEnd type="none" w="med" len="med"/>
              </a:ln>
            </p:spPr>
          </p:sp>
          <p:sp>
            <p:nvSpPr>
              <p:cNvPr id="22620" name="直接连接符 110684"/>
              <p:cNvSpPr/>
              <p:nvPr/>
            </p:nvSpPr>
            <p:spPr>
              <a:xfrm flipH="1" flipV="1">
                <a:off x="2834" y="406"/>
                <a:ext cx="138" cy="99"/>
              </a:xfrm>
              <a:prstGeom prst="line">
                <a:avLst/>
              </a:prstGeom>
              <a:ln w="7938" cap="flat" cmpd="sng">
                <a:solidFill>
                  <a:schemeClr val="tx1"/>
                </a:solidFill>
                <a:prstDash val="solid"/>
                <a:round/>
                <a:headEnd type="none" w="med" len="med"/>
                <a:tailEnd type="none" w="med" len="med"/>
              </a:ln>
            </p:spPr>
          </p:sp>
          <p:sp>
            <p:nvSpPr>
              <p:cNvPr id="22621" name="直接连接符 110685"/>
              <p:cNvSpPr/>
              <p:nvPr/>
            </p:nvSpPr>
            <p:spPr>
              <a:xfrm flipH="1" flipV="1">
                <a:off x="2692" y="351"/>
                <a:ext cx="142" cy="51"/>
              </a:xfrm>
              <a:prstGeom prst="line">
                <a:avLst/>
              </a:prstGeom>
              <a:ln w="7938" cap="flat" cmpd="sng">
                <a:solidFill>
                  <a:schemeClr val="tx1"/>
                </a:solidFill>
                <a:prstDash val="solid"/>
                <a:round/>
                <a:headEnd type="none" w="med" len="med"/>
                <a:tailEnd type="none" w="med" len="med"/>
              </a:ln>
            </p:spPr>
          </p:sp>
          <p:sp>
            <p:nvSpPr>
              <p:cNvPr id="22622" name="直接连接符 110686"/>
              <p:cNvSpPr/>
              <p:nvPr/>
            </p:nvSpPr>
            <p:spPr>
              <a:xfrm flipH="1" flipV="1">
                <a:off x="2550" y="327"/>
                <a:ext cx="150" cy="28"/>
              </a:xfrm>
              <a:prstGeom prst="line">
                <a:avLst/>
              </a:prstGeom>
              <a:ln w="7938" cap="flat" cmpd="sng">
                <a:solidFill>
                  <a:schemeClr val="tx1"/>
                </a:solidFill>
                <a:prstDash val="solid"/>
                <a:round/>
                <a:headEnd type="none" w="med" len="med"/>
                <a:tailEnd type="none" w="med" len="med"/>
              </a:ln>
            </p:spPr>
          </p:sp>
          <p:sp>
            <p:nvSpPr>
              <p:cNvPr id="22623" name="直接连接符 110687"/>
              <p:cNvSpPr/>
              <p:nvPr/>
            </p:nvSpPr>
            <p:spPr>
              <a:xfrm flipH="1" flipV="1">
                <a:off x="2554" y="331"/>
                <a:ext cx="280" cy="71"/>
              </a:xfrm>
              <a:prstGeom prst="line">
                <a:avLst/>
              </a:prstGeom>
              <a:ln w="7938" cap="flat" cmpd="sng">
                <a:solidFill>
                  <a:schemeClr val="tx1"/>
                </a:solidFill>
                <a:prstDash val="solid"/>
                <a:round/>
                <a:headEnd type="none" w="med" len="med"/>
                <a:tailEnd type="none" w="med" len="med"/>
              </a:ln>
            </p:spPr>
          </p:sp>
          <p:sp>
            <p:nvSpPr>
              <p:cNvPr id="22624" name="直接连接符 110688"/>
              <p:cNvSpPr/>
              <p:nvPr/>
            </p:nvSpPr>
            <p:spPr>
              <a:xfrm flipH="1" flipV="1">
                <a:off x="2554" y="331"/>
                <a:ext cx="418" cy="170"/>
              </a:xfrm>
              <a:prstGeom prst="line">
                <a:avLst/>
              </a:prstGeom>
              <a:ln w="7938" cap="flat" cmpd="sng">
                <a:solidFill>
                  <a:schemeClr val="tx1"/>
                </a:solidFill>
                <a:prstDash val="solid"/>
                <a:round/>
                <a:headEnd type="none" w="med" len="med"/>
                <a:tailEnd type="none" w="med" len="med"/>
              </a:ln>
            </p:spPr>
          </p:sp>
          <p:sp>
            <p:nvSpPr>
              <p:cNvPr id="22625" name="直接连接符 110689"/>
              <p:cNvSpPr/>
              <p:nvPr/>
            </p:nvSpPr>
            <p:spPr>
              <a:xfrm>
                <a:off x="2554" y="331"/>
                <a:ext cx="513" cy="316"/>
              </a:xfrm>
              <a:prstGeom prst="line">
                <a:avLst/>
              </a:prstGeom>
              <a:ln w="7938" cap="flat" cmpd="sng">
                <a:solidFill>
                  <a:schemeClr val="tx1"/>
                </a:solidFill>
                <a:prstDash val="solid"/>
                <a:round/>
                <a:headEnd type="none" w="med" len="med"/>
                <a:tailEnd type="none" w="med" len="med"/>
              </a:ln>
            </p:spPr>
          </p:sp>
          <p:sp>
            <p:nvSpPr>
              <p:cNvPr id="22626" name="直接连接符 110690"/>
              <p:cNvSpPr/>
              <p:nvPr/>
            </p:nvSpPr>
            <p:spPr>
              <a:xfrm>
                <a:off x="2554" y="331"/>
                <a:ext cx="576" cy="462"/>
              </a:xfrm>
              <a:prstGeom prst="line">
                <a:avLst/>
              </a:prstGeom>
              <a:ln w="7938" cap="flat" cmpd="sng">
                <a:solidFill>
                  <a:schemeClr val="tx1"/>
                </a:solidFill>
                <a:prstDash val="solid"/>
                <a:round/>
                <a:headEnd type="none" w="med" len="med"/>
                <a:tailEnd type="none" w="med" len="med"/>
              </a:ln>
            </p:spPr>
          </p:sp>
          <p:sp>
            <p:nvSpPr>
              <p:cNvPr id="22627" name="直接连接符 110691"/>
              <p:cNvSpPr/>
              <p:nvPr/>
            </p:nvSpPr>
            <p:spPr>
              <a:xfrm>
                <a:off x="2554" y="331"/>
                <a:ext cx="591" cy="592"/>
              </a:xfrm>
              <a:prstGeom prst="line">
                <a:avLst/>
              </a:prstGeom>
              <a:ln w="7938" cap="flat" cmpd="sng">
                <a:solidFill>
                  <a:schemeClr val="tx1"/>
                </a:solidFill>
                <a:prstDash val="solid"/>
                <a:round/>
                <a:headEnd type="none" w="med" len="med"/>
                <a:tailEnd type="none" w="med" len="med"/>
              </a:ln>
            </p:spPr>
          </p:sp>
          <p:sp>
            <p:nvSpPr>
              <p:cNvPr id="22628" name="直接连接符 110692"/>
              <p:cNvSpPr/>
              <p:nvPr/>
            </p:nvSpPr>
            <p:spPr>
              <a:xfrm>
                <a:off x="2554" y="331"/>
                <a:ext cx="576" cy="734"/>
              </a:xfrm>
              <a:prstGeom prst="line">
                <a:avLst/>
              </a:prstGeom>
              <a:ln w="7938" cap="flat" cmpd="sng">
                <a:solidFill>
                  <a:schemeClr val="tx1"/>
                </a:solidFill>
                <a:prstDash val="solid"/>
                <a:round/>
                <a:headEnd type="none" w="med" len="med"/>
                <a:tailEnd type="none" w="med" len="med"/>
              </a:ln>
            </p:spPr>
          </p:sp>
          <p:sp>
            <p:nvSpPr>
              <p:cNvPr id="22629" name="直接连接符 110693"/>
              <p:cNvSpPr/>
              <p:nvPr/>
            </p:nvSpPr>
            <p:spPr>
              <a:xfrm>
                <a:off x="2554" y="331"/>
                <a:ext cx="513" cy="868"/>
              </a:xfrm>
              <a:prstGeom prst="line">
                <a:avLst/>
              </a:prstGeom>
              <a:ln w="7938" cap="flat" cmpd="sng">
                <a:solidFill>
                  <a:schemeClr val="tx1"/>
                </a:solidFill>
                <a:prstDash val="solid"/>
                <a:round/>
                <a:headEnd type="none" w="med" len="med"/>
                <a:tailEnd type="none" w="med" len="med"/>
              </a:ln>
            </p:spPr>
          </p:sp>
          <p:sp>
            <p:nvSpPr>
              <p:cNvPr id="22630" name="直接连接符 110694"/>
              <p:cNvSpPr/>
              <p:nvPr/>
            </p:nvSpPr>
            <p:spPr>
              <a:xfrm>
                <a:off x="2554" y="331"/>
                <a:ext cx="138" cy="1176"/>
              </a:xfrm>
              <a:prstGeom prst="line">
                <a:avLst/>
              </a:prstGeom>
              <a:ln w="7938" cap="flat" cmpd="sng">
                <a:solidFill>
                  <a:schemeClr val="tx1"/>
                </a:solidFill>
                <a:prstDash val="solid"/>
                <a:round/>
                <a:headEnd type="none" w="med" len="med"/>
                <a:tailEnd type="none" w="med" len="med"/>
              </a:ln>
            </p:spPr>
          </p:sp>
          <p:sp>
            <p:nvSpPr>
              <p:cNvPr id="22631" name="直接连接符 110695"/>
              <p:cNvSpPr/>
              <p:nvPr/>
            </p:nvSpPr>
            <p:spPr>
              <a:xfrm>
                <a:off x="2554" y="331"/>
                <a:ext cx="276" cy="1117"/>
              </a:xfrm>
              <a:prstGeom prst="line">
                <a:avLst/>
              </a:prstGeom>
              <a:ln w="7938" cap="flat" cmpd="sng">
                <a:solidFill>
                  <a:schemeClr val="tx1"/>
                </a:solidFill>
                <a:prstDash val="solid"/>
                <a:round/>
                <a:headEnd type="none" w="med" len="med"/>
                <a:tailEnd type="none" w="med" len="med"/>
              </a:ln>
            </p:spPr>
          </p:sp>
          <p:sp>
            <p:nvSpPr>
              <p:cNvPr id="22632" name="直接连接符 110696"/>
              <p:cNvSpPr/>
              <p:nvPr/>
            </p:nvSpPr>
            <p:spPr>
              <a:xfrm>
                <a:off x="2554" y="331"/>
                <a:ext cx="418" cy="1014"/>
              </a:xfrm>
              <a:prstGeom prst="line">
                <a:avLst/>
              </a:prstGeom>
              <a:ln w="7938" cap="flat" cmpd="sng">
                <a:solidFill>
                  <a:schemeClr val="tx1"/>
                </a:solidFill>
                <a:prstDash val="solid"/>
                <a:round/>
                <a:headEnd type="none" w="med" len="med"/>
                <a:tailEnd type="none" w="med" len="med"/>
              </a:ln>
            </p:spPr>
          </p:sp>
        </p:grpSp>
        <p:grpSp>
          <p:nvGrpSpPr>
            <p:cNvPr id="22633" name="组合 110697"/>
            <p:cNvGrpSpPr/>
            <p:nvPr/>
          </p:nvGrpSpPr>
          <p:grpSpPr>
            <a:xfrm>
              <a:off x="2893" y="2132"/>
              <a:ext cx="975" cy="1820"/>
              <a:chOff x="1958" y="327"/>
              <a:chExt cx="596" cy="1188"/>
            </a:xfrm>
          </p:grpSpPr>
          <p:sp>
            <p:nvSpPr>
              <p:cNvPr id="22634" name="直接连接符 110698"/>
              <p:cNvSpPr/>
              <p:nvPr/>
            </p:nvSpPr>
            <p:spPr>
              <a:xfrm>
                <a:off x="2550" y="331"/>
                <a:ext cx="1" cy="1184"/>
              </a:xfrm>
              <a:prstGeom prst="line">
                <a:avLst/>
              </a:prstGeom>
              <a:ln w="7938" cap="flat" cmpd="sng">
                <a:solidFill>
                  <a:schemeClr val="tx1"/>
                </a:solidFill>
                <a:prstDash val="solid"/>
                <a:round/>
                <a:headEnd type="none" w="med" len="med"/>
                <a:tailEnd type="none" w="med" len="med"/>
              </a:ln>
            </p:spPr>
          </p:sp>
          <p:sp>
            <p:nvSpPr>
              <p:cNvPr id="22635" name="直接连接符 110699"/>
              <p:cNvSpPr/>
              <p:nvPr/>
            </p:nvSpPr>
            <p:spPr>
              <a:xfrm flipV="1">
                <a:off x="1962" y="781"/>
                <a:ext cx="16" cy="150"/>
              </a:xfrm>
              <a:prstGeom prst="line">
                <a:avLst/>
              </a:prstGeom>
              <a:ln w="7938" cap="flat" cmpd="sng">
                <a:solidFill>
                  <a:schemeClr val="tx1"/>
                </a:solidFill>
                <a:prstDash val="solid"/>
                <a:round/>
                <a:headEnd type="none" w="med" len="med"/>
                <a:tailEnd type="none" w="med" len="med"/>
              </a:ln>
            </p:spPr>
          </p:sp>
          <p:sp>
            <p:nvSpPr>
              <p:cNvPr id="22636" name="直接连接符 110700"/>
              <p:cNvSpPr/>
              <p:nvPr/>
            </p:nvSpPr>
            <p:spPr>
              <a:xfrm flipV="1">
                <a:off x="1978" y="651"/>
                <a:ext cx="47" cy="134"/>
              </a:xfrm>
              <a:prstGeom prst="line">
                <a:avLst/>
              </a:prstGeom>
              <a:ln w="7938" cap="flat" cmpd="sng">
                <a:solidFill>
                  <a:schemeClr val="tx1"/>
                </a:solidFill>
                <a:prstDash val="solid"/>
                <a:round/>
                <a:headEnd type="none" w="med" len="med"/>
                <a:tailEnd type="none" w="med" len="med"/>
              </a:ln>
            </p:spPr>
          </p:sp>
          <p:sp>
            <p:nvSpPr>
              <p:cNvPr id="22637" name="直接连接符 110701"/>
              <p:cNvSpPr/>
              <p:nvPr/>
            </p:nvSpPr>
            <p:spPr>
              <a:xfrm flipV="1">
                <a:off x="2033" y="505"/>
                <a:ext cx="95" cy="134"/>
              </a:xfrm>
              <a:prstGeom prst="line">
                <a:avLst/>
              </a:prstGeom>
              <a:ln w="7938" cap="flat" cmpd="sng">
                <a:solidFill>
                  <a:schemeClr val="tx1"/>
                </a:solidFill>
                <a:prstDash val="solid"/>
                <a:round/>
                <a:headEnd type="none" w="med" len="med"/>
                <a:tailEnd type="none" w="med" len="med"/>
              </a:ln>
            </p:spPr>
          </p:sp>
          <p:sp>
            <p:nvSpPr>
              <p:cNvPr id="22638" name="直接连接符 110702"/>
              <p:cNvSpPr/>
              <p:nvPr/>
            </p:nvSpPr>
            <p:spPr>
              <a:xfrm flipV="1">
                <a:off x="2131" y="406"/>
                <a:ext cx="139" cy="99"/>
              </a:xfrm>
              <a:prstGeom prst="line">
                <a:avLst/>
              </a:prstGeom>
              <a:ln w="7938" cap="flat" cmpd="sng">
                <a:solidFill>
                  <a:schemeClr val="tx1"/>
                </a:solidFill>
                <a:prstDash val="solid"/>
                <a:round/>
                <a:headEnd type="none" w="med" len="med"/>
                <a:tailEnd type="none" w="med" len="med"/>
              </a:ln>
            </p:spPr>
          </p:sp>
          <p:sp>
            <p:nvSpPr>
              <p:cNvPr id="22639" name="直接连接符 110703"/>
              <p:cNvSpPr/>
              <p:nvPr/>
            </p:nvSpPr>
            <p:spPr>
              <a:xfrm flipV="1">
                <a:off x="2270" y="351"/>
                <a:ext cx="142" cy="51"/>
              </a:xfrm>
              <a:prstGeom prst="line">
                <a:avLst/>
              </a:prstGeom>
              <a:ln w="7938" cap="flat" cmpd="sng">
                <a:solidFill>
                  <a:schemeClr val="tx1"/>
                </a:solidFill>
                <a:prstDash val="solid"/>
                <a:round/>
                <a:headEnd type="none" w="med" len="med"/>
                <a:tailEnd type="none" w="med" len="med"/>
              </a:ln>
            </p:spPr>
          </p:sp>
          <p:sp>
            <p:nvSpPr>
              <p:cNvPr id="22640" name="直接连接符 110704"/>
              <p:cNvSpPr/>
              <p:nvPr/>
            </p:nvSpPr>
            <p:spPr>
              <a:xfrm flipV="1">
                <a:off x="2404" y="327"/>
                <a:ext cx="150" cy="28"/>
              </a:xfrm>
              <a:prstGeom prst="line">
                <a:avLst/>
              </a:prstGeom>
              <a:ln w="7938" cap="flat" cmpd="sng">
                <a:solidFill>
                  <a:schemeClr val="tx1"/>
                </a:solidFill>
                <a:prstDash val="solid"/>
                <a:round/>
                <a:headEnd type="none" w="med" len="med"/>
                <a:tailEnd type="none" w="med" len="med"/>
              </a:ln>
            </p:spPr>
          </p:sp>
          <p:sp>
            <p:nvSpPr>
              <p:cNvPr id="22641" name="直接连接符 110705"/>
              <p:cNvSpPr/>
              <p:nvPr/>
            </p:nvSpPr>
            <p:spPr>
              <a:xfrm flipV="1">
                <a:off x="2270" y="331"/>
                <a:ext cx="280" cy="71"/>
              </a:xfrm>
              <a:prstGeom prst="line">
                <a:avLst/>
              </a:prstGeom>
              <a:ln w="7938" cap="flat" cmpd="sng">
                <a:solidFill>
                  <a:schemeClr val="tx1"/>
                </a:solidFill>
                <a:prstDash val="solid"/>
                <a:round/>
                <a:headEnd type="none" w="med" len="med"/>
                <a:tailEnd type="none" w="med" len="med"/>
              </a:ln>
            </p:spPr>
          </p:sp>
          <p:sp>
            <p:nvSpPr>
              <p:cNvPr id="22642" name="直接连接符 110706"/>
              <p:cNvSpPr/>
              <p:nvPr/>
            </p:nvSpPr>
            <p:spPr>
              <a:xfrm flipV="1">
                <a:off x="2131" y="331"/>
                <a:ext cx="419" cy="170"/>
              </a:xfrm>
              <a:prstGeom prst="line">
                <a:avLst/>
              </a:prstGeom>
              <a:ln w="7938" cap="flat" cmpd="sng">
                <a:solidFill>
                  <a:schemeClr val="tx1"/>
                </a:solidFill>
                <a:prstDash val="solid"/>
                <a:round/>
                <a:headEnd type="none" w="med" len="med"/>
                <a:tailEnd type="none" w="med" len="med"/>
              </a:ln>
            </p:spPr>
          </p:sp>
          <p:sp>
            <p:nvSpPr>
              <p:cNvPr id="22643" name="直接连接符 110707"/>
              <p:cNvSpPr/>
              <p:nvPr/>
            </p:nvSpPr>
            <p:spPr>
              <a:xfrm flipH="1">
                <a:off x="2037" y="331"/>
                <a:ext cx="513" cy="316"/>
              </a:xfrm>
              <a:prstGeom prst="line">
                <a:avLst/>
              </a:prstGeom>
              <a:ln w="7938" cap="flat" cmpd="sng">
                <a:solidFill>
                  <a:schemeClr val="tx1"/>
                </a:solidFill>
                <a:prstDash val="solid"/>
                <a:round/>
                <a:headEnd type="none" w="med" len="med"/>
                <a:tailEnd type="none" w="med" len="med"/>
              </a:ln>
            </p:spPr>
          </p:sp>
          <p:sp>
            <p:nvSpPr>
              <p:cNvPr id="22644" name="直接连接符 110708"/>
              <p:cNvSpPr/>
              <p:nvPr/>
            </p:nvSpPr>
            <p:spPr>
              <a:xfrm flipH="1">
                <a:off x="1974" y="331"/>
                <a:ext cx="576" cy="462"/>
              </a:xfrm>
              <a:prstGeom prst="line">
                <a:avLst/>
              </a:prstGeom>
              <a:ln w="7938" cap="flat" cmpd="sng">
                <a:solidFill>
                  <a:schemeClr val="tx1"/>
                </a:solidFill>
                <a:prstDash val="solid"/>
                <a:round/>
                <a:headEnd type="none" w="med" len="med"/>
                <a:tailEnd type="none" w="med" len="med"/>
              </a:ln>
            </p:spPr>
          </p:sp>
          <p:sp>
            <p:nvSpPr>
              <p:cNvPr id="22645" name="直接连接符 110709"/>
              <p:cNvSpPr/>
              <p:nvPr/>
            </p:nvSpPr>
            <p:spPr>
              <a:xfrm flipH="1">
                <a:off x="1958" y="331"/>
                <a:ext cx="592" cy="592"/>
              </a:xfrm>
              <a:prstGeom prst="line">
                <a:avLst/>
              </a:prstGeom>
              <a:ln w="7938" cap="flat" cmpd="sng">
                <a:solidFill>
                  <a:schemeClr val="tx1"/>
                </a:solidFill>
                <a:prstDash val="solid"/>
                <a:round/>
                <a:headEnd type="none" w="med" len="med"/>
                <a:tailEnd type="none" w="med" len="med"/>
              </a:ln>
            </p:spPr>
          </p:sp>
          <p:sp>
            <p:nvSpPr>
              <p:cNvPr id="22646" name="直接连接符 110710"/>
              <p:cNvSpPr/>
              <p:nvPr/>
            </p:nvSpPr>
            <p:spPr>
              <a:xfrm flipH="1">
                <a:off x="1974" y="331"/>
                <a:ext cx="576" cy="734"/>
              </a:xfrm>
              <a:prstGeom prst="line">
                <a:avLst/>
              </a:prstGeom>
              <a:ln w="7938" cap="flat" cmpd="sng">
                <a:solidFill>
                  <a:schemeClr val="tx1"/>
                </a:solidFill>
                <a:prstDash val="solid"/>
                <a:round/>
                <a:headEnd type="none" w="med" len="med"/>
                <a:tailEnd type="none" w="med" len="med"/>
              </a:ln>
            </p:spPr>
          </p:sp>
          <p:sp>
            <p:nvSpPr>
              <p:cNvPr id="22647" name="直接连接符 110711"/>
              <p:cNvSpPr/>
              <p:nvPr/>
            </p:nvSpPr>
            <p:spPr>
              <a:xfrm flipH="1">
                <a:off x="2037" y="331"/>
                <a:ext cx="513" cy="868"/>
              </a:xfrm>
              <a:prstGeom prst="line">
                <a:avLst/>
              </a:prstGeom>
              <a:ln w="7938" cap="flat" cmpd="sng">
                <a:solidFill>
                  <a:schemeClr val="tx1"/>
                </a:solidFill>
                <a:prstDash val="solid"/>
                <a:round/>
                <a:headEnd type="none" w="med" len="med"/>
                <a:tailEnd type="none" w="med" len="med"/>
              </a:ln>
            </p:spPr>
          </p:sp>
          <p:sp>
            <p:nvSpPr>
              <p:cNvPr id="22648" name="直接连接符 110712"/>
              <p:cNvSpPr/>
              <p:nvPr/>
            </p:nvSpPr>
            <p:spPr>
              <a:xfrm flipH="1">
                <a:off x="2412" y="331"/>
                <a:ext cx="138" cy="1176"/>
              </a:xfrm>
              <a:prstGeom prst="line">
                <a:avLst/>
              </a:prstGeom>
              <a:ln w="7938" cap="flat" cmpd="sng">
                <a:solidFill>
                  <a:schemeClr val="tx1"/>
                </a:solidFill>
                <a:prstDash val="solid"/>
                <a:round/>
                <a:headEnd type="none" w="med" len="med"/>
                <a:tailEnd type="none" w="med" len="med"/>
              </a:ln>
            </p:spPr>
          </p:sp>
          <p:sp>
            <p:nvSpPr>
              <p:cNvPr id="22649" name="直接连接符 110713"/>
              <p:cNvSpPr/>
              <p:nvPr/>
            </p:nvSpPr>
            <p:spPr>
              <a:xfrm flipH="1">
                <a:off x="2274" y="331"/>
                <a:ext cx="276" cy="1117"/>
              </a:xfrm>
              <a:prstGeom prst="line">
                <a:avLst/>
              </a:prstGeom>
              <a:ln w="7938" cap="flat" cmpd="sng">
                <a:solidFill>
                  <a:schemeClr val="tx1"/>
                </a:solidFill>
                <a:prstDash val="solid"/>
                <a:round/>
                <a:headEnd type="none" w="med" len="med"/>
                <a:tailEnd type="none" w="med" len="med"/>
              </a:ln>
            </p:spPr>
          </p:sp>
          <p:sp>
            <p:nvSpPr>
              <p:cNvPr id="22650" name="直接连接符 110714"/>
              <p:cNvSpPr/>
              <p:nvPr/>
            </p:nvSpPr>
            <p:spPr>
              <a:xfrm flipH="1">
                <a:off x="2131" y="331"/>
                <a:ext cx="419" cy="1014"/>
              </a:xfrm>
              <a:prstGeom prst="line">
                <a:avLst/>
              </a:prstGeom>
              <a:ln w="7938" cap="flat" cmpd="sng">
                <a:solidFill>
                  <a:schemeClr val="tx1"/>
                </a:solidFill>
                <a:prstDash val="solid"/>
                <a:round/>
                <a:headEnd type="none" w="med" len="med"/>
                <a:tailEnd type="none" w="med" len="med"/>
              </a:ln>
            </p:spPr>
          </p:sp>
        </p:grpSp>
        <p:grpSp>
          <p:nvGrpSpPr>
            <p:cNvPr id="22651" name="组合 110715"/>
            <p:cNvGrpSpPr/>
            <p:nvPr/>
          </p:nvGrpSpPr>
          <p:grpSpPr>
            <a:xfrm>
              <a:off x="3862" y="2132"/>
              <a:ext cx="974" cy="1820"/>
              <a:chOff x="2550" y="327"/>
              <a:chExt cx="595" cy="1188"/>
            </a:xfrm>
          </p:grpSpPr>
          <p:sp>
            <p:nvSpPr>
              <p:cNvPr id="22652" name="直接连接符 110716"/>
              <p:cNvSpPr/>
              <p:nvPr/>
            </p:nvSpPr>
            <p:spPr>
              <a:xfrm flipV="1">
                <a:off x="2554" y="327"/>
                <a:ext cx="1" cy="1184"/>
              </a:xfrm>
              <a:prstGeom prst="line">
                <a:avLst/>
              </a:prstGeom>
              <a:ln w="7938" cap="flat" cmpd="sng">
                <a:solidFill>
                  <a:schemeClr val="tx1"/>
                </a:solidFill>
                <a:prstDash val="solid"/>
                <a:round/>
                <a:headEnd type="none" w="med" len="med"/>
                <a:tailEnd type="none" w="med" len="med"/>
              </a:ln>
            </p:spPr>
          </p:sp>
          <p:sp>
            <p:nvSpPr>
              <p:cNvPr id="22653" name="直接连接符 110717"/>
              <p:cNvSpPr/>
              <p:nvPr/>
            </p:nvSpPr>
            <p:spPr>
              <a:xfrm flipH="1">
                <a:off x="3126" y="911"/>
                <a:ext cx="16" cy="150"/>
              </a:xfrm>
              <a:prstGeom prst="line">
                <a:avLst/>
              </a:prstGeom>
              <a:ln w="7938" cap="flat" cmpd="sng">
                <a:solidFill>
                  <a:schemeClr val="tx1"/>
                </a:solidFill>
                <a:prstDash val="solid"/>
                <a:round/>
                <a:headEnd type="none" w="med" len="med"/>
                <a:tailEnd type="none" w="med" len="med"/>
              </a:ln>
            </p:spPr>
          </p:sp>
          <p:sp>
            <p:nvSpPr>
              <p:cNvPr id="22654" name="直接连接符 110718"/>
              <p:cNvSpPr/>
              <p:nvPr/>
            </p:nvSpPr>
            <p:spPr>
              <a:xfrm flipH="1">
                <a:off x="3078" y="1057"/>
                <a:ext cx="48" cy="134"/>
              </a:xfrm>
              <a:prstGeom prst="line">
                <a:avLst/>
              </a:prstGeom>
              <a:ln w="7938" cap="flat" cmpd="sng">
                <a:solidFill>
                  <a:schemeClr val="tx1"/>
                </a:solidFill>
                <a:prstDash val="solid"/>
                <a:round/>
                <a:headEnd type="none" w="med" len="med"/>
                <a:tailEnd type="none" w="med" len="med"/>
              </a:ln>
            </p:spPr>
          </p:sp>
          <p:sp>
            <p:nvSpPr>
              <p:cNvPr id="22655" name="直接连接符 110719"/>
              <p:cNvSpPr/>
              <p:nvPr/>
            </p:nvSpPr>
            <p:spPr>
              <a:xfrm flipH="1">
                <a:off x="2976" y="1203"/>
                <a:ext cx="94" cy="134"/>
              </a:xfrm>
              <a:prstGeom prst="line">
                <a:avLst/>
              </a:prstGeom>
              <a:ln w="7938" cap="flat" cmpd="sng">
                <a:solidFill>
                  <a:schemeClr val="tx1"/>
                </a:solidFill>
                <a:prstDash val="solid"/>
                <a:round/>
                <a:headEnd type="none" w="med" len="med"/>
                <a:tailEnd type="none" w="med" len="med"/>
              </a:ln>
            </p:spPr>
          </p:sp>
          <p:sp>
            <p:nvSpPr>
              <p:cNvPr id="22656" name="直接连接符 110720"/>
              <p:cNvSpPr/>
              <p:nvPr/>
            </p:nvSpPr>
            <p:spPr>
              <a:xfrm flipH="1">
                <a:off x="2834" y="1337"/>
                <a:ext cx="138" cy="99"/>
              </a:xfrm>
              <a:prstGeom prst="line">
                <a:avLst/>
              </a:prstGeom>
              <a:ln w="7938" cap="flat" cmpd="sng">
                <a:solidFill>
                  <a:schemeClr val="tx1"/>
                </a:solidFill>
                <a:prstDash val="solid"/>
                <a:round/>
                <a:headEnd type="none" w="med" len="med"/>
                <a:tailEnd type="none" w="med" len="med"/>
              </a:ln>
            </p:spPr>
          </p:sp>
          <p:sp>
            <p:nvSpPr>
              <p:cNvPr id="22657" name="直接连接符 110721"/>
              <p:cNvSpPr/>
              <p:nvPr/>
            </p:nvSpPr>
            <p:spPr>
              <a:xfrm flipH="1">
                <a:off x="2692" y="1440"/>
                <a:ext cx="142" cy="51"/>
              </a:xfrm>
              <a:prstGeom prst="line">
                <a:avLst/>
              </a:prstGeom>
              <a:ln w="7938" cap="flat" cmpd="sng">
                <a:solidFill>
                  <a:schemeClr val="tx1"/>
                </a:solidFill>
                <a:prstDash val="solid"/>
                <a:round/>
                <a:headEnd type="none" w="med" len="med"/>
                <a:tailEnd type="none" w="med" len="med"/>
              </a:ln>
            </p:spPr>
          </p:sp>
          <p:sp>
            <p:nvSpPr>
              <p:cNvPr id="22658" name="直接连接符 110722"/>
              <p:cNvSpPr/>
              <p:nvPr/>
            </p:nvSpPr>
            <p:spPr>
              <a:xfrm flipH="1">
                <a:off x="2550" y="1487"/>
                <a:ext cx="150" cy="28"/>
              </a:xfrm>
              <a:prstGeom prst="line">
                <a:avLst/>
              </a:prstGeom>
              <a:ln w="7938" cap="flat" cmpd="sng">
                <a:solidFill>
                  <a:schemeClr val="tx1"/>
                </a:solidFill>
                <a:prstDash val="solid"/>
                <a:round/>
                <a:headEnd type="none" w="med" len="med"/>
                <a:tailEnd type="none" w="med" len="med"/>
              </a:ln>
            </p:spPr>
          </p:sp>
          <p:sp>
            <p:nvSpPr>
              <p:cNvPr id="22659" name="直接连接符 110723"/>
              <p:cNvSpPr/>
              <p:nvPr/>
            </p:nvSpPr>
            <p:spPr>
              <a:xfrm flipH="1">
                <a:off x="2554" y="1440"/>
                <a:ext cx="280" cy="71"/>
              </a:xfrm>
              <a:prstGeom prst="line">
                <a:avLst/>
              </a:prstGeom>
              <a:ln w="7938" cap="flat" cmpd="sng">
                <a:solidFill>
                  <a:schemeClr val="tx1"/>
                </a:solidFill>
                <a:prstDash val="solid"/>
                <a:round/>
                <a:headEnd type="none" w="med" len="med"/>
                <a:tailEnd type="none" w="med" len="med"/>
              </a:ln>
            </p:spPr>
          </p:sp>
          <p:sp>
            <p:nvSpPr>
              <p:cNvPr id="22660" name="直接连接符 110724"/>
              <p:cNvSpPr/>
              <p:nvPr/>
            </p:nvSpPr>
            <p:spPr>
              <a:xfrm flipH="1">
                <a:off x="2554" y="1341"/>
                <a:ext cx="418" cy="170"/>
              </a:xfrm>
              <a:prstGeom prst="line">
                <a:avLst/>
              </a:prstGeom>
              <a:ln w="7938" cap="flat" cmpd="sng">
                <a:solidFill>
                  <a:schemeClr val="tx1"/>
                </a:solidFill>
                <a:prstDash val="solid"/>
                <a:round/>
                <a:headEnd type="none" w="med" len="med"/>
                <a:tailEnd type="none" w="med" len="med"/>
              </a:ln>
            </p:spPr>
          </p:sp>
          <p:sp>
            <p:nvSpPr>
              <p:cNvPr id="22661" name="直接连接符 110725"/>
              <p:cNvSpPr/>
              <p:nvPr/>
            </p:nvSpPr>
            <p:spPr>
              <a:xfrm flipV="1">
                <a:off x="2554" y="1195"/>
                <a:ext cx="513" cy="316"/>
              </a:xfrm>
              <a:prstGeom prst="line">
                <a:avLst/>
              </a:prstGeom>
              <a:ln w="7938" cap="flat" cmpd="sng">
                <a:solidFill>
                  <a:schemeClr val="tx1"/>
                </a:solidFill>
                <a:prstDash val="solid"/>
                <a:round/>
                <a:headEnd type="none" w="med" len="med"/>
                <a:tailEnd type="none" w="med" len="med"/>
              </a:ln>
            </p:spPr>
          </p:sp>
          <p:sp>
            <p:nvSpPr>
              <p:cNvPr id="22662" name="直接连接符 110726"/>
              <p:cNvSpPr/>
              <p:nvPr/>
            </p:nvSpPr>
            <p:spPr>
              <a:xfrm flipV="1">
                <a:off x="2554" y="1049"/>
                <a:ext cx="576" cy="462"/>
              </a:xfrm>
              <a:prstGeom prst="line">
                <a:avLst/>
              </a:prstGeom>
              <a:ln w="7938" cap="flat" cmpd="sng">
                <a:solidFill>
                  <a:schemeClr val="tx1"/>
                </a:solidFill>
                <a:prstDash val="solid"/>
                <a:round/>
                <a:headEnd type="none" w="med" len="med"/>
                <a:tailEnd type="none" w="med" len="med"/>
              </a:ln>
            </p:spPr>
          </p:sp>
          <p:sp>
            <p:nvSpPr>
              <p:cNvPr id="22663" name="直接连接符 110727"/>
              <p:cNvSpPr/>
              <p:nvPr/>
            </p:nvSpPr>
            <p:spPr>
              <a:xfrm flipV="1">
                <a:off x="2554" y="919"/>
                <a:ext cx="591" cy="592"/>
              </a:xfrm>
              <a:prstGeom prst="line">
                <a:avLst/>
              </a:prstGeom>
              <a:ln w="7938" cap="flat" cmpd="sng">
                <a:solidFill>
                  <a:schemeClr val="tx1"/>
                </a:solidFill>
                <a:prstDash val="solid"/>
                <a:round/>
                <a:headEnd type="none" w="med" len="med"/>
                <a:tailEnd type="none" w="med" len="med"/>
              </a:ln>
            </p:spPr>
          </p:sp>
          <p:sp>
            <p:nvSpPr>
              <p:cNvPr id="22664" name="直接连接符 110728"/>
              <p:cNvSpPr/>
              <p:nvPr/>
            </p:nvSpPr>
            <p:spPr>
              <a:xfrm flipV="1">
                <a:off x="2554" y="777"/>
                <a:ext cx="576" cy="734"/>
              </a:xfrm>
              <a:prstGeom prst="line">
                <a:avLst/>
              </a:prstGeom>
              <a:ln w="7938" cap="flat" cmpd="sng">
                <a:solidFill>
                  <a:schemeClr val="tx1"/>
                </a:solidFill>
                <a:prstDash val="solid"/>
                <a:round/>
                <a:headEnd type="none" w="med" len="med"/>
                <a:tailEnd type="none" w="med" len="med"/>
              </a:ln>
            </p:spPr>
          </p:sp>
          <p:sp>
            <p:nvSpPr>
              <p:cNvPr id="22665" name="直接连接符 110729"/>
              <p:cNvSpPr/>
              <p:nvPr/>
            </p:nvSpPr>
            <p:spPr>
              <a:xfrm flipV="1">
                <a:off x="2554" y="643"/>
                <a:ext cx="513" cy="868"/>
              </a:xfrm>
              <a:prstGeom prst="line">
                <a:avLst/>
              </a:prstGeom>
              <a:ln w="7938" cap="flat" cmpd="sng">
                <a:solidFill>
                  <a:schemeClr val="tx1"/>
                </a:solidFill>
                <a:prstDash val="solid"/>
                <a:round/>
                <a:headEnd type="none" w="med" len="med"/>
                <a:tailEnd type="none" w="med" len="med"/>
              </a:ln>
            </p:spPr>
          </p:sp>
          <p:sp>
            <p:nvSpPr>
              <p:cNvPr id="22666" name="直接连接符 110730"/>
              <p:cNvSpPr/>
              <p:nvPr/>
            </p:nvSpPr>
            <p:spPr>
              <a:xfrm flipV="1">
                <a:off x="2554" y="335"/>
                <a:ext cx="138" cy="1176"/>
              </a:xfrm>
              <a:prstGeom prst="line">
                <a:avLst/>
              </a:prstGeom>
              <a:ln w="7938" cap="flat" cmpd="sng">
                <a:solidFill>
                  <a:schemeClr val="tx1"/>
                </a:solidFill>
                <a:prstDash val="solid"/>
                <a:round/>
                <a:headEnd type="none" w="med" len="med"/>
                <a:tailEnd type="none" w="med" len="med"/>
              </a:ln>
            </p:spPr>
          </p:sp>
          <p:sp>
            <p:nvSpPr>
              <p:cNvPr id="22667" name="直接连接符 110731"/>
              <p:cNvSpPr/>
              <p:nvPr/>
            </p:nvSpPr>
            <p:spPr>
              <a:xfrm flipV="1">
                <a:off x="2554" y="395"/>
                <a:ext cx="276" cy="1116"/>
              </a:xfrm>
              <a:prstGeom prst="line">
                <a:avLst/>
              </a:prstGeom>
              <a:ln w="7938" cap="flat" cmpd="sng">
                <a:solidFill>
                  <a:schemeClr val="tx1"/>
                </a:solidFill>
                <a:prstDash val="solid"/>
                <a:round/>
                <a:headEnd type="none" w="med" len="med"/>
                <a:tailEnd type="none" w="med" len="med"/>
              </a:ln>
            </p:spPr>
          </p:sp>
          <p:sp>
            <p:nvSpPr>
              <p:cNvPr id="22668" name="直接连接符 110732"/>
              <p:cNvSpPr/>
              <p:nvPr/>
            </p:nvSpPr>
            <p:spPr>
              <a:xfrm flipV="1">
                <a:off x="2554" y="497"/>
                <a:ext cx="418" cy="1014"/>
              </a:xfrm>
              <a:prstGeom prst="line">
                <a:avLst/>
              </a:prstGeom>
              <a:ln w="7938" cap="flat" cmpd="sng">
                <a:solidFill>
                  <a:schemeClr val="tx1"/>
                </a:solidFill>
                <a:prstDash val="solid"/>
                <a:round/>
                <a:headEnd type="none" w="med" len="med"/>
                <a:tailEnd type="none" w="med" len="med"/>
              </a:ln>
            </p:spPr>
          </p:sp>
        </p:grpSp>
        <p:sp>
          <p:nvSpPr>
            <p:cNvPr id="22669" name="直接连接符 110733"/>
            <p:cNvSpPr/>
            <p:nvPr/>
          </p:nvSpPr>
          <p:spPr>
            <a:xfrm flipV="1">
              <a:off x="3862" y="2132"/>
              <a:ext cx="2" cy="1814"/>
            </a:xfrm>
            <a:prstGeom prst="line">
              <a:avLst/>
            </a:prstGeom>
            <a:ln w="7938" cap="flat" cmpd="sng">
              <a:solidFill>
                <a:schemeClr val="tx1"/>
              </a:solidFill>
              <a:prstDash val="solid"/>
              <a:round/>
              <a:headEnd type="none" w="med" len="med"/>
              <a:tailEnd type="none" w="med" len="med"/>
            </a:ln>
          </p:spPr>
        </p:sp>
        <p:sp>
          <p:nvSpPr>
            <p:cNvPr id="22670" name="直接连接符 110734"/>
            <p:cNvSpPr/>
            <p:nvPr/>
          </p:nvSpPr>
          <p:spPr>
            <a:xfrm>
              <a:off x="2899" y="3026"/>
              <a:ext cx="27" cy="230"/>
            </a:xfrm>
            <a:prstGeom prst="line">
              <a:avLst/>
            </a:prstGeom>
            <a:ln w="7938" cap="flat" cmpd="sng">
              <a:solidFill>
                <a:schemeClr val="tx1"/>
              </a:solidFill>
              <a:prstDash val="solid"/>
              <a:round/>
              <a:headEnd type="none" w="med" len="med"/>
              <a:tailEnd type="none" w="med" len="med"/>
            </a:ln>
          </p:spPr>
        </p:sp>
        <p:sp>
          <p:nvSpPr>
            <p:cNvPr id="22671" name="直接连接符 110735"/>
            <p:cNvSpPr/>
            <p:nvPr/>
          </p:nvSpPr>
          <p:spPr>
            <a:xfrm>
              <a:off x="2926" y="3250"/>
              <a:ext cx="77" cy="205"/>
            </a:xfrm>
            <a:prstGeom prst="line">
              <a:avLst/>
            </a:prstGeom>
            <a:ln w="7938" cap="flat" cmpd="sng">
              <a:solidFill>
                <a:schemeClr val="tx1"/>
              </a:solidFill>
              <a:prstDash val="solid"/>
              <a:round/>
              <a:headEnd type="none" w="med" len="med"/>
              <a:tailEnd type="none" w="med" len="med"/>
            </a:ln>
          </p:spPr>
        </p:sp>
        <p:sp>
          <p:nvSpPr>
            <p:cNvPr id="22672" name="直接连接符 110736"/>
            <p:cNvSpPr/>
            <p:nvPr/>
          </p:nvSpPr>
          <p:spPr>
            <a:xfrm>
              <a:off x="3016" y="3474"/>
              <a:ext cx="155" cy="205"/>
            </a:xfrm>
            <a:prstGeom prst="line">
              <a:avLst/>
            </a:prstGeom>
            <a:ln w="7938" cap="flat" cmpd="sng">
              <a:solidFill>
                <a:schemeClr val="tx1"/>
              </a:solidFill>
              <a:prstDash val="solid"/>
              <a:round/>
              <a:headEnd type="none" w="med" len="med"/>
              <a:tailEnd type="none" w="med" len="med"/>
            </a:ln>
          </p:spPr>
        </p:sp>
        <p:sp>
          <p:nvSpPr>
            <p:cNvPr id="22673" name="直接连接符 110737"/>
            <p:cNvSpPr/>
            <p:nvPr/>
          </p:nvSpPr>
          <p:spPr>
            <a:xfrm>
              <a:off x="3176" y="3679"/>
              <a:ext cx="228" cy="152"/>
            </a:xfrm>
            <a:prstGeom prst="line">
              <a:avLst/>
            </a:prstGeom>
            <a:ln w="7938" cap="flat" cmpd="sng">
              <a:solidFill>
                <a:schemeClr val="tx1"/>
              </a:solidFill>
              <a:prstDash val="solid"/>
              <a:round/>
              <a:headEnd type="none" w="med" len="med"/>
              <a:tailEnd type="none" w="med" len="med"/>
            </a:ln>
          </p:spPr>
        </p:sp>
        <p:sp>
          <p:nvSpPr>
            <p:cNvPr id="22674" name="直接连接符 110738"/>
            <p:cNvSpPr/>
            <p:nvPr/>
          </p:nvSpPr>
          <p:spPr>
            <a:xfrm>
              <a:off x="3404" y="3837"/>
              <a:ext cx="232" cy="78"/>
            </a:xfrm>
            <a:prstGeom prst="line">
              <a:avLst/>
            </a:prstGeom>
            <a:ln w="7938" cap="flat" cmpd="sng">
              <a:solidFill>
                <a:schemeClr val="tx1"/>
              </a:solidFill>
              <a:prstDash val="solid"/>
              <a:round/>
              <a:headEnd type="none" w="med" len="med"/>
              <a:tailEnd type="none" w="med" len="med"/>
            </a:ln>
          </p:spPr>
        </p:sp>
        <p:sp>
          <p:nvSpPr>
            <p:cNvPr id="22675" name="直接连接符 110739"/>
            <p:cNvSpPr/>
            <p:nvPr/>
          </p:nvSpPr>
          <p:spPr>
            <a:xfrm>
              <a:off x="3623" y="3909"/>
              <a:ext cx="245" cy="43"/>
            </a:xfrm>
            <a:prstGeom prst="line">
              <a:avLst/>
            </a:prstGeom>
            <a:ln w="7938" cap="flat" cmpd="sng">
              <a:solidFill>
                <a:schemeClr val="tx1"/>
              </a:solidFill>
              <a:prstDash val="solid"/>
              <a:round/>
              <a:headEnd type="none" w="med" len="med"/>
              <a:tailEnd type="none" w="med" len="med"/>
            </a:ln>
          </p:spPr>
        </p:sp>
        <p:sp>
          <p:nvSpPr>
            <p:cNvPr id="22676" name="直接连接符 110740"/>
            <p:cNvSpPr/>
            <p:nvPr/>
          </p:nvSpPr>
          <p:spPr>
            <a:xfrm>
              <a:off x="3404" y="3837"/>
              <a:ext cx="458" cy="109"/>
            </a:xfrm>
            <a:prstGeom prst="line">
              <a:avLst/>
            </a:prstGeom>
            <a:ln w="7938" cap="flat" cmpd="sng">
              <a:solidFill>
                <a:schemeClr val="tx1"/>
              </a:solidFill>
              <a:prstDash val="solid"/>
              <a:round/>
              <a:headEnd type="none" w="med" len="med"/>
              <a:tailEnd type="none" w="med" len="med"/>
            </a:ln>
          </p:spPr>
        </p:sp>
        <p:sp>
          <p:nvSpPr>
            <p:cNvPr id="22677" name="直接连接符 110741"/>
            <p:cNvSpPr/>
            <p:nvPr/>
          </p:nvSpPr>
          <p:spPr>
            <a:xfrm>
              <a:off x="3176" y="3685"/>
              <a:ext cx="686" cy="261"/>
            </a:xfrm>
            <a:prstGeom prst="line">
              <a:avLst/>
            </a:prstGeom>
            <a:ln w="7938" cap="flat" cmpd="sng">
              <a:solidFill>
                <a:schemeClr val="tx1"/>
              </a:solidFill>
              <a:prstDash val="solid"/>
              <a:round/>
              <a:headEnd type="none" w="med" len="med"/>
              <a:tailEnd type="none" w="med" len="med"/>
            </a:ln>
          </p:spPr>
        </p:sp>
        <p:sp>
          <p:nvSpPr>
            <p:cNvPr id="22678" name="直接连接符 110742"/>
            <p:cNvSpPr/>
            <p:nvPr/>
          </p:nvSpPr>
          <p:spPr>
            <a:xfrm flipH="1" flipV="1">
              <a:off x="3022" y="3462"/>
              <a:ext cx="840" cy="484"/>
            </a:xfrm>
            <a:prstGeom prst="line">
              <a:avLst/>
            </a:prstGeom>
            <a:ln w="7938" cap="flat" cmpd="sng">
              <a:solidFill>
                <a:schemeClr val="tx1"/>
              </a:solidFill>
              <a:prstDash val="solid"/>
              <a:round/>
              <a:headEnd type="none" w="med" len="med"/>
              <a:tailEnd type="none" w="med" len="med"/>
            </a:ln>
          </p:spPr>
        </p:sp>
        <p:sp>
          <p:nvSpPr>
            <p:cNvPr id="22679" name="直接连接符 110743"/>
            <p:cNvSpPr/>
            <p:nvPr/>
          </p:nvSpPr>
          <p:spPr>
            <a:xfrm flipH="1" flipV="1">
              <a:off x="2919" y="3238"/>
              <a:ext cx="943" cy="708"/>
            </a:xfrm>
            <a:prstGeom prst="line">
              <a:avLst/>
            </a:prstGeom>
            <a:ln w="7938" cap="flat" cmpd="sng">
              <a:solidFill>
                <a:schemeClr val="tx1"/>
              </a:solidFill>
              <a:prstDash val="solid"/>
              <a:round/>
              <a:headEnd type="none" w="med" len="med"/>
              <a:tailEnd type="none" w="med" len="med"/>
            </a:ln>
          </p:spPr>
        </p:sp>
        <p:sp>
          <p:nvSpPr>
            <p:cNvPr id="22680" name="直接连接符 110744"/>
            <p:cNvSpPr/>
            <p:nvPr/>
          </p:nvSpPr>
          <p:spPr>
            <a:xfrm flipH="1" flipV="1">
              <a:off x="2893" y="3039"/>
              <a:ext cx="969" cy="907"/>
            </a:xfrm>
            <a:prstGeom prst="line">
              <a:avLst/>
            </a:prstGeom>
            <a:ln w="7938" cap="flat" cmpd="sng">
              <a:solidFill>
                <a:schemeClr val="tx1"/>
              </a:solidFill>
              <a:prstDash val="solid"/>
              <a:round/>
              <a:headEnd type="none" w="med" len="med"/>
              <a:tailEnd type="none" w="med" len="med"/>
            </a:ln>
          </p:spPr>
        </p:sp>
        <p:sp>
          <p:nvSpPr>
            <p:cNvPr id="22681" name="直接连接符 110745"/>
            <p:cNvSpPr/>
            <p:nvPr/>
          </p:nvSpPr>
          <p:spPr>
            <a:xfrm flipH="1" flipV="1">
              <a:off x="2919" y="2821"/>
              <a:ext cx="943" cy="1125"/>
            </a:xfrm>
            <a:prstGeom prst="line">
              <a:avLst/>
            </a:prstGeom>
            <a:ln w="7938" cap="flat" cmpd="sng">
              <a:solidFill>
                <a:schemeClr val="tx1"/>
              </a:solidFill>
              <a:prstDash val="solid"/>
              <a:round/>
              <a:headEnd type="none" w="med" len="med"/>
              <a:tailEnd type="none" w="med" len="med"/>
            </a:ln>
          </p:spPr>
        </p:sp>
        <p:sp>
          <p:nvSpPr>
            <p:cNvPr id="22682" name="直接连接符 110746"/>
            <p:cNvSpPr/>
            <p:nvPr/>
          </p:nvSpPr>
          <p:spPr>
            <a:xfrm flipH="1" flipV="1">
              <a:off x="3022" y="2616"/>
              <a:ext cx="840" cy="1330"/>
            </a:xfrm>
            <a:prstGeom prst="line">
              <a:avLst/>
            </a:prstGeom>
            <a:ln w="7938" cap="flat" cmpd="sng">
              <a:solidFill>
                <a:schemeClr val="tx1"/>
              </a:solidFill>
              <a:prstDash val="solid"/>
              <a:round/>
              <a:headEnd type="none" w="med" len="med"/>
              <a:tailEnd type="none" w="med" len="med"/>
            </a:ln>
          </p:spPr>
        </p:sp>
        <p:sp>
          <p:nvSpPr>
            <p:cNvPr id="22683" name="直接连接符 110747"/>
            <p:cNvSpPr/>
            <p:nvPr/>
          </p:nvSpPr>
          <p:spPr>
            <a:xfrm flipH="1" flipV="1">
              <a:off x="3636" y="2144"/>
              <a:ext cx="226" cy="1802"/>
            </a:xfrm>
            <a:prstGeom prst="line">
              <a:avLst/>
            </a:prstGeom>
            <a:ln w="7938" cap="flat" cmpd="sng">
              <a:solidFill>
                <a:schemeClr val="tx1"/>
              </a:solidFill>
              <a:prstDash val="solid"/>
              <a:round/>
              <a:headEnd type="none" w="med" len="med"/>
              <a:tailEnd type="none" w="med" len="med"/>
            </a:ln>
          </p:spPr>
        </p:sp>
        <p:sp>
          <p:nvSpPr>
            <p:cNvPr id="22684" name="直接连接符 110748"/>
            <p:cNvSpPr/>
            <p:nvPr/>
          </p:nvSpPr>
          <p:spPr>
            <a:xfrm flipH="1" flipV="1">
              <a:off x="3410" y="2236"/>
              <a:ext cx="452" cy="1710"/>
            </a:xfrm>
            <a:prstGeom prst="line">
              <a:avLst/>
            </a:prstGeom>
            <a:ln w="7938" cap="flat" cmpd="sng">
              <a:solidFill>
                <a:schemeClr val="tx1"/>
              </a:solidFill>
              <a:prstDash val="solid"/>
              <a:round/>
              <a:headEnd type="none" w="med" len="med"/>
              <a:tailEnd type="none" w="med" len="med"/>
            </a:ln>
          </p:spPr>
        </p:sp>
        <p:sp>
          <p:nvSpPr>
            <p:cNvPr id="22685" name="直接连接符 110749"/>
            <p:cNvSpPr/>
            <p:nvPr/>
          </p:nvSpPr>
          <p:spPr>
            <a:xfrm flipH="1" flipV="1">
              <a:off x="3176" y="2392"/>
              <a:ext cx="686" cy="1554"/>
            </a:xfrm>
            <a:prstGeom prst="line">
              <a:avLst/>
            </a:prstGeom>
            <a:ln w="7938" cap="flat" cmpd="sng">
              <a:solidFill>
                <a:schemeClr val="tx1"/>
              </a:solidFill>
              <a:prstDash val="solid"/>
              <a:round/>
              <a:headEnd type="none" w="med" len="med"/>
              <a:tailEnd type="none" w="med" len="med"/>
            </a:ln>
          </p:spPr>
        </p:sp>
        <p:sp>
          <p:nvSpPr>
            <p:cNvPr id="22686" name="直接连接符 110750"/>
            <p:cNvSpPr/>
            <p:nvPr/>
          </p:nvSpPr>
          <p:spPr>
            <a:xfrm flipH="1">
              <a:off x="2958" y="2616"/>
              <a:ext cx="66" cy="605"/>
            </a:xfrm>
            <a:prstGeom prst="line">
              <a:avLst/>
            </a:prstGeom>
            <a:ln w="7938" cap="flat" cmpd="sng">
              <a:solidFill>
                <a:schemeClr val="tx1"/>
              </a:solidFill>
              <a:prstDash val="solid"/>
              <a:round/>
              <a:headEnd type="none" w="med" len="med"/>
              <a:tailEnd type="none" w="med" len="med"/>
            </a:ln>
          </p:spPr>
        </p:sp>
        <p:sp>
          <p:nvSpPr>
            <p:cNvPr id="22687" name="直接连接符 110751"/>
            <p:cNvSpPr/>
            <p:nvPr/>
          </p:nvSpPr>
          <p:spPr>
            <a:xfrm>
              <a:off x="3024" y="2616"/>
              <a:ext cx="1" cy="846"/>
            </a:xfrm>
            <a:prstGeom prst="line">
              <a:avLst/>
            </a:prstGeom>
            <a:ln w="7938" cap="flat" cmpd="sng">
              <a:solidFill>
                <a:schemeClr val="tx1"/>
              </a:solidFill>
              <a:prstDash val="solid"/>
              <a:round/>
              <a:headEnd type="none" w="med" len="med"/>
              <a:tailEnd type="none" w="med" len="med"/>
            </a:ln>
          </p:spPr>
        </p:sp>
        <p:sp>
          <p:nvSpPr>
            <p:cNvPr id="22688" name="直接连接符 110752"/>
            <p:cNvSpPr/>
            <p:nvPr/>
          </p:nvSpPr>
          <p:spPr>
            <a:xfrm>
              <a:off x="3024" y="2616"/>
              <a:ext cx="160" cy="1057"/>
            </a:xfrm>
            <a:prstGeom prst="line">
              <a:avLst/>
            </a:prstGeom>
            <a:ln w="7938" cap="flat" cmpd="sng">
              <a:solidFill>
                <a:schemeClr val="tx1"/>
              </a:solidFill>
              <a:prstDash val="solid"/>
              <a:round/>
              <a:headEnd type="none" w="med" len="med"/>
              <a:tailEnd type="none" w="med" len="med"/>
            </a:ln>
          </p:spPr>
        </p:sp>
        <p:sp>
          <p:nvSpPr>
            <p:cNvPr id="22689" name="直接连接符 110753"/>
            <p:cNvSpPr/>
            <p:nvPr/>
          </p:nvSpPr>
          <p:spPr>
            <a:xfrm>
              <a:off x="3024" y="2616"/>
              <a:ext cx="380" cy="1221"/>
            </a:xfrm>
            <a:prstGeom prst="line">
              <a:avLst/>
            </a:prstGeom>
            <a:ln w="7938" cap="flat" cmpd="sng">
              <a:solidFill>
                <a:schemeClr val="tx1"/>
              </a:solidFill>
              <a:prstDash val="solid"/>
              <a:round/>
              <a:headEnd type="none" w="med" len="med"/>
              <a:tailEnd type="none" w="med" len="med"/>
            </a:ln>
          </p:spPr>
        </p:sp>
        <p:sp>
          <p:nvSpPr>
            <p:cNvPr id="22690" name="直接连接符 110754"/>
            <p:cNvSpPr/>
            <p:nvPr/>
          </p:nvSpPr>
          <p:spPr>
            <a:xfrm>
              <a:off x="3024" y="2610"/>
              <a:ext cx="619" cy="1305"/>
            </a:xfrm>
            <a:prstGeom prst="line">
              <a:avLst/>
            </a:prstGeom>
            <a:ln w="7938" cap="flat" cmpd="sng">
              <a:solidFill>
                <a:schemeClr val="tx1"/>
              </a:solidFill>
              <a:prstDash val="solid"/>
              <a:round/>
              <a:headEnd type="none" w="med" len="med"/>
              <a:tailEnd type="none" w="med" len="med"/>
            </a:ln>
          </p:spPr>
        </p:sp>
        <p:sp>
          <p:nvSpPr>
            <p:cNvPr id="22691" name="直接连接符 110755"/>
            <p:cNvSpPr/>
            <p:nvPr/>
          </p:nvSpPr>
          <p:spPr>
            <a:xfrm>
              <a:off x="3017" y="2616"/>
              <a:ext cx="1072" cy="1299"/>
            </a:xfrm>
            <a:prstGeom prst="line">
              <a:avLst/>
            </a:prstGeom>
            <a:ln w="7938" cap="flat" cmpd="sng">
              <a:solidFill>
                <a:schemeClr val="tx1"/>
              </a:solidFill>
              <a:prstDash val="solid"/>
              <a:round/>
              <a:headEnd type="none" w="med" len="med"/>
              <a:tailEnd type="none" w="med" len="med"/>
            </a:ln>
          </p:spPr>
        </p:sp>
        <p:sp>
          <p:nvSpPr>
            <p:cNvPr id="22692" name="直接连接符 110756"/>
            <p:cNvSpPr/>
            <p:nvPr/>
          </p:nvSpPr>
          <p:spPr>
            <a:xfrm>
              <a:off x="3035" y="2610"/>
              <a:ext cx="1274" cy="1221"/>
            </a:xfrm>
            <a:prstGeom prst="line">
              <a:avLst/>
            </a:prstGeom>
            <a:ln w="7938" cap="flat" cmpd="sng">
              <a:solidFill>
                <a:schemeClr val="tx1"/>
              </a:solidFill>
              <a:prstDash val="solid"/>
              <a:round/>
              <a:headEnd type="none" w="med" len="med"/>
              <a:tailEnd type="none" w="med" len="med"/>
            </a:ln>
          </p:spPr>
        </p:sp>
        <p:sp>
          <p:nvSpPr>
            <p:cNvPr id="22693" name="直接连接符 110757"/>
            <p:cNvSpPr/>
            <p:nvPr/>
          </p:nvSpPr>
          <p:spPr>
            <a:xfrm>
              <a:off x="3024" y="2610"/>
              <a:ext cx="1543" cy="1081"/>
            </a:xfrm>
            <a:prstGeom prst="line">
              <a:avLst/>
            </a:prstGeom>
            <a:ln w="7938" cap="flat" cmpd="sng">
              <a:solidFill>
                <a:schemeClr val="tx1"/>
              </a:solidFill>
              <a:prstDash val="solid"/>
              <a:round/>
              <a:headEnd type="none" w="med" len="med"/>
              <a:tailEnd type="none" w="med" len="med"/>
            </a:ln>
          </p:spPr>
        </p:sp>
        <p:sp>
          <p:nvSpPr>
            <p:cNvPr id="22694" name="直接连接符 110758"/>
            <p:cNvSpPr/>
            <p:nvPr/>
          </p:nvSpPr>
          <p:spPr>
            <a:xfrm>
              <a:off x="3024" y="2610"/>
              <a:ext cx="1776" cy="646"/>
            </a:xfrm>
            <a:prstGeom prst="line">
              <a:avLst/>
            </a:prstGeom>
            <a:ln w="7938" cap="flat" cmpd="sng">
              <a:solidFill>
                <a:schemeClr val="tx1"/>
              </a:solidFill>
              <a:prstDash val="solid"/>
              <a:round/>
              <a:headEnd type="none" w="med" len="med"/>
              <a:tailEnd type="none" w="med" len="med"/>
            </a:ln>
          </p:spPr>
        </p:sp>
        <p:sp>
          <p:nvSpPr>
            <p:cNvPr id="22695" name="直接连接符 110759"/>
            <p:cNvSpPr/>
            <p:nvPr/>
          </p:nvSpPr>
          <p:spPr>
            <a:xfrm>
              <a:off x="3030" y="2610"/>
              <a:ext cx="1788" cy="223"/>
            </a:xfrm>
            <a:prstGeom prst="line">
              <a:avLst/>
            </a:prstGeom>
            <a:ln w="7938" cap="flat" cmpd="sng">
              <a:solidFill>
                <a:schemeClr val="tx1"/>
              </a:solidFill>
              <a:prstDash val="solid"/>
              <a:round/>
              <a:headEnd type="none" w="med" len="med"/>
              <a:tailEnd type="none" w="med" len="med"/>
            </a:ln>
          </p:spPr>
        </p:sp>
        <p:sp>
          <p:nvSpPr>
            <p:cNvPr id="22696" name="直接连接符 110760"/>
            <p:cNvSpPr/>
            <p:nvPr/>
          </p:nvSpPr>
          <p:spPr>
            <a:xfrm>
              <a:off x="3011" y="2604"/>
              <a:ext cx="1691" cy="18"/>
            </a:xfrm>
            <a:prstGeom prst="line">
              <a:avLst/>
            </a:prstGeom>
            <a:ln w="7938" cap="flat" cmpd="sng">
              <a:solidFill>
                <a:schemeClr val="tx1"/>
              </a:solidFill>
              <a:prstDash val="solid"/>
              <a:round/>
              <a:headEnd type="none" w="med" len="med"/>
              <a:tailEnd type="none" w="med" len="med"/>
            </a:ln>
          </p:spPr>
        </p:sp>
        <p:sp>
          <p:nvSpPr>
            <p:cNvPr id="22697" name="直接连接符 110761"/>
            <p:cNvSpPr/>
            <p:nvPr/>
          </p:nvSpPr>
          <p:spPr>
            <a:xfrm flipV="1">
              <a:off x="2998" y="2411"/>
              <a:ext cx="1563" cy="193"/>
            </a:xfrm>
            <a:prstGeom prst="line">
              <a:avLst/>
            </a:prstGeom>
            <a:ln w="7938" cap="flat" cmpd="sng">
              <a:solidFill>
                <a:schemeClr val="tx1"/>
              </a:solidFill>
              <a:prstDash val="solid"/>
              <a:round/>
              <a:headEnd type="none" w="med" len="med"/>
              <a:tailEnd type="none" w="med" len="med"/>
            </a:ln>
          </p:spPr>
        </p:sp>
        <p:sp>
          <p:nvSpPr>
            <p:cNvPr id="22698" name="直接连接符 110762"/>
            <p:cNvSpPr/>
            <p:nvPr/>
          </p:nvSpPr>
          <p:spPr>
            <a:xfrm flipV="1">
              <a:off x="2998" y="2253"/>
              <a:ext cx="1324" cy="338"/>
            </a:xfrm>
            <a:prstGeom prst="line">
              <a:avLst/>
            </a:prstGeom>
            <a:ln w="7938" cap="flat" cmpd="sng">
              <a:solidFill>
                <a:schemeClr val="tx1"/>
              </a:solidFill>
              <a:prstDash val="solid"/>
              <a:round/>
              <a:headEnd type="none" w="med" len="med"/>
              <a:tailEnd type="none" w="med" len="med"/>
            </a:ln>
          </p:spPr>
        </p:sp>
        <p:sp>
          <p:nvSpPr>
            <p:cNvPr id="22699" name="直接连接符 110763"/>
            <p:cNvSpPr/>
            <p:nvPr/>
          </p:nvSpPr>
          <p:spPr>
            <a:xfrm flipV="1">
              <a:off x="3017" y="2169"/>
              <a:ext cx="1072" cy="428"/>
            </a:xfrm>
            <a:prstGeom prst="line">
              <a:avLst/>
            </a:prstGeom>
            <a:ln w="7938" cap="flat" cmpd="sng">
              <a:solidFill>
                <a:schemeClr val="tx1"/>
              </a:solidFill>
              <a:prstDash val="solid"/>
              <a:round/>
              <a:headEnd type="none" w="med" len="med"/>
              <a:tailEnd type="none" w="med" len="med"/>
            </a:ln>
          </p:spPr>
        </p:sp>
        <p:sp>
          <p:nvSpPr>
            <p:cNvPr id="22700" name="直接连接符 110764"/>
            <p:cNvSpPr/>
            <p:nvPr/>
          </p:nvSpPr>
          <p:spPr>
            <a:xfrm flipV="1">
              <a:off x="3017" y="2162"/>
              <a:ext cx="632" cy="429"/>
            </a:xfrm>
            <a:prstGeom prst="line">
              <a:avLst/>
            </a:prstGeom>
            <a:ln w="7938" cap="flat" cmpd="sng">
              <a:solidFill>
                <a:schemeClr val="tx1"/>
              </a:solidFill>
              <a:prstDash val="solid"/>
              <a:round/>
              <a:headEnd type="none" w="med" len="med"/>
              <a:tailEnd type="none" w="med" len="med"/>
            </a:ln>
          </p:spPr>
        </p:sp>
        <p:sp>
          <p:nvSpPr>
            <p:cNvPr id="22701" name="直接连接符 110765"/>
            <p:cNvSpPr/>
            <p:nvPr/>
          </p:nvSpPr>
          <p:spPr>
            <a:xfrm flipV="1">
              <a:off x="3030" y="2247"/>
              <a:ext cx="380" cy="344"/>
            </a:xfrm>
            <a:prstGeom prst="line">
              <a:avLst/>
            </a:prstGeom>
            <a:ln w="7938" cap="flat" cmpd="sng">
              <a:solidFill>
                <a:schemeClr val="tx1"/>
              </a:solidFill>
              <a:prstDash val="solid"/>
              <a:round/>
              <a:headEnd type="none" w="med" len="med"/>
              <a:tailEnd type="none" w="med" len="med"/>
            </a:ln>
          </p:spPr>
        </p:sp>
        <p:sp>
          <p:nvSpPr>
            <p:cNvPr id="22702" name="直接连接符 110766"/>
            <p:cNvSpPr/>
            <p:nvPr/>
          </p:nvSpPr>
          <p:spPr>
            <a:xfrm>
              <a:off x="2932" y="2821"/>
              <a:ext cx="2" cy="417"/>
            </a:xfrm>
            <a:prstGeom prst="line">
              <a:avLst/>
            </a:prstGeom>
            <a:ln w="7938" cap="flat" cmpd="sng">
              <a:solidFill>
                <a:schemeClr val="tx1"/>
              </a:solidFill>
              <a:prstDash val="solid"/>
              <a:round/>
              <a:headEnd type="none" w="med" len="med"/>
              <a:tailEnd type="none" w="med" len="med"/>
            </a:ln>
          </p:spPr>
        </p:sp>
        <p:sp>
          <p:nvSpPr>
            <p:cNvPr id="22703" name="直接连接符 110767"/>
            <p:cNvSpPr/>
            <p:nvPr/>
          </p:nvSpPr>
          <p:spPr>
            <a:xfrm>
              <a:off x="2926" y="2809"/>
              <a:ext cx="85" cy="671"/>
            </a:xfrm>
            <a:prstGeom prst="line">
              <a:avLst/>
            </a:prstGeom>
            <a:ln w="7938" cap="flat" cmpd="sng">
              <a:solidFill>
                <a:schemeClr val="tx1"/>
              </a:solidFill>
              <a:prstDash val="solid"/>
              <a:round/>
              <a:headEnd type="none" w="med" len="med"/>
              <a:tailEnd type="none" w="med" len="med"/>
            </a:ln>
          </p:spPr>
        </p:sp>
        <p:sp>
          <p:nvSpPr>
            <p:cNvPr id="22704" name="直接连接符 110768"/>
            <p:cNvSpPr/>
            <p:nvPr/>
          </p:nvSpPr>
          <p:spPr>
            <a:xfrm>
              <a:off x="2919" y="2821"/>
              <a:ext cx="252" cy="841"/>
            </a:xfrm>
            <a:prstGeom prst="line">
              <a:avLst/>
            </a:prstGeom>
            <a:ln w="7938" cap="flat" cmpd="sng">
              <a:solidFill>
                <a:schemeClr val="tx1"/>
              </a:solidFill>
              <a:prstDash val="solid"/>
              <a:round/>
              <a:headEnd type="none" w="med" len="med"/>
              <a:tailEnd type="none" w="med" len="med"/>
            </a:ln>
          </p:spPr>
        </p:sp>
        <p:sp>
          <p:nvSpPr>
            <p:cNvPr id="22705" name="直接连接符 110769"/>
            <p:cNvSpPr/>
            <p:nvPr/>
          </p:nvSpPr>
          <p:spPr>
            <a:xfrm>
              <a:off x="2914" y="2833"/>
              <a:ext cx="496" cy="1004"/>
            </a:xfrm>
            <a:prstGeom prst="line">
              <a:avLst/>
            </a:prstGeom>
            <a:ln w="7938" cap="flat" cmpd="sng">
              <a:solidFill>
                <a:schemeClr val="tx1"/>
              </a:solidFill>
              <a:prstDash val="solid"/>
              <a:round/>
              <a:headEnd type="none" w="med" len="med"/>
              <a:tailEnd type="none" w="med" len="med"/>
            </a:ln>
          </p:spPr>
        </p:sp>
        <p:sp>
          <p:nvSpPr>
            <p:cNvPr id="22706" name="直接连接符 110770"/>
            <p:cNvSpPr/>
            <p:nvPr/>
          </p:nvSpPr>
          <p:spPr>
            <a:xfrm>
              <a:off x="2932" y="2833"/>
              <a:ext cx="711" cy="1094"/>
            </a:xfrm>
            <a:prstGeom prst="line">
              <a:avLst/>
            </a:prstGeom>
            <a:ln w="7938" cap="flat" cmpd="sng">
              <a:solidFill>
                <a:schemeClr val="tx1"/>
              </a:solidFill>
              <a:prstDash val="solid"/>
              <a:round/>
              <a:headEnd type="none" w="med" len="med"/>
              <a:tailEnd type="none" w="med" len="med"/>
            </a:ln>
          </p:spPr>
        </p:sp>
        <p:sp>
          <p:nvSpPr>
            <p:cNvPr id="22707" name="直接连接符 110771"/>
            <p:cNvSpPr/>
            <p:nvPr/>
          </p:nvSpPr>
          <p:spPr>
            <a:xfrm>
              <a:off x="2939" y="2833"/>
              <a:ext cx="1144" cy="1082"/>
            </a:xfrm>
            <a:prstGeom prst="line">
              <a:avLst/>
            </a:prstGeom>
            <a:ln w="7938" cap="flat" cmpd="sng">
              <a:solidFill>
                <a:schemeClr val="tx1"/>
              </a:solidFill>
              <a:prstDash val="solid"/>
              <a:round/>
              <a:headEnd type="none" w="med" len="med"/>
              <a:tailEnd type="none" w="med" len="med"/>
            </a:ln>
          </p:spPr>
        </p:sp>
        <p:sp>
          <p:nvSpPr>
            <p:cNvPr id="22708" name="直接连接符 110772"/>
            <p:cNvSpPr/>
            <p:nvPr/>
          </p:nvSpPr>
          <p:spPr>
            <a:xfrm>
              <a:off x="2945" y="2840"/>
              <a:ext cx="1377" cy="972"/>
            </a:xfrm>
            <a:prstGeom prst="line">
              <a:avLst/>
            </a:prstGeom>
            <a:ln w="7938" cap="flat" cmpd="sng">
              <a:solidFill>
                <a:schemeClr val="tx1"/>
              </a:solidFill>
              <a:prstDash val="solid"/>
              <a:round/>
              <a:headEnd type="none" w="med" len="med"/>
              <a:tailEnd type="none" w="med" len="med"/>
            </a:ln>
          </p:spPr>
        </p:sp>
        <p:sp>
          <p:nvSpPr>
            <p:cNvPr id="22709" name="直接连接符 110773"/>
            <p:cNvSpPr/>
            <p:nvPr/>
          </p:nvSpPr>
          <p:spPr>
            <a:xfrm>
              <a:off x="2945" y="2840"/>
              <a:ext cx="1609" cy="816"/>
            </a:xfrm>
            <a:prstGeom prst="line">
              <a:avLst/>
            </a:prstGeom>
            <a:ln w="7938" cap="flat" cmpd="sng">
              <a:solidFill>
                <a:schemeClr val="tx1"/>
              </a:solidFill>
              <a:prstDash val="solid"/>
              <a:round/>
              <a:headEnd type="none" w="med" len="med"/>
              <a:tailEnd type="none" w="med" len="med"/>
            </a:ln>
          </p:spPr>
        </p:sp>
        <p:sp>
          <p:nvSpPr>
            <p:cNvPr id="22710" name="直接连接符 110774"/>
            <p:cNvSpPr/>
            <p:nvPr/>
          </p:nvSpPr>
          <p:spPr>
            <a:xfrm>
              <a:off x="2939" y="2840"/>
              <a:ext cx="1795" cy="615"/>
            </a:xfrm>
            <a:prstGeom prst="line">
              <a:avLst/>
            </a:prstGeom>
            <a:ln w="7938" cap="flat" cmpd="sng">
              <a:solidFill>
                <a:schemeClr val="tx1"/>
              </a:solidFill>
              <a:prstDash val="solid"/>
              <a:round/>
              <a:headEnd type="none" w="med" len="med"/>
              <a:tailEnd type="none" w="med" len="med"/>
            </a:ln>
          </p:spPr>
        </p:sp>
        <p:sp>
          <p:nvSpPr>
            <p:cNvPr id="22711" name="直接连接符 110775"/>
            <p:cNvSpPr/>
            <p:nvPr/>
          </p:nvSpPr>
          <p:spPr>
            <a:xfrm>
              <a:off x="2926" y="2821"/>
              <a:ext cx="1905" cy="19"/>
            </a:xfrm>
            <a:prstGeom prst="line">
              <a:avLst/>
            </a:prstGeom>
            <a:ln w="7938" cap="flat" cmpd="sng">
              <a:solidFill>
                <a:schemeClr val="tx1"/>
              </a:solidFill>
              <a:prstDash val="solid"/>
              <a:round/>
              <a:headEnd type="none" w="med" len="med"/>
              <a:tailEnd type="none" w="med" len="med"/>
            </a:ln>
          </p:spPr>
        </p:sp>
        <p:sp>
          <p:nvSpPr>
            <p:cNvPr id="22712" name="直接连接符 110776"/>
            <p:cNvSpPr/>
            <p:nvPr/>
          </p:nvSpPr>
          <p:spPr>
            <a:xfrm flipV="1">
              <a:off x="2932" y="2616"/>
              <a:ext cx="1776" cy="205"/>
            </a:xfrm>
            <a:prstGeom prst="line">
              <a:avLst/>
            </a:prstGeom>
            <a:ln w="7938" cap="flat" cmpd="sng">
              <a:solidFill>
                <a:schemeClr val="tx1"/>
              </a:solidFill>
              <a:prstDash val="solid"/>
              <a:round/>
              <a:headEnd type="none" w="med" len="med"/>
              <a:tailEnd type="none" w="med" len="med"/>
            </a:ln>
          </p:spPr>
        </p:sp>
        <p:sp>
          <p:nvSpPr>
            <p:cNvPr id="22713" name="直接连接符 110777"/>
            <p:cNvSpPr/>
            <p:nvPr/>
          </p:nvSpPr>
          <p:spPr>
            <a:xfrm flipV="1">
              <a:off x="2952" y="2398"/>
              <a:ext cx="1602" cy="417"/>
            </a:xfrm>
            <a:prstGeom prst="line">
              <a:avLst/>
            </a:prstGeom>
            <a:ln w="7938" cap="flat" cmpd="sng">
              <a:solidFill>
                <a:schemeClr val="tx1"/>
              </a:solidFill>
              <a:prstDash val="solid"/>
              <a:round/>
              <a:headEnd type="none" w="med" len="med"/>
              <a:tailEnd type="none" w="med" len="med"/>
            </a:ln>
          </p:spPr>
        </p:sp>
        <p:sp>
          <p:nvSpPr>
            <p:cNvPr id="22714" name="直接连接符 110778"/>
            <p:cNvSpPr/>
            <p:nvPr/>
          </p:nvSpPr>
          <p:spPr>
            <a:xfrm flipV="1">
              <a:off x="2952" y="2247"/>
              <a:ext cx="1376" cy="568"/>
            </a:xfrm>
            <a:prstGeom prst="line">
              <a:avLst/>
            </a:prstGeom>
            <a:ln w="7938" cap="flat" cmpd="sng">
              <a:solidFill>
                <a:schemeClr val="tx1"/>
              </a:solidFill>
              <a:prstDash val="solid"/>
              <a:round/>
              <a:headEnd type="none" w="med" len="med"/>
              <a:tailEnd type="none" w="med" len="med"/>
            </a:ln>
          </p:spPr>
        </p:sp>
        <p:sp>
          <p:nvSpPr>
            <p:cNvPr id="22715" name="直接连接符 110779"/>
            <p:cNvSpPr/>
            <p:nvPr/>
          </p:nvSpPr>
          <p:spPr>
            <a:xfrm flipV="1">
              <a:off x="2939" y="2169"/>
              <a:ext cx="1157" cy="634"/>
            </a:xfrm>
            <a:prstGeom prst="line">
              <a:avLst/>
            </a:prstGeom>
            <a:ln w="7938" cap="flat" cmpd="sng">
              <a:solidFill>
                <a:schemeClr val="tx1"/>
              </a:solidFill>
              <a:prstDash val="solid"/>
              <a:round/>
              <a:headEnd type="none" w="med" len="med"/>
              <a:tailEnd type="none" w="med" len="med"/>
            </a:ln>
          </p:spPr>
        </p:sp>
        <p:sp>
          <p:nvSpPr>
            <p:cNvPr id="22716" name="直接连接符 110780"/>
            <p:cNvSpPr/>
            <p:nvPr/>
          </p:nvSpPr>
          <p:spPr>
            <a:xfrm flipV="1">
              <a:off x="2932" y="2175"/>
              <a:ext cx="697" cy="640"/>
            </a:xfrm>
            <a:prstGeom prst="line">
              <a:avLst/>
            </a:prstGeom>
            <a:ln w="7938" cap="flat" cmpd="sng">
              <a:solidFill>
                <a:schemeClr val="tx1"/>
              </a:solidFill>
              <a:prstDash val="solid"/>
              <a:round/>
              <a:headEnd type="none" w="med" len="med"/>
              <a:tailEnd type="none" w="med" len="med"/>
            </a:ln>
          </p:spPr>
        </p:sp>
        <p:sp>
          <p:nvSpPr>
            <p:cNvPr id="22717" name="直接连接符 110781"/>
            <p:cNvSpPr/>
            <p:nvPr/>
          </p:nvSpPr>
          <p:spPr>
            <a:xfrm flipV="1">
              <a:off x="2926" y="2259"/>
              <a:ext cx="471" cy="562"/>
            </a:xfrm>
            <a:prstGeom prst="line">
              <a:avLst/>
            </a:prstGeom>
            <a:ln w="7938" cap="flat" cmpd="sng">
              <a:solidFill>
                <a:schemeClr val="tx1"/>
              </a:solidFill>
              <a:prstDash val="solid"/>
              <a:round/>
              <a:headEnd type="none" w="med" len="med"/>
              <a:tailEnd type="none" w="med" len="med"/>
            </a:ln>
          </p:spPr>
        </p:sp>
        <p:sp>
          <p:nvSpPr>
            <p:cNvPr id="22718" name="直接连接符 110782"/>
            <p:cNvSpPr/>
            <p:nvPr/>
          </p:nvSpPr>
          <p:spPr>
            <a:xfrm flipV="1">
              <a:off x="2926" y="2404"/>
              <a:ext cx="252" cy="411"/>
            </a:xfrm>
            <a:prstGeom prst="line">
              <a:avLst/>
            </a:prstGeom>
            <a:ln w="7938" cap="flat" cmpd="sng">
              <a:solidFill>
                <a:schemeClr val="tx1"/>
              </a:solidFill>
              <a:prstDash val="solid"/>
              <a:round/>
              <a:headEnd type="none" w="med" len="med"/>
              <a:tailEnd type="none" w="med" len="med"/>
            </a:ln>
          </p:spPr>
        </p:sp>
        <p:sp>
          <p:nvSpPr>
            <p:cNvPr id="22719" name="直接连接符 110783"/>
            <p:cNvSpPr/>
            <p:nvPr/>
          </p:nvSpPr>
          <p:spPr>
            <a:xfrm flipH="1">
              <a:off x="2914" y="2404"/>
              <a:ext cx="270" cy="647"/>
            </a:xfrm>
            <a:prstGeom prst="line">
              <a:avLst/>
            </a:prstGeom>
            <a:ln w="7938" cap="flat" cmpd="sng">
              <a:solidFill>
                <a:schemeClr val="tx1"/>
              </a:solidFill>
              <a:prstDash val="solid"/>
              <a:round/>
              <a:headEnd type="none" w="med" len="med"/>
              <a:tailEnd type="none" w="med" len="med"/>
            </a:ln>
          </p:spPr>
        </p:sp>
        <p:sp>
          <p:nvSpPr>
            <p:cNvPr id="22720" name="直接连接符 110784"/>
            <p:cNvSpPr/>
            <p:nvPr/>
          </p:nvSpPr>
          <p:spPr>
            <a:xfrm flipH="1">
              <a:off x="3024" y="2404"/>
              <a:ext cx="160" cy="1058"/>
            </a:xfrm>
            <a:prstGeom prst="line">
              <a:avLst/>
            </a:prstGeom>
            <a:ln w="7938" cap="flat" cmpd="sng">
              <a:solidFill>
                <a:schemeClr val="tx1"/>
              </a:solidFill>
              <a:prstDash val="solid"/>
              <a:round/>
              <a:headEnd type="none" w="med" len="med"/>
              <a:tailEnd type="none" w="med" len="med"/>
            </a:ln>
          </p:spPr>
        </p:sp>
        <p:sp>
          <p:nvSpPr>
            <p:cNvPr id="22721" name="直接连接符 110785"/>
            <p:cNvSpPr/>
            <p:nvPr/>
          </p:nvSpPr>
          <p:spPr>
            <a:xfrm>
              <a:off x="3184" y="2411"/>
              <a:ext cx="7" cy="1233"/>
            </a:xfrm>
            <a:prstGeom prst="line">
              <a:avLst/>
            </a:prstGeom>
            <a:ln w="7938" cap="flat" cmpd="sng">
              <a:solidFill>
                <a:schemeClr val="tx1"/>
              </a:solidFill>
              <a:prstDash val="solid"/>
              <a:round/>
              <a:headEnd type="none" w="med" len="med"/>
              <a:tailEnd type="none" w="med" len="med"/>
            </a:ln>
          </p:spPr>
        </p:sp>
        <p:sp>
          <p:nvSpPr>
            <p:cNvPr id="22722" name="直接连接符 110786"/>
            <p:cNvSpPr/>
            <p:nvPr/>
          </p:nvSpPr>
          <p:spPr>
            <a:xfrm>
              <a:off x="3191" y="2392"/>
              <a:ext cx="226" cy="1427"/>
            </a:xfrm>
            <a:prstGeom prst="line">
              <a:avLst/>
            </a:prstGeom>
            <a:ln w="7938" cap="flat" cmpd="sng">
              <a:solidFill>
                <a:schemeClr val="tx1"/>
              </a:solidFill>
              <a:prstDash val="solid"/>
              <a:round/>
              <a:headEnd type="none" w="med" len="med"/>
              <a:tailEnd type="none" w="med" len="med"/>
            </a:ln>
          </p:spPr>
        </p:sp>
        <p:sp>
          <p:nvSpPr>
            <p:cNvPr id="22723" name="直接连接符 110787"/>
            <p:cNvSpPr/>
            <p:nvPr/>
          </p:nvSpPr>
          <p:spPr>
            <a:xfrm>
              <a:off x="3197" y="2404"/>
              <a:ext cx="421" cy="1523"/>
            </a:xfrm>
            <a:prstGeom prst="line">
              <a:avLst/>
            </a:prstGeom>
            <a:ln w="7938" cap="flat" cmpd="sng">
              <a:solidFill>
                <a:schemeClr val="tx1"/>
              </a:solidFill>
              <a:prstDash val="solid"/>
              <a:round/>
              <a:headEnd type="none" w="med" len="med"/>
              <a:tailEnd type="none" w="med" len="med"/>
            </a:ln>
          </p:spPr>
        </p:sp>
        <p:sp>
          <p:nvSpPr>
            <p:cNvPr id="22724" name="直接连接符 110788"/>
            <p:cNvSpPr/>
            <p:nvPr/>
          </p:nvSpPr>
          <p:spPr>
            <a:xfrm>
              <a:off x="3191" y="2392"/>
              <a:ext cx="905" cy="1529"/>
            </a:xfrm>
            <a:prstGeom prst="line">
              <a:avLst/>
            </a:prstGeom>
            <a:ln w="7938" cap="flat" cmpd="sng">
              <a:solidFill>
                <a:schemeClr val="tx1"/>
              </a:solidFill>
              <a:prstDash val="solid"/>
              <a:round/>
              <a:headEnd type="none" w="med" len="med"/>
              <a:tailEnd type="none" w="med" len="med"/>
            </a:ln>
          </p:spPr>
        </p:sp>
        <p:sp>
          <p:nvSpPr>
            <p:cNvPr id="22725" name="直接连接符 110789"/>
            <p:cNvSpPr/>
            <p:nvPr/>
          </p:nvSpPr>
          <p:spPr>
            <a:xfrm>
              <a:off x="3197" y="2404"/>
              <a:ext cx="1138" cy="1433"/>
            </a:xfrm>
            <a:prstGeom prst="line">
              <a:avLst/>
            </a:prstGeom>
            <a:ln w="7938" cap="flat" cmpd="sng">
              <a:solidFill>
                <a:schemeClr val="tx1"/>
              </a:solidFill>
              <a:prstDash val="solid"/>
              <a:round/>
              <a:headEnd type="none" w="med" len="med"/>
              <a:tailEnd type="none" w="med" len="med"/>
            </a:ln>
          </p:spPr>
        </p:sp>
        <p:sp>
          <p:nvSpPr>
            <p:cNvPr id="22726" name="直接连接符 110790"/>
            <p:cNvSpPr/>
            <p:nvPr/>
          </p:nvSpPr>
          <p:spPr>
            <a:xfrm>
              <a:off x="3197" y="2398"/>
              <a:ext cx="1505" cy="1076"/>
            </a:xfrm>
            <a:prstGeom prst="line">
              <a:avLst/>
            </a:prstGeom>
            <a:ln w="7938" cap="flat" cmpd="sng">
              <a:solidFill>
                <a:schemeClr val="tx1"/>
              </a:solidFill>
              <a:prstDash val="solid"/>
              <a:round/>
              <a:headEnd type="none" w="med" len="med"/>
              <a:tailEnd type="none" w="med" len="med"/>
            </a:ln>
          </p:spPr>
        </p:sp>
        <p:sp>
          <p:nvSpPr>
            <p:cNvPr id="22727" name="直接连接符 110791"/>
            <p:cNvSpPr/>
            <p:nvPr/>
          </p:nvSpPr>
          <p:spPr>
            <a:xfrm>
              <a:off x="3204" y="2392"/>
              <a:ext cx="1614" cy="454"/>
            </a:xfrm>
            <a:prstGeom prst="line">
              <a:avLst/>
            </a:prstGeom>
            <a:ln w="7938" cap="flat" cmpd="sng">
              <a:solidFill>
                <a:schemeClr val="tx1"/>
              </a:solidFill>
              <a:prstDash val="solid"/>
              <a:round/>
              <a:headEnd type="none" w="med" len="med"/>
              <a:tailEnd type="none" w="med" len="med"/>
            </a:ln>
          </p:spPr>
        </p:sp>
        <p:sp>
          <p:nvSpPr>
            <p:cNvPr id="22728" name="直接连接符 110792"/>
            <p:cNvSpPr/>
            <p:nvPr/>
          </p:nvSpPr>
          <p:spPr>
            <a:xfrm>
              <a:off x="3184" y="2429"/>
              <a:ext cx="1518" cy="193"/>
            </a:xfrm>
            <a:prstGeom prst="line">
              <a:avLst/>
            </a:prstGeom>
            <a:ln w="7938" cap="flat" cmpd="sng">
              <a:solidFill>
                <a:schemeClr val="tx1"/>
              </a:solidFill>
              <a:prstDash val="solid"/>
              <a:round/>
              <a:headEnd type="none" w="med" len="med"/>
              <a:tailEnd type="none" w="med" len="med"/>
            </a:ln>
          </p:spPr>
        </p:sp>
        <p:sp>
          <p:nvSpPr>
            <p:cNvPr id="22729" name="直接连接符 110793"/>
            <p:cNvSpPr/>
            <p:nvPr/>
          </p:nvSpPr>
          <p:spPr>
            <a:xfrm flipV="1">
              <a:off x="3197" y="2411"/>
              <a:ext cx="1351" cy="12"/>
            </a:xfrm>
            <a:prstGeom prst="line">
              <a:avLst/>
            </a:prstGeom>
            <a:ln w="7938" cap="flat" cmpd="sng">
              <a:solidFill>
                <a:schemeClr val="tx1"/>
              </a:solidFill>
              <a:prstDash val="solid"/>
              <a:round/>
              <a:headEnd type="none" w="med" len="med"/>
              <a:tailEnd type="none" w="med" len="med"/>
            </a:ln>
          </p:spPr>
        </p:sp>
        <p:sp>
          <p:nvSpPr>
            <p:cNvPr id="22730" name="直接连接符 110794"/>
            <p:cNvSpPr/>
            <p:nvPr/>
          </p:nvSpPr>
          <p:spPr>
            <a:xfrm flipV="1">
              <a:off x="3184" y="2259"/>
              <a:ext cx="1131" cy="158"/>
            </a:xfrm>
            <a:prstGeom prst="line">
              <a:avLst/>
            </a:prstGeom>
            <a:ln w="7938" cap="flat" cmpd="sng">
              <a:solidFill>
                <a:schemeClr val="tx1"/>
              </a:solidFill>
              <a:prstDash val="solid"/>
              <a:round/>
              <a:headEnd type="none" w="med" len="med"/>
              <a:tailEnd type="none" w="med" len="med"/>
            </a:ln>
          </p:spPr>
        </p:sp>
        <p:sp>
          <p:nvSpPr>
            <p:cNvPr id="22731" name="直接连接符 110795"/>
            <p:cNvSpPr/>
            <p:nvPr/>
          </p:nvSpPr>
          <p:spPr>
            <a:xfrm flipV="1">
              <a:off x="3223" y="2162"/>
              <a:ext cx="866" cy="236"/>
            </a:xfrm>
            <a:prstGeom prst="line">
              <a:avLst/>
            </a:prstGeom>
            <a:ln w="7938" cap="flat" cmpd="sng">
              <a:solidFill>
                <a:schemeClr val="tx1"/>
              </a:solidFill>
              <a:prstDash val="solid"/>
              <a:round/>
              <a:headEnd type="none" w="med" len="med"/>
              <a:tailEnd type="none" w="med" len="med"/>
            </a:ln>
          </p:spPr>
        </p:sp>
        <p:sp>
          <p:nvSpPr>
            <p:cNvPr id="22732" name="直接连接符 110796"/>
            <p:cNvSpPr/>
            <p:nvPr/>
          </p:nvSpPr>
          <p:spPr>
            <a:xfrm flipV="1">
              <a:off x="3210" y="2169"/>
              <a:ext cx="439" cy="229"/>
            </a:xfrm>
            <a:prstGeom prst="line">
              <a:avLst/>
            </a:prstGeom>
            <a:ln w="7938" cap="flat" cmpd="sng">
              <a:solidFill>
                <a:schemeClr val="tx1"/>
              </a:solidFill>
              <a:prstDash val="solid"/>
              <a:round/>
              <a:headEnd type="none" w="med" len="med"/>
              <a:tailEnd type="none" w="med" len="med"/>
            </a:ln>
          </p:spPr>
        </p:sp>
        <p:sp>
          <p:nvSpPr>
            <p:cNvPr id="22733" name="直接连接符 110797"/>
            <p:cNvSpPr/>
            <p:nvPr/>
          </p:nvSpPr>
          <p:spPr>
            <a:xfrm flipH="1">
              <a:off x="2926" y="2247"/>
              <a:ext cx="491" cy="985"/>
            </a:xfrm>
            <a:prstGeom prst="line">
              <a:avLst/>
            </a:prstGeom>
            <a:ln w="7938" cap="flat" cmpd="sng">
              <a:solidFill>
                <a:schemeClr val="tx1"/>
              </a:solidFill>
              <a:prstDash val="solid"/>
              <a:round/>
              <a:headEnd type="none" w="med" len="med"/>
              <a:tailEnd type="none" w="med" len="med"/>
            </a:ln>
          </p:spPr>
        </p:sp>
        <p:sp>
          <p:nvSpPr>
            <p:cNvPr id="22734" name="直接连接符 110798"/>
            <p:cNvSpPr/>
            <p:nvPr/>
          </p:nvSpPr>
          <p:spPr>
            <a:xfrm flipH="1">
              <a:off x="3191" y="2230"/>
              <a:ext cx="226" cy="1432"/>
            </a:xfrm>
            <a:prstGeom prst="line">
              <a:avLst/>
            </a:prstGeom>
            <a:ln w="7938" cap="flat" cmpd="sng">
              <a:solidFill>
                <a:schemeClr val="tx1"/>
              </a:solidFill>
              <a:prstDash val="solid"/>
              <a:round/>
              <a:headEnd type="none" w="med" len="med"/>
              <a:tailEnd type="none" w="med" len="med"/>
            </a:ln>
          </p:spPr>
        </p:sp>
        <p:sp>
          <p:nvSpPr>
            <p:cNvPr id="22735" name="直接连接符 110799"/>
            <p:cNvSpPr/>
            <p:nvPr/>
          </p:nvSpPr>
          <p:spPr>
            <a:xfrm flipH="1">
              <a:off x="3048" y="2241"/>
              <a:ext cx="362" cy="1227"/>
            </a:xfrm>
            <a:prstGeom prst="line">
              <a:avLst/>
            </a:prstGeom>
            <a:ln w="7938" cap="flat" cmpd="sng">
              <a:solidFill>
                <a:schemeClr val="tx1"/>
              </a:solidFill>
              <a:prstDash val="solid"/>
              <a:round/>
              <a:headEnd type="none" w="med" len="med"/>
              <a:tailEnd type="none" w="med" len="med"/>
            </a:ln>
          </p:spPr>
        </p:sp>
        <p:sp>
          <p:nvSpPr>
            <p:cNvPr id="22736" name="直接连接符 110800"/>
            <p:cNvSpPr/>
            <p:nvPr/>
          </p:nvSpPr>
          <p:spPr>
            <a:xfrm>
              <a:off x="3404" y="2247"/>
              <a:ext cx="1" cy="1596"/>
            </a:xfrm>
            <a:prstGeom prst="line">
              <a:avLst/>
            </a:prstGeom>
            <a:ln w="7938" cap="flat" cmpd="sng">
              <a:solidFill>
                <a:schemeClr val="tx1"/>
              </a:solidFill>
              <a:prstDash val="solid"/>
              <a:round/>
              <a:headEnd type="none" w="med" len="med"/>
              <a:tailEnd type="none" w="med" len="med"/>
            </a:ln>
          </p:spPr>
        </p:sp>
        <p:sp>
          <p:nvSpPr>
            <p:cNvPr id="22737" name="直接连接符 110801"/>
            <p:cNvSpPr/>
            <p:nvPr/>
          </p:nvSpPr>
          <p:spPr>
            <a:xfrm>
              <a:off x="3410" y="2241"/>
              <a:ext cx="219" cy="1674"/>
            </a:xfrm>
            <a:prstGeom prst="line">
              <a:avLst/>
            </a:prstGeom>
            <a:ln w="7938" cap="flat" cmpd="sng">
              <a:solidFill>
                <a:schemeClr val="tx1"/>
              </a:solidFill>
              <a:prstDash val="solid"/>
              <a:round/>
              <a:headEnd type="none" w="med" len="med"/>
              <a:tailEnd type="none" w="med" len="med"/>
            </a:ln>
          </p:spPr>
        </p:sp>
        <p:sp>
          <p:nvSpPr>
            <p:cNvPr id="22738" name="直接连接符 110802"/>
            <p:cNvSpPr/>
            <p:nvPr/>
          </p:nvSpPr>
          <p:spPr>
            <a:xfrm>
              <a:off x="3404" y="2247"/>
              <a:ext cx="1144" cy="1444"/>
            </a:xfrm>
            <a:prstGeom prst="line">
              <a:avLst/>
            </a:prstGeom>
            <a:ln w="7938" cap="flat" cmpd="sng">
              <a:solidFill>
                <a:schemeClr val="tx1"/>
              </a:solidFill>
              <a:prstDash val="solid"/>
              <a:round/>
              <a:headEnd type="none" w="med" len="med"/>
              <a:tailEnd type="none" w="med" len="med"/>
            </a:ln>
          </p:spPr>
        </p:sp>
        <p:sp>
          <p:nvSpPr>
            <p:cNvPr id="22739" name="直接连接符 110803"/>
            <p:cNvSpPr/>
            <p:nvPr/>
          </p:nvSpPr>
          <p:spPr>
            <a:xfrm>
              <a:off x="3397" y="2247"/>
              <a:ext cx="1305" cy="1215"/>
            </a:xfrm>
            <a:prstGeom prst="line">
              <a:avLst/>
            </a:prstGeom>
            <a:ln w="7938" cap="flat" cmpd="sng">
              <a:solidFill>
                <a:schemeClr val="tx1"/>
              </a:solidFill>
              <a:prstDash val="solid"/>
              <a:round/>
              <a:headEnd type="none" w="med" len="med"/>
              <a:tailEnd type="none" w="med" len="med"/>
            </a:ln>
          </p:spPr>
        </p:sp>
        <p:sp>
          <p:nvSpPr>
            <p:cNvPr id="22740" name="直接连接符 110804"/>
            <p:cNvSpPr/>
            <p:nvPr/>
          </p:nvSpPr>
          <p:spPr>
            <a:xfrm>
              <a:off x="3404" y="2259"/>
              <a:ext cx="1396" cy="979"/>
            </a:xfrm>
            <a:prstGeom prst="line">
              <a:avLst/>
            </a:prstGeom>
            <a:ln w="7938" cap="flat" cmpd="sng">
              <a:solidFill>
                <a:schemeClr val="tx1"/>
              </a:solidFill>
              <a:prstDash val="solid"/>
              <a:round/>
              <a:headEnd type="none" w="med" len="med"/>
              <a:tailEnd type="none" w="med" len="med"/>
            </a:ln>
          </p:spPr>
        </p:sp>
        <p:sp>
          <p:nvSpPr>
            <p:cNvPr id="22741" name="直接连接符 110805"/>
            <p:cNvSpPr/>
            <p:nvPr/>
          </p:nvSpPr>
          <p:spPr>
            <a:xfrm>
              <a:off x="3404" y="2241"/>
              <a:ext cx="1317" cy="381"/>
            </a:xfrm>
            <a:prstGeom prst="line">
              <a:avLst/>
            </a:prstGeom>
            <a:ln w="7938" cap="flat" cmpd="sng">
              <a:solidFill>
                <a:schemeClr val="tx1"/>
              </a:solidFill>
              <a:prstDash val="solid"/>
              <a:round/>
              <a:headEnd type="none" w="med" len="med"/>
              <a:tailEnd type="none" w="med" len="med"/>
            </a:ln>
          </p:spPr>
        </p:sp>
        <p:sp>
          <p:nvSpPr>
            <p:cNvPr id="22742" name="直接连接符 110806"/>
            <p:cNvSpPr/>
            <p:nvPr/>
          </p:nvSpPr>
          <p:spPr>
            <a:xfrm>
              <a:off x="3404" y="2236"/>
              <a:ext cx="1420" cy="604"/>
            </a:xfrm>
            <a:prstGeom prst="line">
              <a:avLst/>
            </a:prstGeom>
            <a:ln w="7938" cap="flat" cmpd="sng">
              <a:solidFill>
                <a:schemeClr val="tx1"/>
              </a:solidFill>
              <a:prstDash val="solid"/>
              <a:round/>
              <a:headEnd type="none" w="med" len="med"/>
              <a:tailEnd type="none" w="med" len="med"/>
            </a:ln>
          </p:spPr>
        </p:sp>
        <p:sp>
          <p:nvSpPr>
            <p:cNvPr id="22743" name="直接连接符 110807"/>
            <p:cNvSpPr/>
            <p:nvPr/>
          </p:nvSpPr>
          <p:spPr>
            <a:xfrm>
              <a:off x="3410" y="2236"/>
              <a:ext cx="1118" cy="162"/>
            </a:xfrm>
            <a:prstGeom prst="line">
              <a:avLst/>
            </a:prstGeom>
            <a:ln w="7938" cap="flat" cmpd="sng">
              <a:solidFill>
                <a:schemeClr val="tx1"/>
              </a:solidFill>
              <a:prstDash val="solid"/>
              <a:round/>
              <a:headEnd type="none" w="med" len="med"/>
              <a:tailEnd type="none" w="med" len="med"/>
            </a:ln>
          </p:spPr>
        </p:sp>
        <p:sp>
          <p:nvSpPr>
            <p:cNvPr id="22744" name="直接连接符 110808"/>
            <p:cNvSpPr/>
            <p:nvPr/>
          </p:nvSpPr>
          <p:spPr>
            <a:xfrm>
              <a:off x="3430" y="2236"/>
              <a:ext cx="885" cy="17"/>
            </a:xfrm>
            <a:prstGeom prst="line">
              <a:avLst/>
            </a:prstGeom>
            <a:ln w="7938" cap="flat" cmpd="sng">
              <a:solidFill>
                <a:schemeClr val="tx1"/>
              </a:solidFill>
              <a:prstDash val="solid"/>
              <a:round/>
              <a:headEnd type="none" w="med" len="med"/>
              <a:tailEnd type="none" w="med" len="med"/>
            </a:ln>
          </p:spPr>
        </p:sp>
        <p:sp>
          <p:nvSpPr>
            <p:cNvPr id="22745" name="直接连接符 110809"/>
            <p:cNvSpPr/>
            <p:nvPr/>
          </p:nvSpPr>
          <p:spPr>
            <a:xfrm flipV="1">
              <a:off x="3456" y="2175"/>
              <a:ext cx="633" cy="49"/>
            </a:xfrm>
            <a:prstGeom prst="line">
              <a:avLst/>
            </a:prstGeom>
            <a:ln w="7938" cap="flat" cmpd="sng">
              <a:solidFill>
                <a:schemeClr val="tx1"/>
              </a:solidFill>
              <a:prstDash val="solid"/>
              <a:round/>
              <a:headEnd type="none" w="med" len="med"/>
              <a:tailEnd type="none" w="med" len="med"/>
            </a:ln>
          </p:spPr>
        </p:sp>
        <p:sp>
          <p:nvSpPr>
            <p:cNvPr id="22746" name="直接连接符 110810"/>
            <p:cNvSpPr/>
            <p:nvPr/>
          </p:nvSpPr>
          <p:spPr>
            <a:xfrm flipH="1">
              <a:off x="2926" y="2175"/>
              <a:ext cx="1150" cy="1081"/>
            </a:xfrm>
            <a:prstGeom prst="line">
              <a:avLst/>
            </a:prstGeom>
            <a:ln w="7938" cap="flat" cmpd="sng">
              <a:solidFill>
                <a:schemeClr val="tx1"/>
              </a:solidFill>
              <a:prstDash val="solid"/>
              <a:round/>
              <a:headEnd type="none" w="med" len="med"/>
              <a:tailEnd type="none" w="med" len="med"/>
            </a:ln>
          </p:spPr>
        </p:sp>
        <p:sp>
          <p:nvSpPr>
            <p:cNvPr id="22747" name="直接连接符 110811"/>
            <p:cNvSpPr/>
            <p:nvPr/>
          </p:nvSpPr>
          <p:spPr>
            <a:xfrm flipH="1">
              <a:off x="3042" y="2169"/>
              <a:ext cx="1047" cy="1299"/>
            </a:xfrm>
            <a:prstGeom prst="line">
              <a:avLst/>
            </a:prstGeom>
            <a:ln w="7938" cap="flat" cmpd="sng">
              <a:solidFill>
                <a:schemeClr val="tx1"/>
              </a:solidFill>
              <a:prstDash val="solid"/>
              <a:round/>
              <a:headEnd type="none" w="med" len="med"/>
              <a:tailEnd type="none" w="med" len="med"/>
            </a:ln>
          </p:spPr>
        </p:sp>
        <p:sp>
          <p:nvSpPr>
            <p:cNvPr id="22748" name="直接连接符 110812"/>
            <p:cNvSpPr/>
            <p:nvPr/>
          </p:nvSpPr>
          <p:spPr>
            <a:xfrm flipH="1">
              <a:off x="3184" y="2175"/>
              <a:ext cx="905" cy="1498"/>
            </a:xfrm>
            <a:prstGeom prst="line">
              <a:avLst/>
            </a:prstGeom>
            <a:ln w="7938" cap="flat" cmpd="sng">
              <a:solidFill>
                <a:schemeClr val="tx1"/>
              </a:solidFill>
              <a:prstDash val="solid"/>
              <a:round/>
              <a:headEnd type="none" w="med" len="med"/>
              <a:tailEnd type="none" w="med" len="med"/>
            </a:ln>
          </p:spPr>
        </p:sp>
        <p:sp>
          <p:nvSpPr>
            <p:cNvPr id="22749" name="直接连接符 110813"/>
            <p:cNvSpPr/>
            <p:nvPr/>
          </p:nvSpPr>
          <p:spPr>
            <a:xfrm flipH="1">
              <a:off x="3404" y="2175"/>
              <a:ext cx="692" cy="1644"/>
            </a:xfrm>
            <a:prstGeom prst="line">
              <a:avLst/>
            </a:prstGeom>
            <a:ln w="7938" cap="flat" cmpd="sng">
              <a:solidFill>
                <a:schemeClr val="tx1"/>
              </a:solidFill>
              <a:prstDash val="solid"/>
              <a:round/>
              <a:headEnd type="none" w="med" len="med"/>
              <a:tailEnd type="none" w="med" len="med"/>
            </a:ln>
          </p:spPr>
        </p:sp>
        <p:sp>
          <p:nvSpPr>
            <p:cNvPr id="22750" name="直接连接符 110814"/>
            <p:cNvSpPr/>
            <p:nvPr/>
          </p:nvSpPr>
          <p:spPr>
            <a:xfrm flipH="1">
              <a:off x="4107" y="2169"/>
              <a:ext cx="7" cy="1728"/>
            </a:xfrm>
            <a:prstGeom prst="line">
              <a:avLst/>
            </a:prstGeom>
            <a:ln w="7938" cap="flat" cmpd="sng">
              <a:solidFill>
                <a:schemeClr val="tx1"/>
              </a:solidFill>
              <a:prstDash val="solid"/>
              <a:round/>
              <a:headEnd type="none" w="med" len="med"/>
              <a:tailEnd type="none" w="med" len="med"/>
            </a:ln>
          </p:spPr>
        </p:sp>
        <p:sp>
          <p:nvSpPr>
            <p:cNvPr id="22751" name="直接连接符 110815"/>
            <p:cNvSpPr/>
            <p:nvPr/>
          </p:nvSpPr>
          <p:spPr>
            <a:xfrm>
              <a:off x="4101" y="2175"/>
              <a:ext cx="227" cy="1650"/>
            </a:xfrm>
            <a:prstGeom prst="line">
              <a:avLst/>
            </a:prstGeom>
            <a:ln w="7938" cap="flat" cmpd="sng">
              <a:solidFill>
                <a:schemeClr val="tx1"/>
              </a:solidFill>
              <a:prstDash val="solid"/>
              <a:round/>
              <a:headEnd type="none" w="med" len="med"/>
              <a:tailEnd type="none" w="med" len="med"/>
            </a:ln>
          </p:spPr>
        </p:sp>
        <p:sp>
          <p:nvSpPr>
            <p:cNvPr id="22752" name="直接连接符 110816"/>
            <p:cNvSpPr/>
            <p:nvPr/>
          </p:nvSpPr>
          <p:spPr>
            <a:xfrm>
              <a:off x="4096" y="2162"/>
              <a:ext cx="452" cy="1523"/>
            </a:xfrm>
            <a:prstGeom prst="line">
              <a:avLst/>
            </a:prstGeom>
            <a:ln w="7938" cap="flat" cmpd="sng">
              <a:solidFill>
                <a:schemeClr val="tx1"/>
              </a:solidFill>
              <a:prstDash val="solid"/>
              <a:round/>
              <a:headEnd type="none" w="med" len="med"/>
              <a:tailEnd type="none" w="med" len="med"/>
            </a:ln>
          </p:spPr>
        </p:sp>
        <p:sp>
          <p:nvSpPr>
            <p:cNvPr id="22753" name="直接连接符 110817"/>
            <p:cNvSpPr/>
            <p:nvPr/>
          </p:nvSpPr>
          <p:spPr>
            <a:xfrm>
              <a:off x="4107" y="2169"/>
              <a:ext cx="595" cy="1299"/>
            </a:xfrm>
            <a:prstGeom prst="line">
              <a:avLst/>
            </a:prstGeom>
            <a:ln w="7938" cap="flat" cmpd="sng">
              <a:solidFill>
                <a:schemeClr val="tx1"/>
              </a:solidFill>
              <a:prstDash val="solid"/>
              <a:round/>
              <a:headEnd type="none" w="med" len="med"/>
              <a:tailEnd type="none" w="med" len="med"/>
            </a:ln>
          </p:spPr>
        </p:sp>
        <p:sp>
          <p:nvSpPr>
            <p:cNvPr id="22754" name="直接连接符 110818"/>
            <p:cNvSpPr/>
            <p:nvPr/>
          </p:nvSpPr>
          <p:spPr>
            <a:xfrm>
              <a:off x="4114" y="2169"/>
              <a:ext cx="686" cy="1075"/>
            </a:xfrm>
            <a:prstGeom prst="line">
              <a:avLst/>
            </a:prstGeom>
            <a:ln w="7938" cap="flat" cmpd="sng">
              <a:solidFill>
                <a:schemeClr val="tx1"/>
              </a:solidFill>
              <a:prstDash val="solid"/>
              <a:round/>
              <a:headEnd type="none" w="med" len="med"/>
              <a:tailEnd type="none" w="med" len="med"/>
            </a:ln>
          </p:spPr>
        </p:sp>
        <p:sp>
          <p:nvSpPr>
            <p:cNvPr id="22755" name="直接连接符 110819"/>
            <p:cNvSpPr/>
            <p:nvPr/>
          </p:nvSpPr>
          <p:spPr>
            <a:xfrm>
              <a:off x="4096" y="2162"/>
              <a:ext cx="684" cy="684"/>
            </a:xfrm>
            <a:prstGeom prst="line">
              <a:avLst/>
            </a:prstGeom>
            <a:ln w="7938" cap="flat" cmpd="sng">
              <a:solidFill>
                <a:schemeClr val="tx1"/>
              </a:solidFill>
              <a:prstDash val="solid"/>
              <a:round/>
              <a:headEnd type="none" w="med" len="med"/>
              <a:tailEnd type="none" w="med" len="med"/>
            </a:ln>
          </p:spPr>
        </p:sp>
        <p:sp>
          <p:nvSpPr>
            <p:cNvPr id="22756" name="直接连接符 110820"/>
            <p:cNvSpPr/>
            <p:nvPr/>
          </p:nvSpPr>
          <p:spPr>
            <a:xfrm>
              <a:off x="4076" y="2156"/>
              <a:ext cx="619" cy="478"/>
            </a:xfrm>
            <a:prstGeom prst="line">
              <a:avLst/>
            </a:prstGeom>
            <a:ln w="7938" cap="flat" cmpd="sng">
              <a:solidFill>
                <a:schemeClr val="tx1"/>
              </a:solidFill>
              <a:prstDash val="solid"/>
              <a:round/>
              <a:headEnd type="none" w="med" len="med"/>
              <a:tailEnd type="none" w="med" len="med"/>
            </a:ln>
          </p:spPr>
        </p:sp>
        <p:sp>
          <p:nvSpPr>
            <p:cNvPr id="22757" name="直接连接符 110821"/>
            <p:cNvSpPr/>
            <p:nvPr/>
          </p:nvSpPr>
          <p:spPr>
            <a:xfrm>
              <a:off x="4076" y="2162"/>
              <a:ext cx="472" cy="255"/>
            </a:xfrm>
            <a:prstGeom prst="line">
              <a:avLst/>
            </a:prstGeom>
            <a:ln w="7938" cap="flat" cmpd="sng">
              <a:solidFill>
                <a:schemeClr val="tx1"/>
              </a:solidFill>
              <a:prstDash val="solid"/>
              <a:round/>
              <a:headEnd type="none" w="med" len="med"/>
              <a:tailEnd type="none" w="med" len="med"/>
            </a:ln>
          </p:spPr>
        </p:sp>
        <p:sp>
          <p:nvSpPr>
            <p:cNvPr id="22758" name="直接连接符 110822"/>
            <p:cNvSpPr/>
            <p:nvPr/>
          </p:nvSpPr>
          <p:spPr>
            <a:xfrm>
              <a:off x="4070" y="2156"/>
              <a:ext cx="664" cy="466"/>
            </a:xfrm>
            <a:prstGeom prst="line">
              <a:avLst/>
            </a:prstGeom>
            <a:ln w="7938" cap="flat" cmpd="sng">
              <a:solidFill>
                <a:schemeClr val="tx1"/>
              </a:solidFill>
              <a:prstDash val="solid"/>
              <a:round/>
              <a:headEnd type="none" w="med" len="med"/>
              <a:tailEnd type="none" w="med" len="med"/>
            </a:ln>
          </p:spPr>
        </p:sp>
        <p:sp>
          <p:nvSpPr>
            <p:cNvPr id="22759" name="直接连接符 110823"/>
            <p:cNvSpPr/>
            <p:nvPr/>
          </p:nvSpPr>
          <p:spPr>
            <a:xfrm flipH="1">
              <a:off x="2894" y="2398"/>
              <a:ext cx="1641" cy="864"/>
            </a:xfrm>
            <a:prstGeom prst="line">
              <a:avLst/>
            </a:prstGeom>
            <a:ln w="7938" cap="flat" cmpd="sng">
              <a:solidFill>
                <a:schemeClr val="tx1"/>
              </a:solidFill>
              <a:prstDash val="solid"/>
              <a:round/>
              <a:headEnd type="none" w="med" len="med"/>
              <a:tailEnd type="none" w="med" len="med"/>
            </a:ln>
          </p:spPr>
        </p:sp>
        <p:sp>
          <p:nvSpPr>
            <p:cNvPr id="22760" name="直接连接符 110824"/>
            <p:cNvSpPr/>
            <p:nvPr/>
          </p:nvSpPr>
          <p:spPr>
            <a:xfrm flipH="1">
              <a:off x="3011" y="2404"/>
              <a:ext cx="1511" cy="1058"/>
            </a:xfrm>
            <a:prstGeom prst="line">
              <a:avLst/>
            </a:prstGeom>
            <a:ln w="7938" cap="flat" cmpd="sng">
              <a:solidFill>
                <a:schemeClr val="tx1"/>
              </a:solidFill>
              <a:prstDash val="solid"/>
              <a:round/>
              <a:headEnd type="none" w="med" len="med"/>
              <a:tailEnd type="none" w="med" len="med"/>
            </a:ln>
          </p:spPr>
        </p:sp>
        <p:sp>
          <p:nvSpPr>
            <p:cNvPr id="22761" name="直接连接符 110825"/>
            <p:cNvSpPr/>
            <p:nvPr/>
          </p:nvSpPr>
          <p:spPr>
            <a:xfrm flipH="1">
              <a:off x="3404" y="2417"/>
              <a:ext cx="1131" cy="1383"/>
            </a:xfrm>
            <a:prstGeom prst="line">
              <a:avLst/>
            </a:prstGeom>
            <a:ln w="7938" cap="flat" cmpd="sng">
              <a:solidFill>
                <a:schemeClr val="tx1"/>
              </a:solidFill>
              <a:prstDash val="solid"/>
              <a:round/>
              <a:headEnd type="none" w="med" len="med"/>
              <a:tailEnd type="none" w="med" len="med"/>
            </a:ln>
          </p:spPr>
        </p:sp>
        <p:sp>
          <p:nvSpPr>
            <p:cNvPr id="22762" name="直接连接符 110826"/>
            <p:cNvSpPr/>
            <p:nvPr/>
          </p:nvSpPr>
          <p:spPr>
            <a:xfrm flipH="1">
              <a:off x="3629" y="2417"/>
              <a:ext cx="919" cy="1486"/>
            </a:xfrm>
            <a:prstGeom prst="line">
              <a:avLst/>
            </a:prstGeom>
            <a:ln w="7938" cap="flat" cmpd="sng">
              <a:solidFill>
                <a:schemeClr val="tx1"/>
              </a:solidFill>
              <a:prstDash val="solid"/>
              <a:round/>
              <a:headEnd type="none" w="med" len="med"/>
              <a:tailEnd type="none" w="med" len="med"/>
            </a:ln>
          </p:spPr>
        </p:sp>
        <p:sp>
          <p:nvSpPr>
            <p:cNvPr id="22763" name="直接连接符 110827"/>
            <p:cNvSpPr/>
            <p:nvPr/>
          </p:nvSpPr>
          <p:spPr>
            <a:xfrm flipH="1">
              <a:off x="4089" y="2236"/>
              <a:ext cx="246" cy="1685"/>
            </a:xfrm>
            <a:prstGeom prst="line">
              <a:avLst/>
            </a:prstGeom>
            <a:ln w="7938" cap="flat" cmpd="sng">
              <a:solidFill>
                <a:schemeClr val="tx1"/>
              </a:solidFill>
              <a:prstDash val="solid"/>
              <a:round/>
              <a:headEnd type="none" w="med" len="med"/>
              <a:tailEnd type="none" w="med" len="med"/>
            </a:ln>
          </p:spPr>
        </p:sp>
        <p:sp>
          <p:nvSpPr>
            <p:cNvPr id="22764" name="直接连接符 110828"/>
            <p:cNvSpPr/>
            <p:nvPr/>
          </p:nvSpPr>
          <p:spPr>
            <a:xfrm flipH="1">
              <a:off x="4340" y="2417"/>
              <a:ext cx="201" cy="1402"/>
            </a:xfrm>
            <a:prstGeom prst="line">
              <a:avLst/>
            </a:prstGeom>
            <a:ln w="7938" cap="flat" cmpd="sng">
              <a:solidFill>
                <a:schemeClr val="tx1"/>
              </a:solidFill>
              <a:prstDash val="solid"/>
              <a:round/>
              <a:headEnd type="none" w="med" len="med"/>
              <a:tailEnd type="none" w="med" len="med"/>
            </a:ln>
          </p:spPr>
        </p:sp>
        <p:sp>
          <p:nvSpPr>
            <p:cNvPr id="22765" name="直接连接符 110829"/>
            <p:cNvSpPr/>
            <p:nvPr/>
          </p:nvSpPr>
          <p:spPr>
            <a:xfrm flipH="1">
              <a:off x="4101" y="2398"/>
              <a:ext cx="440" cy="1523"/>
            </a:xfrm>
            <a:prstGeom prst="line">
              <a:avLst/>
            </a:prstGeom>
            <a:ln w="7938" cap="flat" cmpd="sng">
              <a:solidFill>
                <a:schemeClr val="tx1"/>
              </a:solidFill>
              <a:prstDash val="solid"/>
              <a:round/>
              <a:headEnd type="none" w="med" len="med"/>
              <a:tailEnd type="none" w="med" len="med"/>
            </a:ln>
          </p:spPr>
        </p:sp>
        <p:sp>
          <p:nvSpPr>
            <p:cNvPr id="22766" name="直接连接符 110830"/>
            <p:cNvSpPr/>
            <p:nvPr/>
          </p:nvSpPr>
          <p:spPr>
            <a:xfrm>
              <a:off x="4541" y="2404"/>
              <a:ext cx="7" cy="1258"/>
            </a:xfrm>
            <a:prstGeom prst="line">
              <a:avLst/>
            </a:prstGeom>
            <a:ln w="7938" cap="flat" cmpd="sng">
              <a:solidFill>
                <a:schemeClr val="tx1"/>
              </a:solidFill>
              <a:prstDash val="solid"/>
              <a:round/>
              <a:headEnd type="none" w="med" len="med"/>
              <a:tailEnd type="none" w="med" len="med"/>
            </a:ln>
          </p:spPr>
        </p:sp>
        <p:sp>
          <p:nvSpPr>
            <p:cNvPr id="22767" name="直接连接符 110831"/>
            <p:cNvSpPr/>
            <p:nvPr/>
          </p:nvSpPr>
          <p:spPr>
            <a:xfrm>
              <a:off x="4548" y="2398"/>
              <a:ext cx="160" cy="1064"/>
            </a:xfrm>
            <a:prstGeom prst="line">
              <a:avLst/>
            </a:prstGeom>
            <a:ln w="7938" cap="flat" cmpd="sng">
              <a:solidFill>
                <a:schemeClr val="tx1"/>
              </a:solidFill>
              <a:prstDash val="solid"/>
              <a:round/>
              <a:headEnd type="none" w="med" len="med"/>
              <a:tailEnd type="none" w="med" len="med"/>
            </a:ln>
          </p:spPr>
        </p:sp>
        <p:sp>
          <p:nvSpPr>
            <p:cNvPr id="22768" name="直接连接符 110832"/>
            <p:cNvSpPr/>
            <p:nvPr/>
          </p:nvSpPr>
          <p:spPr>
            <a:xfrm>
              <a:off x="4561" y="2398"/>
              <a:ext cx="226" cy="840"/>
            </a:xfrm>
            <a:prstGeom prst="line">
              <a:avLst/>
            </a:prstGeom>
            <a:ln w="7938" cap="flat" cmpd="sng">
              <a:solidFill>
                <a:schemeClr val="tx1"/>
              </a:solidFill>
              <a:prstDash val="solid"/>
              <a:round/>
              <a:headEnd type="none" w="med" len="med"/>
              <a:tailEnd type="none" w="med" len="med"/>
            </a:ln>
          </p:spPr>
        </p:sp>
        <p:sp>
          <p:nvSpPr>
            <p:cNvPr id="22769" name="直接连接符 110833"/>
            <p:cNvSpPr/>
            <p:nvPr/>
          </p:nvSpPr>
          <p:spPr>
            <a:xfrm>
              <a:off x="4567" y="2404"/>
              <a:ext cx="213" cy="436"/>
            </a:xfrm>
            <a:prstGeom prst="line">
              <a:avLst/>
            </a:prstGeom>
            <a:ln w="7938" cap="flat" cmpd="sng">
              <a:solidFill>
                <a:schemeClr val="tx1"/>
              </a:solidFill>
              <a:prstDash val="solid"/>
              <a:round/>
              <a:headEnd type="none" w="med" len="med"/>
              <a:tailEnd type="none" w="med" len="med"/>
            </a:ln>
          </p:spPr>
        </p:sp>
        <p:sp>
          <p:nvSpPr>
            <p:cNvPr id="22770" name="直接连接符 110834"/>
            <p:cNvSpPr/>
            <p:nvPr/>
          </p:nvSpPr>
          <p:spPr>
            <a:xfrm flipH="1">
              <a:off x="3618" y="2616"/>
              <a:ext cx="1090" cy="1305"/>
            </a:xfrm>
            <a:prstGeom prst="line">
              <a:avLst/>
            </a:prstGeom>
            <a:ln w="7938" cap="flat" cmpd="sng">
              <a:solidFill>
                <a:schemeClr val="tx1"/>
              </a:solidFill>
              <a:prstDash val="solid"/>
              <a:round/>
              <a:headEnd type="none" w="med" len="med"/>
              <a:tailEnd type="none" w="med" len="med"/>
            </a:ln>
          </p:spPr>
        </p:sp>
        <p:sp>
          <p:nvSpPr>
            <p:cNvPr id="22771" name="直接连接符 110835"/>
            <p:cNvSpPr/>
            <p:nvPr/>
          </p:nvSpPr>
          <p:spPr>
            <a:xfrm flipH="1">
              <a:off x="3404" y="2616"/>
              <a:ext cx="1298" cy="1227"/>
            </a:xfrm>
            <a:prstGeom prst="line">
              <a:avLst/>
            </a:prstGeom>
            <a:ln w="7938" cap="flat" cmpd="sng">
              <a:solidFill>
                <a:schemeClr val="tx1"/>
              </a:solidFill>
              <a:prstDash val="solid"/>
              <a:round/>
              <a:headEnd type="none" w="med" len="med"/>
              <a:tailEnd type="none" w="med" len="med"/>
            </a:ln>
          </p:spPr>
        </p:sp>
        <p:sp>
          <p:nvSpPr>
            <p:cNvPr id="22772" name="直接连接符 110836"/>
            <p:cNvSpPr/>
            <p:nvPr/>
          </p:nvSpPr>
          <p:spPr>
            <a:xfrm flipH="1">
              <a:off x="4107" y="2622"/>
              <a:ext cx="601" cy="1275"/>
            </a:xfrm>
            <a:prstGeom prst="line">
              <a:avLst/>
            </a:prstGeom>
            <a:ln w="7938" cap="flat" cmpd="sng">
              <a:solidFill>
                <a:schemeClr val="tx1"/>
              </a:solidFill>
              <a:prstDash val="solid"/>
              <a:round/>
              <a:headEnd type="none" w="med" len="med"/>
              <a:tailEnd type="none" w="med" len="med"/>
            </a:ln>
          </p:spPr>
        </p:sp>
        <p:sp>
          <p:nvSpPr>
            <p:cNvPr id="22773" name="直接连接符 110837"/>
            <p:cNvSpPr/>
            <p:nvPr/>
          </p:nvSpPr>
          <p:spPr>
            <a:xfrm flipH="1">
              <a:off x="4335" y="2616"/>
              <a:ext cx="367" cy="1209"/>
            </a:xfrm>
            <a:prstGeom prst="line">
              <a:avLst/>
            </a:prstGeom>
            <a:ln w="7938" cap="flat" cmpd="sng">
              <a:solidFill>
                <a:schemeClr val="tx1"/>
              </a:solidFill>
              <a:prstDash val="solid"/>
              <a:round/>
              <a:headEnd type="none" w="med" len="med"/>
              <a:tailEnd type="none" w="med" len="med"/>
            </a:ln>
          </p:spPr>
        </p:sp>
        <p:sp>
          <p:nvSpPr>
            <p:cNvPr id="22774" name="直接连接符 110838"/>
            <p:cNvSpPr/>
            <p:nvPr/>
          </p:nvSpPr>
          <p:spPr>
            <a:xfrm flipH="1">
              <a:off x="4548" y="2604"/>
              <a:ext cx="160" cy="1069"/>
            </a:xfrm>
            <a:prstGeom prst="line">
              <a:avLst/>
            </a:prstGeom>
            <a:ln w="7938" cap="flat" cmpd="sng">
              <a:solidFill>
                <a:schemeClr val="tx1"/>
              </a:solidFill>
              <a:prstDash val="solid"/>
              <a:round/>
              <a:headEnd type="none" w="med" len="med"/>
              <a:tailEnd type="none" w="med" len="med"/>
            </a:ln>
          </p:spPr>
        </p:sp>
        <p:sp>
          <p:nvSpPr>
            <p:cNvPr id="22775" name="直接连接符 110839"/>
            <p:cNvSpPr/>
            <p:nvPr/>
          </p:nvSpPr>
          <p:spPr>
            <a:xfrm>
              <a:off x="4715" y="2610"/>
              <a:ext cx="1" cy="845"/>
            </a:xfrm>
            <a:prstGeom prst="line">
              <a:avLst/>
            </a:prstGeom>
            <a:ln w="7938" cap="flat" cmpd="sng">
              <a:solidFill>
                <a:schemeClr val="tx1"/>
              </a:solidFill>
              <a:prstDash val="solid"/>
              <a:round/>
              <a:headEnd type="none" w="med" len="med"/>
              <a:tailEnd type="none" w="med" len="med"/>
            </a:ln>
          </p:spPr>
        </p:sp>
        <p:sp>
          <p:nvSpPr>
            <p:cNvPr id="22776" name="直接连接符 110840"/>
            <p:cNvSpPr/>
            <p:nvPr/>
          </p:nvSpPr>
          <p:spPr>
            <a:xfrm>
              <a:off x="4734" y="2616"/>
              <a:ext cx="40" cy="622"/>
            </a:xfrm>
            <a:prstGeom prst="line">
              <a:avLst/>
            </a:prstGeom>
            <a:ln w="7938" cap="flat" cmpd="sng">
              <a:solidFill>
                <a:schemeClr val="tx1"/>
              </a:solidFill>
              <a:prstDash val="solid"/>
              <a:round/>
              <a:headEnd type="none" w="med" len="med"/>
              <a:tailEnd type="none" w="med" len="med"/>
            </a:ln>
          </p:spPr>
        </p:sp>
        <p:sp>
          <p:nvSpPr>
            <p:cNvPr id="22777" name="直接连接符 110841"/>
            <p:cNvSpPr/>
            <p:nvPr/>
          </p:nvSpPr>
          <p:spPr>
            <a:xfrm flipH="1">
              <a:off x="3030" y="2827"/>
              <a:ext cx="1776" cy="622"/>
            </a:xfrm>
            <a:prstGeom prst="line">
              <a:avLst/>
            </a:prstGeom>
            <a:ln w="7938" cap="flat" cmpd="sng">
              <a:solidFill>
                <a:schemeClr val="tx1"/>
              </a:solidFill>
              <a:prstDash val="solid"/>
              <a:round/>
              <a:headEnd type="none" w="med" len="med"/>
              <a:tailEnd type="none" w="med" len="med"/>
            </a:ln>
          </p:spPr>
        </p:sp>
        <p:sp>
          <p:nvSpPr>
            <p:cNvPr id="22778" name="直接连接符 110842"/>
            <p:cNvSpPr/>
            <p:nvPr/>
          </p:nvSpPr>
          <p:spPr>
            <a:xfrm flipH="1">
              <a:off x="3184" y="2833"/>
              <a:ext cx="1627" cy="840"/>
            </a:xfrm>
            <a:prstGeom prst="line">
              <a:avLst/>
            </a:prstGeom>
            <a:ln w="7938" cap="flat" cmpd="sng">
              <a:solidFill>
                <a:schemeClr val="tx1"/>
              </a:solidFill>
              <a:prstDash val="solid"/>
              <a:round/>
              <a:headEnd type="none" w="med" len="med"/>
              <a:tailEnd type="none" w="med" len="med"/>
            </a:ln>
          </p:spPr>
        </p:sp>
        <p:sp>
          <p:nvSpPr>
            <p:cNvPr id="22779" name="直接连接符 110843"/>
            <p:cNvSpPr/>
            <p:nvPr/>
          </p:nvSpPr>
          <p:spPr>
            <a:xfrm flipH="1">
              <a:off x="3404" y="2827"/>
              <a:ext cx="1402" cy="1004"/>
            </a:xfrm>
            <a:prstGeom prst="line">
              <a:avLst/>
            </a:prstGeom>
            <a:ln w="7938" cap="flat" cmpd="sng">
              <a:solidFill>
                <a:schemeClr val="tx1"/>
              </a:solidFill>
              <a:prstDash val="solid"/>
              <a:round/>
              <a:headEnd type="none" w="med" len="med"/>
              <a:tailEnd type="none" w="med" len="med"/>
            </a:ln>
          </p:spPr>
        </p:sp>
        <p:sp>
          <p:nvSpPr>
            <p:cNvPr id="22780" name="直接连接符 110844"/>
            <p:cNvSpPr/>
            <p:nvPr/>
          </p:nvSpPr>
          <p:spPr>
            <a:xfrm flipH="1">
              <a:off x="3625" y="2815"/>
              <a:ext cx="1181" cy="1100"/>
            </a:xfrm>
            <a:prstGeom prst="line">
              <a:avLst/>
            </a:prstGeom>
            <a:ln w="7938" cap="flat" cmpd="sng">
              <a:solidFill>
                <a:schemeClr val="tx1"/>
              </a:solidFill>
              <a:prstDash val="solid"/>
              <a:round/>
              <a:headEnd type="none" w="med" len="med"/>
              <a:tailEnd type="none" w="med" len="med"/>
            </a:ln>
          </p:spPr>
        </p:sp>
        <p:sp>
          <p:nvSpPr>
            <p:cNvPr id="22781" name="直接连接符 110845"/>
            <p:cNvSpPr/>
            <p:nvPr/>
          </p:nvSpPr>
          <p:spPr>
            <a:xfrm flipH="1">
              <a:off x="4096" y="2821"/>
              <a:ext cx="710" cy="1088"/>
            </a:xfrm>
            <a:prstGeom prst="line">
              <a:avLst/>
            </a:prstGeom>
            <a:ln w="7938" cap="flat" cmpd="sng">
              <a:solidFill>
                <a:schemeClr val="tx1"/>
              </a:solidFill>
              <a:prstDash val="solid"/>
              <a:round/>
              <a:headEnd type="none" w="med" len="med"/>
              <a:tailEnd type="none" w="med" len="med"/>
            </a:ln>
          </p:spPr>
        </p:sp>
        <p:sp>
          <p:nvSpPr>
            <p:cNvPr id="22782" name="直接连接符 110846"/>
            <p:cNvSpPr/>
            <p:nvPr/>
          </p:nvSpPr>
          <p:spPr>
            <a:xfrm flipH="1">
              <a:off x="4328" y="2821"/>
              <a:ext cx="483" cy="985"/>
            </a:xfrm>
            <a:prstGeom prst="line">
              <a:avLst/>
            </a:prstGeom>
            <a:ln w="7938" cap="flat" cmpd="sng">
              <a:solidFill>
                <a:schemeClr val="tx1"/>
              </a:solidFill>
              <a:prstDash val="solid"/>
              <a:round/>
              <a:headEnd type="none" w="med" len="med"/>
              <a:tailEnd type="none" w="med" len="med"/>
            </a:ln>
          </p:spPr>
        </p:sp>
        <p:sp>
          <p:nvSpPr>
            <p:cNvPr id="22783" name="直接连接符 110847"/>
            <p:cNvSpPr/>
            <p:nvPr/>
          </p:nvSpPr>
          <p:spPr>
            <a:xfrm flipH="1">
              <a:off x="4548" y="2846"/>
              <a:ext cx="258" cy="827"/>
            </a:xfrm>
            <a:prstGeom prst="line">
              <a:avLst/>
            </a:prstGeom>
            <a:ln w="7938" cap="flat" cmpd="sng">
              <a:solidFill>
                <a:schemeClr val="tx1"/>
              </a:solidFill>
              <a:prstDash val="solid"/>
              <a:round/>
              <a:headEnd type="none" w="med" len="med"/>
              <a:tailEnd type="none" w="med" len="med"/>
            </a:ln>
          </p:spPr>
        </p:sp>
        <p:sp>
          <p:nvSpPr>
            <p:cNvPr id="22784" name="直接连接符 110848"/>
            <p:cNvSpPr/>
            <p:nvPr/>
          </p:nvSpPr>
          <p:spPr>
            <a:xfrm flipH="1">
              <a:off x="4561" y="2833"/>
              <a:ext cx="239" cy="852"/>
            </a:xfrm>
            <a:prstGeom prst="line">
              <a:avLst/>
            </a:prstGeom>
            <a:ln w="7938" cap="flat" cmpd="sng">
              <a:solidFill>
                <a:schemeClr val="tx1"/>
              </a:solidFill>
              <a:prstDash val="solid"/>
              <a:round/>
              <a:headEnd type="none" w="med" len="med"/>
              <a:tailEnd type="none" w="med" len="med"/>
            </a:ln>
          </p:spPr>
        </p:sp>
        <p:sp>
          <p:nvSpPr>
            <p:cNvPr id="22785" name="直接连接符 110849"/>
            <p:cNvSpPr/>
            <p:nvPr/>
          </p:nvSpPr>
          <p:spPr>
            <a:xfrm flipH="1">
              <a:off x="4715" y="2840"/>
              <a:ext cx="91" cy="652"/>
            </a:xfrm>
            <a:prstGeom prst="line">
              <a:avLst/>
            </a:prstGeom>
            <a:ln w="7938" cap="flat" cmpd="sng">
              <a:solidFill>
                <a:schemeClr val="tx1"/>
              </a:solidFill>
              <a:prstDash val="solid"/>
              <a:round/>
              <a:headEnd type="none" w="med" len="med"/>
              <a:tailEnd type="none" w="med" len="med"/>
            </a:ln>
          </p:spPr>
        </p:sp>
        <p:sp>
          <p:nvSpPr>
            <p:cNvPr id="22786" name="直接连接符 110850"/>
            <p:cNvSpPr/>
            <p:nvPr/>
          </p:nvSpPr>
          <p:spPr>
            <a:xfrm flipH="1" flipV="1">
              <a:off x="3184" y="2404"/>
              <a:ext cx="1603" cy="817"/>
            </a:xfrm>
            <a:prstGeom prst="line">
              <a:avLst/>
            </a:prstGeom>
            <a:ln w="7938" cap="flat" cmpd="sng">
              <a:solidFill>
                <a:schemeClr val="tx1"/>
              </a:solidFill>
              <a:prstDash val="solid"/>
              <a:round/>
              <a:headEnd type="none" w="med" len="med"/>
              <a:tailEnd type="none" w="med" len="med"/>
            </a:ln>
          </p:spPr>
        </p:sp>
        <p:sp>
          <p:nvSpPr>
            <p:cNvPr id="22787" name="直接连接符 110851"/>
            <p:cNvSpPr/>
            <p:nvPr/>
          </p:nvSpPr>
          <p:spPr>
            <a:xfrm flipH="1">
              <a:off x="4309" y="3227"/>
              <a:ext cx="497" cy="579"/>
            </a:xfrm>
            <a:prstGeom prst="line">
              <a:avLst/>
            </a:prstGeom>
            <a:ln w="7938" cap="flat" cmpd="sng">
              <a:solidFill>
                <a:schemeClr val="tx1"/>
              </a:solidFill>
              <a:prstDash val="solid"/>
              <a:round/>
              <a:headEnd type="none" w="med" len="med"/>
              <a:tailEnd type="none" w="med" len="med"/>
            </a:ln>
          </p:spPr>
        </p:sp>
        <p:sp>
          <p:nvSpPr>
            <p:cNvPr id="22788" name="直接连接符 110852"/>
            <p:cNvSpPr/>
            <p:nvPr/>
          </p:nvSpPr>
          <p:spPr>
            <a:xfrm flipH="1">
              <a:off x="3024" y="3232"/>
              <a:ext cx="1776" cy="236"/>
            </a:xfrm>
            <a:prstGeom prst="line">
              <a:avLst/>
            </a:prstGeom>
            <a:ln w="7938" cap="flat" cmpd="sng">
              <a:solidFill>
                <a:schemeClr val="tx1"/>
              </a:solidFill>
              <a:prstDash val="solid"/>
              <a:round/>
              <a:headEnd type="none" w="med" len="med"/>
              <a:tailEnd type="none" w="med" len="med"/>
            </a:ln>
          </p:spPr>
        </p:sp>
        <p:sp>
          <p:nvSpPr>
            <p:cNvPr id="22789" name="直接连接符 110853"/>
            <p:cNvSpPr/>
            <p:nvPr/>
          </p:nvSpPr>
          <p:spPr>
            <a:xfrm flipH="1">
              <a:off x="3197" y="3227"/>
              <a:ext cx="1603" cy="446"/>
            </a:xfrm>
            <a:prstGeom prst="line">
              <a:avLst/>
            </a:prstGeom>
            <a:ln w="7938" cap="flat" cmpd="sng">
              <a:solidFill>
                <a:schemeClr val="tx1"/>
              </a:solidFill>
              <a:prstDash val="solid"/>
              <a:round/>
              <a:headEnd type="none" w="med" len="med"/>
              <a:tailEnd type="none" w="med" len="med"/>
            </a:ln>
          </p:spPr>
        </p:sp>
        <p:sp>
          <p:nvSpPr>
            <p:cNvPr id="22790" name="直接连接符 110854"/>
            <p:cNvSpPr/>
            <p:nvPr/>
          </p:nvSpPr>
          <p:spPr>
            <a:xfrm flipH="1">
              <a:off x="3410" y="3209"/>
              <a:ext cx="1390" cy="610"/>
            </a:xfrm>
            <a:prstGeom prst="line">
              <a:avLst/>
            </a:prstGeom>
            <a:ln w="7938" cap="flat" cmpd="sng">
              <a:solidFill>
                <a:schemeClr val="tx1"/>
              </a:solidFill>
              <a:prstDash val="solid"/>
              <a:round/>
              <a:headEnd type="none" w="med" len="med"/>
              <a:tailEnd type="none" w="med" len="med"/>
            </a:ln>
          </p:spPr>
        </p:sp>
        <p:sp>
          <p:nvSpPr>
            <p:cNvPr id="22791" name="直接连接符 110855"/>
            <p:cNvSpPr/>
            <p:nvPr/>
          </p:nvSpPr>
          <p:spPr>
            <a:xfrm flipH="1">
              <a:off x="3618" y="3238"/>
              <a:ext cx="1175" cy="665"/>
            </a:xfrm>
            <a:prstGeom prst="line">
              <a:avLst/>
            </a:prstGeom>
            <a:ln w="7938" cap="flat" cmpd="sng">
              <a:solidFill>
                <a:schemeClr val="tx1"/>
              </a:solidFill>
              <a:prstDash val="solid"/>
              <a:round/>
              <a:headEnd type="none" w="med" len="med"/>
              <a:tailEnd type="none" w="med" len="med"/>
            </a:ln>
          </p:spPr>
        </p:sp>
        <p:sp>
          <p:nvSpPr>
            <p:cNvPr id="22792" name="直接连接符 110856"/>
            <p:cNvSpPr/>
            <p:nvPr/>
          </p:nvSpPr>
          <p:spPr>
            <a:xfrm flipH="1">
              <a:off x="4083" y="3250"/>
              <a:ext cx="704" cy="653"/>
            </a:xfrm>
            <a:prstGeom prst="line">
              <a:avLst/>
            </a:prstGeom>
            <a:ln w="7938" cap="flat" cmpd="sng">
              <a:solidFill>
                <a:schemeClr val="tx1"/>
              </a:solidFill>
              <a:prstDash val="solid"/>
              <a:round/>
              <a:headEnd type="none" w="med" len="med"/>
              <a:tailEnd type="none" w="med" len="med"/>
            </a:ln>
          </p:spPr>
        </p:sp>
        <p:sp>
          <p:nvSpPr>
            <p:cNvPr id="22793" name="直接连接符 110857"/>
            <p:cNvSpPr/>
            <p:nvPr/>
          </p:nvSpPr>
          <p:spPr>
            <a:xfrm flipH="1">
              <a:off x="4322" y="3269"/>
              <a:ext cx="471" cy="556"/>
            </a:xfrm>
            <a:prstGeom prst="line">
              <a:avLst/>
            </a:prstGeom>
            <a:ln w="7938" cap="flat" cmpd="sng">
              <a:solidFill>
                <a:schemeClr val="tx1"/>
              </a:solidFill>
              <a:prstDash val="solid"/>
              <a:round/>
              <a:headEnd type="none" w="med" len="med"/>
              <a:tailEnd type="none" w="med" len="med"/>
            </a:ln>
          </p:spPr>
        </p:sp>
        <p:sp>
          <p:nvSpPr>
            <p:cNvPr id="22794" name="直接连接符 110858"/>
            <p:cNvSpPr/>
            <p:nvPr/>
          </p:nvSpPr>
          <p:spPr>
            <a:xfrm>
              <a:off x="3048" y="3455"/>
              <a:ext cx="1667" cy="13"/>
            </a:xfrm>
            <a:prstGeom prst="line">
              <a:avLst/>
            </a:prstGeom>
            <a:ln w="7938" cap="flat" cmpd="sng">
              <a:solidFill>
                <a:schemeClr val="tx1"/>
              </a:solidFill>
              <a:prstDash val="solid"/>
              <a:round/>
              <a:headEnd type="none" w="med" len="med"/>
              <a:tailEnd type="none" w="med" len="med"/>
            </a:ln>
          </p:spPr>
        </p:sp>
        <p:sp>
          <p:nvSpPr>
            <p:cNvPr id="22795" name="直接连接符 110859"/>
            <p:cNvSpPr/>
            <p:nvPr/>
          </p:nvSpPr>
          <p:spPr>
            <a:xfrm>
              <a:off x="3017" y="3462"/>
              <a:ext cx="1524" cy="211"/>
            </a:xfrm>
            <a:prstGeom prst="line">
              <a:avLst/>
            </a:prstGeom>
            <a:ln w="7938" cap="flat" cmpd="sng">
              <a:solidFill>
                <a:schemeClr val="tx1"/>
              </a:solidFill>
              <a:prstDash val="solid"/>
              <a:round/>
              <a:headEnd type="none" w="med" len="med"/>
              <a:tailEnd type="none" w="med" len="med"/>
            </a:ln>
          </p:spPr>
        </p:sp>
        <p:sp>
          <p:nvSpPr>
            <p:cNvPr id="22796" name="直接连接符 110860"/>
            <p:cNvSpPr/>
            <p:nvPr/>
          </p:nvSpPr>
          <p:spPr>
            <a:xfrm>
              <a:off x="3197" y="3667"/>
              <a:ext cx="1138" cy="164"/>
            </a:xfrm>
            <a:prstGeom prst="line">
              <a:avLst/>
            </a:prstGeom>
            <a:ln w="7938" cap="flat" cmpd="sng">
              <a:solidFill>
                <a:schemeClr val="tx1"/>
              </a:solidFill>
              <a:prstDash val="solid"/>
              <a:round/>
              <a:headEnd type="none" w="med" len="med"/>
              <a:tailEnd type="none" w="med" len="med"/>
            </a:ln>
          </p:spPr>
        </p:sp>
        <p:sp>
          <p:nvSpPr>
            <p:cNvPr id="22797" name="直接连接符 110861"/>
            <p:cNvSpPr/>
            <p:nvPr/>
          </p:nvSpPr>
          <p:spPr>
            <a:xfrm>
              <a:off x="3178" y="3679"/>
              <a:ext cx="911" cy="218"/>
            </a:xfrm>
            <a:prstGeom prst="line">
              <a:avLst/>
            </a:prstGeom>
            <a:ln w="7938" cap="flat" cmpd="sng">
              <a:solidFill>
                <a:schemeClr val="tx1"/>
              </a:solidFill>
              <a:prstDash val="solid"/>
              <a:round/>
              <a:headEnd type="none" w="med" len="med"/>
              <a:tailEnd type="none" w="med" len="med"/>
            </a:ln>
          </p:spPr>
        </p:sp>
        <p:sp>
          <p:nvSpPr>
            <p:cNvPr id="22798" name="直接连接符 110862"/>
            <p:cNvSpPr/>
            <p:nvPr/>
          </p:nvSpPr>
          <p:spPr>
            <a:xfrm>
              <a:off x="3184" y="3673"/>
              <a:ext cx="465" cy="242"/>
            </a:xfrm>
            <a:prstGeom prst="line">
              <a:avLst/>
            </a:prstGeom>
            <a:ln w="7938" cap="flat" cmpd="sng">
              <a:solidFill>
                <a:schemeClr val="tx1"/>
              </a:solidFill>
              <a:prstDash val="solid"/>
              <a:round/>
              <a:headEnd type="none" w="med" len="med"/>
              <a:tailEnd type="none" w="med" len="med"/>
            </a:ln>
          </p:spPr>
        </p:sp>
        <p:sp>
          <p:nvSpPr>
            <p:cNvPr id="22799" name="直接连接符 110863"/>
            <p:cNvSpPr/>
            <p:nvPr/>
          </p:nvSpPr>
          <p:spPr>
            <a:xfrm>
              <a:off x="3178" y="3673"/>
              <a:ext cx="1370" cy="6"/>
            </a:xfrm>
            <a:prstGeom prst="line">
              <a:avLst/>
            </a:prstGeom>
            <a:ln w="7938" cap="flat" cmpd="sng">
              <a:solidFill>
                <a:schemeClr val="tx1"/>
              </a:solidFill>
              <a:prstDash val="solid"/>
              <a:round/>
              <a:headEnd type="none" w="med" len="med"/>
              <a:tailEnd type="none" w="med" len="med"/>
            </a:ln>
          </p:spPr>
        </p:sp>
        <p:sp>
          <p:nvSpPr>
            <p:cNvPr id="22800" name="直接连接符 110864"/>
            <p:cNvSpPr/>
            <p:nvPr/>
          </p:nvSpPr>
          <p:spPr>
            <a:xfrm flipV="1">
              <a:off x="3178" y="3468"/>
              <a:ext cx="1530" cy="194"/>
            </a:xfrm>
            <a:prstGeom prst="line">
              <a:avLst/>
            </a:prstGeom>
            <a:ln w="7938" cap="flat" cmpd="sng">
              <a:solidFill>
                <a:schemeClr val="tx1"/>
              </a:solidFill>
              <a:prstDash val="solid"/>
              <a:round/>
              <a:headEnd type="none" w="med" len="med"/>
              <a:tailEnd type="none" w="med" len="med"/>
            </a:ln>
          </p:spPr>
        </p:sp>
        <p:sp>
          <p:nvSpPr>
            <p:cNvPr id="22801" name="直接连接符 110865"/>
            <p:cNvSpPr/>
            <p:nvPr/>
          </p:nvSpPr>
          <p:spPr>
            <a:xfrm>
              <a:off x="3011" y="3462"/>
              <a:ext cx="1324" cy="369"/>
            </a:xfrm>
            <a:prstGeom prst="line">
              <a:avLst/>
            </a:prstGeom>
            <a:ln w="7938" cap="flat" cmpd="sng">
              <a:solidFill>
                <a:schemeClr val="tx1"/>
              </a:solidFill>
              <a:prstDash val="solid"/>
              <a:round/>
              <a:headEnd type="none" w="med" len="med"/>
              <a:tailEnd type="none" w="med" len="med"/>
            </a:ln>
          </p:spPr>
        </p:sp>
        <p:sp>
          <p:nvSpPr>
            <p:cNvPr id="22802" name="直接连接符 110866"/>
            <p:cNvSpPr/>
            <p:nvPr/>
          </p:nvSpPr>
          <p:spPr>
            <a:xfrm>
              <a:off x="3004" y="3449"/>
              <a:ext cx="406" cy="376"/>
            </a:xfrm>
            <a:prstGeom prst="line">
              <a:avLst/>
            </a:prstGeom>
            <a:ln w="7938" cap="flat" cmpd="sng">
              <a:solidFill>
                <a:schemeClr val="tx1"/>
              </a:solidFill>
              <a:prstDash val="solid"/>
              <a:round/>
              <a:headEnd type="none" w="med" len="med"/>
              <a:tailEnd type="none" w="med" len="med"/>
            </a:ln>
          </p:spPr>
        </p:sp>
        <p:sp>
          <p:nvSpPr>
            <p:cNvPr id="22803" name="直接连接符 110867"/>
            <p:cNvSpPr/>
            <p:nvPr/>
          </p:nvSpPr>
          <p:spPr>
            <a:xfrm flipH="1">
              <a:off x="3397" y="3462"/>
              <a:ext cx="1305" cy="369"/>
            </a:xfrm>
            <a:prstGeom prst="line">
              <a:avLst/>
            </a:prstGeom>
            <a:ln w="7938" cap="flat" cmpd="sng">
              <a:solidFill>
                <a:schemeClr val="tx1"/>
              </a:solidFill>
              <a:prstDash val="solid"/>
              <a:round/>
              <a:headEnd type="none" w="med" len="med"/>
              <a:tailEnd type="none" w="med" len="med"/>
            </a:ln>
          </p:spPr>
        </p:sp>
        <p:sp>
          <p:nvSpPr>
            <p:cNvPr id="22804" name="直接连接符 110868"/>
            <p:cNvSpPr/>
            <p:nvPr/>
          </p:nvSpPr>
          <p:spPr>
            <a:xfrm flipH="1">
              <a:off x="3643" y="3462"/>
              <a:ext cx="1059" cy="447"/>
            </a:xfrm>
            <a:prstGeom prst="line">
              <a:avLst/>
            </a:prstGeom>
            <a:ln w="7938" cap="flat" cmpd="sng">
              <a:solidFill>
                <a:schemeClr val="tx1"/>
              </a:solidFill>
              <a:prstDash val="solid"/>
              <a:round/>
              <a:headEnd type="none" w="med" len="med"/>
              <a:tailEnd type="none" w="med" len="med"/>
            </a:ln>
          </p:spPr>
        </p:sp>
        <p:sp>
          <p:nvSpPr>
            <p:cNvPr id="22805" name="直接连接符 110869"/>
            <p:cNvSpPr/>
            <p:nvPr/>
          </p:nvSpPr>
          <p:spPr>
            <a:xfrm flipH="1">
              <a:off x="3423" y="3679"/>
              <a:ext cx="1118" cy="152"/>
            </a:xfrm>
            <a:prstGeom prst="line">
              <a:avLst/>
            </a:prstGeom>
            <a:ln w="7938" cap="flat" cmpd="sng">
              <a:solidFill>
                <a:schemeClr val="tx1"/>
              </a:solidFill>
              <a:prstDash val="solid"/>
              <a:round/>
              <a:headEnd type="none" w="med" len="med"/>
              <a:tailEnd type="none" w="med" len="med"/>
            </a:ln>
          </p:spPr>
        </p:sp>
        <p:sp>
          <p:nvSpPr>
            <p:cNvPr id="22806" name="直接连接符 110870"/>
            <p:cNvSpPr/>
            <p:nvPr/>
          </p:nvSpPr>
          <p:spPr>
            <a:xfrm flipH="1">
              <a:off x="3625" y="3667"/>
              <a:ext cx="916" cy="236"/>
            </a:xfrm>
            <a:prstGeom prst="line">
              <a:avLst/>
            </a:prstGeom>
            <a:ln w="7938" cap="flat" cmpd="sng">
              <a:solidFill>
                <a:schemeClr val="tx1"/>
              </a:solidFill>
              <a:prstDash val="solid"/>
              <a:round/>
              <a:headEnd type="none" w="med" len="med"/>
              <a:tailEnd type="none" w="med" len="med"/>
            </a:ln>
          </p:spPr>
        </p:sp>
        <p:sp>
          <p:nvSpPr>
            <p:cNvPr id="22807" name="直接连接符 110871"/>
            <p:cNvSpPr/>
            <p:nvPr/>
          </p:nvSpPr>
          <p:spPr>
            <a:xfrm flipV="1">
              <a:off x="3410" y="3831"/>
              <a:ext cx="905" cy="6"/>
            </a:xfrm>
            <a:prstGeom prst="line">
              <a:avLst/>
            </a:prstGeom>
            <a:ln w="7938" cap="flat" cmpd="sng">
              <a:solidFill>
                <a:schemeClr val="tx1"/>
              </a:solidFill>
              <a:prstDash val="solid"/>
              <a:round/>
              <a:headEnd type="none" w="med" len="med"/>
              <a:tailEnd type="none" w="med" len="med"/>
            </a:ln>
          </p:spPr>
        </p:sp>
        <p:sp>
          <p:nvSpPr>
            <p:cNvPr id="22808" name="直接连接符 110872"/>
            <p:cNvSpPr/>
            <p:nvPr/>
          </p:nvSpPr>
          <p:spPr>
            <a:xfrm flipV="1">
              <a:off x="3643" y="3837"/>
              <a:ext cx="672" cy="78"/>
            </a:xfrm>
            <a:prstGeom prst="line">
              <a:avLst/>
            </a:prstGeom>
            <a:ln w="7938" cap="flat" cmpd="sng">
              <a:solidFill>
                <a:schemeClr val="tx1"/>
              </a:solidFill>
              <a:prstDash val="solid"/>
              <a:round/>
              <a:headEnd type="none" w="med" len="med"/>
              <a:tailEnd type="none" w="med" len="med"/>
            </a:ln>
          </p:spPr>
        </p:sp>
        <p:sp>
          <p:nvSpPr>
            <p:cNvPr id="22809" name="直接连接符 110873"/>
            <p:cNvSpPr/>
            <p:nvPr/>
          </p:nvSpPr>
          <p:spPr>
            <a:xfrm flipH="1">
              <a:off x="4076" y="3679"/>
              <a:ext cx="465" cy="224"/>
            </a:xfrm>
            <a:prstGeom prst="line">
              <a:avLst/>
            </a:prstGeom>
            <a:ln w="7938" cap="flat" cmpd="sng">
              <a:solidFill>
                <a:schemeClr val="tx1"/>
              </a:solidFill>
              <a:prstDash val="solid"/>
              <a:round/>
              <a:headEnd type="none" w="med" len="med"/>
              <a:tailEnd type="none" w="med" len="med"/>
            </a:ln>
          </p:spPr>
        </p:sp>
        <p:sp>
          <p:nvSpPr>
            <p:cNvPr id="22810" name="直接连接符 110874"/>
            <p:cNvSpPr/>
            <p:nvPr/>
          </p:nvSpPr>
          <p:spPr>
            <a:xfrm flipH="1">
              <a:off x="4322" y="2241"/>
              <a:ext cx="18" cy="1584"/>
            </a:xfrm>
            <a:prstGeom prst="line">
              <a:avLst/>
            </a:prstGeom>
            <a:ln w="7938" cap="flat" cmpd="sng">
              <a:solidFill>
                <a:schemeClr val="tx1"/>
              </a:solidFill>
              <a:prstDash val="solid"/>
              <a:round/>
              <a:headEnd type="none" w="med" len="med"/>
              <a:tailEnd type="none" w="med" len="med"/>
            </a:ln>
          </p:spPr>
        </p:sp>
        <p:sp>
          <p:nvSpPr>
            <p:cNvPr id="22811" name="直接连接符 110875"/>
            <p:cNvSpPr/>
            <p:nvPr/>
          </p:nvSpPr>
          <p:spPr>
            <a:xfrm>
              <a:off x="4335" y="2236"/>
              <a:ext cx="213" cy="1437"/>
            </a:xfrm>
            <a:prstGeom prst="line">
              <a:avLst/>
            </a:prstGeom>
            <a:ln w="7938" cap="flat" cmpd="sng">
              <a:solidFill>
                <a:schemeClr val="tx1"/>
              </a:solidFill>
              <a:prstDash val="solid"/>
              <a:round/>
              <a:headEnd type="none" w="med" len="med"/>
              <a:tailEnd type="none" w="med" len="med"/>
            </a:ln>
          </p:spPr>
        </p:sp>
        <p:sp>
          <p:nvSpPr>
            <p:cNvPr id="22812" name="直接连接符 110876"/>
            <p:cNvSpPr/>
            <p:nvPr/>
          </p:nvSpPr>
          <p:spPr>
            <a:xfrm>
              <a:off x="4335" y="2247"/>
              <a:ext cx="373" cy="375"/>
            </a:xfrm>
            <a:prstGeom prst="line">
              <a:avLst/>
            </a:prstGeom>
            <a:ln w="7938" cap="flat" cmpd="sng">
              <a:solidFill>
                <a:schemeClr val="tx1"/>
              </a:solidFill>
              <a:prstDash val="solid"/>
              <a:round/>
              <a:headEnd type="none" w="med" len="med"/>
              <a:tailEnd type="none" w="med" len="med"/>
            </a:ln>
          </p:spPr>
        </p:sp>
        <p:sp>
          <p:nvSpPr>
            <p:cNvPr id="22813" name="直接连接符 110877"/>
            <p:cNvSpPr/>
            <p:nvPr/>
          </p:nvSpPr>
          <p:spPr>
            <a:xfrm>
              <a:off x="4340" y="2259"/>
              <a:ext cx="466" cy="973"/>
            </a:xfrm>
            <a:prstGeom prst="line">
              <a:avLst/>
            </a:prstGeom>
            <a:ln w="7938" cap="flat" cmpd="sng">
              <a:solidFill>
                <a:schemeClr val="tx1"/>
              </a:solidFill>
              <a:prstDash val="solid"/>
              <a:round/>
              <a:headEnd type="none" w="med" len="med"/>
              <a:tailEnd type="none" w="med" len="med"/>
            </a:ln>
          </p:spPr>
        </p:sp>
        <p:sp>
          <p:nvSpPr>
            <p:cNvPr id="22814" name="直接连接符 110878"/>
            <p:cNvSpPr/>
            <p:nvPr/>
          </p:nvSpPr>
          <p:spPr>
            <a:xfrm>
              <a:off x="4346" y="2253"/>
              <a:ext cx="441" cy="568"/>
            </a:xfrm>
            <a:prstGeom prst="line">
              <a:avLst/>
            </a:prstGeom>
            <a:ln w="7938" cap="flat" cmpd="sng">
              <a:solidFill>
                <a:schemeClr val="tx1"/>
              </a:solidFill>
              <a:prstDash val="solid"/>
              <a:round/>
              <a:headEnd type="none" w="med" len="med"/>
              <a:tailEnd type="none" w="med" len="med"/>
            </a:ln>
          </p:spPr>
        </p:sp>
        <p:sp>
          <p:nvSpPr>
            <p:cNvPr id="22815" name="直接连接符 110879"/>
            <p:cNvSpPr/>
            <p:nvPr/>
          </p:nvSpPr>
          <p:spPr>
            <a:xfrm flipH="1">
              <a:off x="4541" y="3455"/>
              <a:ext cx="161" cy="212"/>
            </a:xfrm>
            <a:prstGeom prst="line">
              <a:avLst/>
            </a:prstGeom>
            <a:ln w="7938" cap="flat" cmpd="sng">
              <a:solidFill>
                <a:schemeClr val="tx1"/>
              </a:solidFill>
              <a:prstDash val="solid"/>
              <a:round/>
              <a:headEnd type="none" w="med" len="med"/>
              <a:tailEnd type="none" w="med" len="med"/>
            </a:ln>
          </p:spPr>
        </p:sp>
        <p:sp>
          <p:nvSpPr>
            <p:cNvPr id="22816" name="直接连接符 110880"/>
            <p:cNvSpPr/>
            <p:nvPr/>
          </p:nvSpPr>
          <p:spPr>
            <a:xfrm>
              <a:off x="3061" y="3554"/>
              <a:ext cx="2" cy="1"/>
            </a:xfrm>
            <a:prstGeom prst="line">
              <a:avLst/>
            </a:prstGeom>
            <a:ln w="7938" cap="flat" cmpd="sng">
              <a:solidFill>
                <a:schemeClr val="tx1"/>
              </a:solidFill>
              <a:prstDash val="solid"/>
              <a:round/>
              <a:headEnd type="none" w="med" len="med"/>
              <a:tailEnd type="none" w="med" len="med"/>
            </a:ln>
          </p:spPr>
        </p:sp>
        <p:sp>
          <p:nvSpPr>
            <p:cNvPr id="22817" name="直接连接符 110881"/>
            <p:cNvSpPr/>
            <p:nvPr/>
          </p:nvSpPr>
          <p:spPr>
            <a:xfrm flipH="1">
              <a:off x="3055" y="2162"/>
              <a:ext cx="581" cy="1312"/>
            </a:xfrm>
            <a:prstGeom prst="line">
              <a:avLst/>
            </a:prstGeom>
            <a:ln w="7938" cap="flat" cmpd="sng">
              <a:solidFill>
                <a:schemeClr val="tx1"/>
              </a:solidFill>
              <a:prstDash val="solid"/>
              <a:round/>
              <a:headEnd type="none" w="med" len="med"/>
              <a:tailEnd type="none" w="med" len="med"/>
            </a:ln>
          </p:spPr>
        </p:sp>
        <p:sp>
          <p:nvSpPr>
            <p:cNvPr id="22818" name="直接连接符 110882"/>
            <p:cNvSpPr/>
            <p:nvPr/>
          </p:nvSpPr>
          <p:spPr>
            <a:xfrm flipH="1">
              <a:off x="3210" y="2162"/>
              <a:ext cx="419" cy="1505"/>
            </a:xfrm>
            <a:prstGeom prst="line">
              <a:avLst/>
            </a:prstGeom>
            <a:ln w="7938" cap="flat" cmpd="sng">
              <a:solidFill>
                <a:schemeClr val="tx1"/>
              </a:solidFill>
              <a:prstDash val="solid"/>
              <a:round/>
              <a:headEnd type="none" w="med" len="med"/>
              <a:tailEnd type="none" w="med" len="med"/>
            </a:ln>
          </p:spPr>
        </p:sp>
        <p:sp>
          <p:nvSpPr>
            <p:cNvPr id="22819" name="直接连接符 110883"/>
            <p:cNvSpPr/>
            <p:nvPr/>
          </p:nvSpPr>
          <p:spPr>
            <a:xfrm flipH="1">
              <a:off x="3629" y="2175"/>
              <a:ext cx="7" cy="1722"/>
            </a:xfrm>
            <a:prstGeom prst="line">
              <a:avLst/>
            </a:prstGeom>
            <a:ln w="7938" cap="flat" cmpd="sng">
              <a:solidFill>
                <a:schemeClr val="tx1"/>
              </a:solidFill>
              <a:prstDash val="solid"/>
              <a:round/>
              <a:headEnd type="none" w="med" len="med"/>
              <a:tailEnd type="none" w="med" len="med"/>
            </a:ln>
          </p:spPr>
        </p:sp>
        <p:sp>
          <p:nvSpPr>
            <p:cNvPr id="22820" name="直接连接符 110884"/>
            <p:cNvSpPr/>
            <p:nvPr/>
          </p:nvSpPr>
          <p:spPr>
            <a:xfrm flipH="1">
              <a:off x="3410" y="2169"/>
              <a:ext cx="226" cy="1643"/>
            </a:xfrm>
            <a:prstGeom prst="line">
              <a:avLst/>
            </a:prstGeom>
            <a:ln w="7938" cap="flat" cmpd="sng">
              <a:solidFill>
                <a:schemeClr val="tx1"/>
              </a:solidFill>
              <a:prstDash val="solid"/>
              <a:round/>
              <a:headEnd type="none" w="med" len="med"/>
              <a:tailEnd type="none" w="med" len="med"/>
            </a:ln>
          </p:spPr>
        </p:sp>
        <p:sp>
          <p:nvSpPr>
            <p:cNvPr id="22821" name="直接连接符 110885"/>
            <p:cNvSpPr/>
            <p:nvPr/>
          </p:nvSpPr>
          <p:spPr>
            <a:xfrm>
              <a:off x="3629" y="2175"/>
              <a:ext cx="693" cy="1662"/>
            </a:xfrm>
            <a:prstGeom prst="line">
              <a:avLst/>
            </a:prstGeom>
            <a:ln w="7938" cap="flat" cmpd="sng">
              <a:solidFill>
                <a:schemeClr val="tx1"/>
              </a:solidFill>
              <a:prstDash val="solid"/>
              <a:round/>
              <a:headEnd type="none" w="med" len="med"/>
              <a:tailEnd type="none" w="med" len="med"/>
            </a:ln>
          </p:spPr>
        </p:sp>
        <p:sp>
          <p:nvSpPr>
            <p:cNvPr id="22822" name="直接连接符 110886"/>
            <p:cNvSpPr/>
            <p:nvPr/>
          </p:nvSpPr>
          <p:spPr>
            <a:xfrm>
              <a:off x="3636" y="2162"/>
              <a:ext cx="905" cy="1517"/>
            </a:xfrm>
            <a:prstGeom prst="line">
              <a:avLst/>
            </a:prstGeom>
            <a:ln w="7938" cap="flat" cmpd="sng">
              <a:solidFill>
                <a:schemeClr val="tx1"/>
              </a:solidFill>
              <a:prstDash val="solid"/>
              <a:round/>
              <a:headEnd type="none" w="med" len="med"/>
              <a:tailEnd type="none" w="med" len="med"/>
            </a:ln>
          </p:spPr>
        </p:sp>
        <p:sp>
          <p:nvSpPr>
            <p:cNvPr id="22823" name="直接连接符 110887"/>
            <p:cNvSpPr/>
            <p:nvPr/>
          </p:nvSpPr>
          <p:spPr>
            <a:xfrm>
              <a:off x="3636" y="2169"/>
              <a:ext cx="1079" cy="1286"/>
            </a:xfrm>
            <a:prstGeom prst="line">
              <a:avLst/>
            </a:prstGeom>
            <a:ln w="7938" cap="flat" cmpd="sng">
              <a:solidFill>
                <a:schemeClr val="tx1"/>
              </a:solidFill>
              <a:prstDash val="solid"/>
              <a:round/>
              <a:headEnd type="none" w="med" len="med"/>
              <a:tailEnd type="none" w="med" len="med"/>
            </a:ln>
          </p:spPr>
        </p:sp>
        <p:sp>
          <p:nvSpPr>
            <p:cNvPr id="22824" name="直接连接符 110888"/>
            <p:cNvSpPr/>
            <p:nvPr/>
          </p:nvSpPr>
          <p:spPr>
            <a:xfrm>
              <a:off x="3636" y="2175"/>
              <a:ext cx="1157" cy="1063"/>
            </a:xfrm>
            <a:prstGeom prst="line">
              <a:avLst/>
            </a:prstGeom>
            <a:ln w="7938" cap="flat" cmpd="sng">
              <a:solidFill>
                <a:schemeClr val="tx1"/>
              </a:solidFill>
              <a:prstDash val="solid"/>
              <a:round/>
              <a:headEnd type="none" w="med" len="med"/>
              <a:tailEnd type="none" w="med" len="med"/>
            </a:ln>
          </p:spPr>
        </p:sp>
        <p:sp>
          <p:nvSpPr>
            <p:cNvPr id="22825" name="直接连接符 110889"/>
            <p:cNvSpPr/>
            <p:nvPr/>
          </p:nvSpPr>
          <p:spPr>
            <a:xfrm>
              <a:off x="3625" y="2181"/>
              <a:ext cx="1096" cy="453"/>
            </a:xfrm>
            <a:prstGeom prst="line">
              <a:avLst/>
            </a:prstGeom>
            <a:ln w="7938" cap="flat" cmpd="sng">
              <a:solidFill>
                <a:schemeClr val="tx1"/>
              </a:solidFill>
              <a:prstDash val="solid"/>
              <a:round/>
              <a:headEnd type="none" w="med" len="med"/>
              <a:tailEnd type="none" w="med" len="med"/>
            </a:ln>
          </p:spPr>
        </p:sp>
        <p:sp>
          <p:nvSpPr>
            <p:cNvPr id="22826" name="直接连接符 110890"/>
            <p:cNvSpPr/>
            <p:nvPr/>
          </p:nvSpPr>
          <p:spPr>
            <a:xfrm>
              <a:off x="3625" y="2199"/>
              <a:ext cx="910" cy="212"/>
            </a:xfrm>
            <a:prstGeom prst="line">
              <a:avLst/>
            </a:prstGeom>
            <a:ln w="7938" cap="flat" cmpd="sng">
              <a:solidFill>
                <a:schemeClr val="tx1"/>
              </a:solidFill>
              <a:prstDash val="solid"/>
              <a:round/>
              <a:headEnd type="none" w="med" len="med"/>
              <a:tailEnd type="none" w="med" len="med"/>
            </a:ln>
          </p:spPr>
        </p:sp>
        <p:sp>
          <p:nvSpPr>
            <p:cNvPr id="22827" name="椭圆 110891"/>
            <p:cNvSpPr/>
            <p:nvPr/>
          </p:nvSpPr>
          <p:spPr>
            <a:xfrm>
              <a:off x="2829" y="2979"/>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28" name="椭圆 110892"/>
            <p:cNvSpPr/>
            <p:nvPr/>
          </p:nvSpPr>
          <p:spPr>
            <a:xfrm>
              <a:off x="4747" y="2985"/>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29" name="椭圆 110893"/>
            <p:cNvSpPr/>
            <p:nvPr/>
          </p:nvSpPr>
          <p:spPr>
            <a:xfrm>
              <a:off x="3798" y="2072"/>
              <a:ext cx="131" cy="123"/>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30" name="椭圆 110894"/>
            <p:cNvSpPr/>
            <p:nvPr/>
          </p:nvSpPr>
          <p:spPr>
            <a:xfrm>
              <a:off x="3798" y="3886"/>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31" name="椭圆 110895"/>
            <p:cNvSpPr/>
            <p:nvPr/>
          </p:nvSpPr>
          <p:spPr>
            <a:xfrm>
              <a:off x="3120" y="2345"/>
              <a:ext cx="130"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32" name="椭圆 110896"/>
            <p:cNvSpPr/>
            <p:nvPr/>
          </p:nvSpPr>
          <p:spPr>
            <a:xfrm>
              <a:off x="3346" y="2193"/>
              <a:ext cx="131" cy="123"/>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33" name="椭圆 110897"/>
            <p:cNvSpPr/>
            <p:nvPr/>
          </p:nvSpPr>
          <p:spPr>
            <a:xfrm>
              <a:off x="3566" y="2103"/>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34" name="椭圆 110898"/>
            <p:cNvSpPr/>
            <p:nvPr/>
          </p:nvSpPr>
          <p:spPr>
            <a:xfrm>
              <a:off x="4017" y="2115"/>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35" name="椭圆 110899"/>
            <p:cNvSpPr/>
            <p:nvPr/>
          </p:nvSpPr>
          <p:spPr>
            <a:xfrm>
              <a:off x="4482" y="2339"/>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36" name="直接连接符 110900"/>
            <p:cNvSpPr/>
            <p:nvPr/>
          </p:nvSpPr>
          <p:spPr>
            <a:xfrm flipH="1">
              <a:off x="2919" y="2259"/>
              <a:ext cx="1390" cy="997"/>
            </a:xfrm>
            <a:prstGeom prst="line">
              <a:avLst/>
            </a:prstGeom>
            <a:ln w="7938" cap="flat" cmpd="sng">
              <a:solidFill>
                <a:schemeClr val="tx1"/>
              </a:solidFill>
              <a:prstDash val="solid"/>
              <a:round/>
              <a:headEnd type="none" w="med" len="med"/>
              <a:tailEnd type="none" w="med" len="med"/>
            </a:ln>
          </p:spPr>
        </p:sp>
        <p:sp>
          <p:nvSpPr>
            <p:cNvPr id="22837" name="直接连接符 110901"/>
            <p:cNvSpPr/>
            <p:nvPr/>
          </p:nvSpPr>
          <p:spPr>
            <a:xfrm flipH="1">
              <a:off x="3024" y="2253"/>
              <a:ext cx="1285" cy="1196"/>
            </a:xfrm>
            <a:prstGeom prst="line">
              <a:avLst/>
            </a:prstGeom>
            <a:ln w="7938" cap="flat" cmpd="sng">
              <a:solidFill>
                <a:schemeClr val="tx1"/>
              </a:solidFill>
              <a:prstDash val="solid"/>
              <a:round/>
              <a:headEnd type="none" w="med" len="med"/>
              <a:tailEnd type="none" w="med" len="med"/>
            </a:ln>
          </p:spPr>
        </p:sp>
        <p:sp>
          <p:nvSpPr>
            <p:cNvPr id="22838" name="椭圆 110902"/>
            <p:cNvSpPr/>
            <p:nvPr/>
          </p:nvSpPr>
          <p:spPr>
            <a:xfrm>
              <a:off x="4250" y="2193"/>
              <a:ext cx="131" cy="123"/>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39" name="椭圆 110903"/>
            <p:cNvSpPr/>
            <p:nvPr/>
          </p:nvSpPr>
          <p:spPr>
            <a:xfrm>
              <a:off x="2965" y="2544"/>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40" name="椭圆 110904"/>
            <p:cNvSpPr/>
            <p:nvPr/>
          </p:nvSpPr>
          <p:spPr>
            <a:xfrm>
              <a:off x="2862" y="2774"/>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41" name="椭圆 110905"/>
            <p:cNvSpPr/>
            <p:nvPr/>
          </p:nvSpPr>
          <p:spPr>
            <a:xfrm>
              <a:off x="4651" y="2550"/>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42" name="椭圆 110906"/>
            <p:cNvSpPr/>
            <p:nvPr/>
          </p:nvSpPr>
          <p:spPr>
            <a:xfrm>
              <a:off x="4721" y="2786"/>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43" name="椭圆 110907"/>
            <p:cNvSpPr/>
            <p:nvPr/>
          </p:nvSpPr>
          <p:spPr>
            <a:xfrm>
              <a:off x="4728" y="3178"/>
              <a:ext cx="131" cy="123"/>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44" name="椭圆 110908"/>
            <p:cNvSpPr/>
            <p:nvPr/>
          </p:nvSpPr>
          <p:spPr>
            <a:xfrm>
              <a:off x="4644" y="3408"/>
              <a:ext cx="131" cy="123"/>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45" name="椭圆 110909"/>
            <p:cNvSpPr/>
            <p:nvPr/>
          </p:nvSpPr>
          <p:spPr>
            <a:xfrm>
              <a:off x="4489" y="3607"/>
              <a:ext cx="131" cy="123"/>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46" name="椭圆 110910"/>
            <p:cNvSpPr/>
            <p:nvPr/>
          </p:nvSpPr>
          <p:spPr>
            <a:xfrm>
              <a:off x="4237" y="3759"/>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47" name="椭圆 110911"/>
            <p:cNvSpPr/>
            <p:nvPr/>
          </p:nvSpPr>
          <p:spPr>
            <a:xfrm>
              <a:off x="4017" y="3849"/>
              <a:ext cx="131" cy="123"/>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48" name="椭圆 110912"/>
            <p:cNvSpPr/>
            <p:nvPr/>
          </p:nvSpPr>
          <p:spPr>
            <a:xfrm>
              <a:off x="2862" y="3184"/>
              <a:ext cx="131" cy="123"/>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49" name="椭圆 110913"/>
            <p:cNvSpPr/>
            <p:nvPr/>
          </p:nvSpPr>
          <p:spPr>
            <a:xfrm>
              <a:off x="2952" y="3396"/>
              <a:ext cx="131" cy="122"/>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50" name="椭圆 110914"/>
            <p:cNvSpPr/>
            <p:nvPr/>
          </p:nvSpPr>
          <p:spPr>
            <a:xfrm>
              <a:off x="3114" y="3613"/>
              <a:ext cx="131" cy="123"/>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51" name="椭圆 110915"/>
            <p:cNvSpPr/>
            <p:nvPr/>
          </p:nvSpPr>
          <p:spPr>
            <a:xfrm>
              <a:off x="3340" y="3771"/>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2852" name="椭圆 110916"/>
            <p:cNvSpPr/>
            <p:nvPr/>
          </p:nvSpPr>
          <p:spPr>
            <a:xfrm>
              <a:off x="3566" y="3868"/>
              <a:ext cx="131" cy="121"/>
            </a:xfrm>
            <a:prstGeom prst="ellipse">
              <a:avLst/>
            </a:prstGeom>
            <a:solidFill>
              <a:srgbClr val="99FF33"/>
            </a:solidFill>
            <a:ln w="7938"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gr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内容占位符 2"/>
          <p:cNvSpPr>
            <a:spLocks noGrp="1"/>
          </p:cNvSpPr>
          <p:nvPr>
            <p:ph idx="1"/>
          </p:nvPr>
        </p:nvSpPr>
        <p:spPr>
          <a:xfrm>
            <a:off x="250825" y="692150"/>
            <a:ext cx="8704263" cy="5440363"/>
          </a:xfrm>
        </p:spPr>
        <p:txBody>
          <a:bodyPr/>
          <a:lstStyle/>
          <a:p>
            <a:r>
              <a:rPr lang="zh-CN" altLang="en-US"/>
              <a:t>虚通道（</a:t>
            </a:r>
            <a:r>
              <a:rPr lang="en-US" altLang="zh-CN"/>
              <a:t>VPC</a:t>
            </a:r>
            <a:r>
              <a:rPr lang="zh-CN" altLang="en-US"/>
              <a:t>）</a:t>
            </a:r>
            <a:endParaRPr lang="en-US" altLang="zh-CN"/>
          </a:p>
          <a:p>
            <a:pPr lvl="1"/>
            <a:r>
              <a:rPr lang="zh-CN" altLang="en-US"/>
              <a:t>具有相同终点的虚通路的集合</a:t>
            </a:r>
            <a:endParaRPr lang="en-US" altLang="zh-CN"/>
          </a:p>
          <a:p>
            <a:pPr lvl="1"/>
            <a:r>
              <a:rPr lang="zh-CN" altLang="en-US"/>
              <a:t>以虚通路为基础管理网络更有效</a:t>
            </a:r>
            <a:endParaRPr lang="en-US" altLang="zh-CN"/>
          </a:p>
        </p:txBody>
      </p:sp>
      <p:sp>
        <p:nvSpPr>
          <p:cNvPr id="4" name="灯片编号占位符 3"/>
          <p:cNvSpPr>
            <a:spLocks noGrp="1"/>
          </p:cNvSpPr>
          <p:nvPr>
            <p:ph type="sldNum" sz="quarter" idx="12"/>
          </p:nvPr>
        </p:nvSpPr>
        <p:spPr/>
        <p:txBody>
          <a:bodyPr/>
          <a:lstStyle/>
          <a:p>
            <a:pPr>
              <a:defRPr/>
            </a:pPr>
            <a:fld id="{E5F64E99-3660-4053-9FD9-B931795E52E4}" type="slidenum">
              <a:rPr lang="zh-CN" altLang="en-US" smtClean="0"/>
              <a:t>100</a:t>
            </a:fld>
            <a:endParaRPr lang="zh-CN" altLang="en-US"/>
          </a:p>
        </p:txBody>
      </p:sp>
      <p:pic>
        <p:nvPicPr>
          <p:cNvPr id="51203" name="Picture 2"/>
          <p:cNvPicPr>
            <a:picLocks noChangeAspect="1" noChangeArrowheads="1"/>
          </p:cNvPicPr>
          <p:nvPr/>
        </p:nvPicPr>
        <p:blipFill>
          <a:blip r:embed="rId2"/>
          <a:srcRect/>
          <a:stretch>
            <a:fillRect/>
          </a:stretch>
        </p:blipFill>
        <p:spPr bwMode="auto">
          <a:xfrm>
            <a:off x="468313" y="3789363"/>
            <a:ext cx="7454900" cy="1871662"/>
          </a:xfrm>
          <a:prstGeom prst="rect">
            <a:avLst/>
          </a:prstGeom>
          <a:noFill/>
          <a:ln w="9525">
            <a:noFill/>
            <a:miter lim="800000"/>
            <a:headEnd/>
            <a:tailEnd/>
          </a:ln>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a:lstStyle/>
          <a:p>
            <a:r>
              <a:rPr lang="en-US" altLang="zh-CN"/>
              <a:t>ATM</a:t>
            </a:r>
            <a:r>
              <a:rPr lang="zh-CN" altLang="en-US"/>
              <a:t>信元</a:t>
            </a:r>
          </a:p>
        </p:txBody>
      </p:sp>
      <p:sp>
        <p:nvSpPr>
          <p:cNvPr id="52226" name="内容占位符 2"/>
          <p:cNvSpPr>
            <a:spLocks noGrp="1"/>
          </p:cNvSpPr>
          <p:nvPr>
            <p:ph idx="1"/>
          </p:nvPr>
        </p:nvSpPr>
        <p:spPr/>
        <p:txBody>
          <a:bodyPr/>
          <a:lstStyle/>
          <a:p>
            <a:r>
              <a:rPr lang="en-US" altLang="zh-CN"/>
              <a:t>ATM</a:t>
            </a:r>
            <a:r>
              <a:rPr lang="zh-CN" altLang="en-US"/>
              <a:t>使用固定大小的信元，包含</a:t>
            </a:r>
            <a:r>
              <a:rPr lang="en-US" altLang="zh-CN"/>
              <a:t>5</a:t>
            </a:r>
            <a:r>
              <a:rPr lang="zh-CN" altLang="en-US"/>
              <a:t>字节的信元头部和</a:t>
            </a:r>
            <a:r>
              <a:rPr lang="en-US" altLang="zh-CN"/>
              <a:t>48</a:t>
            </a:r>
            <a:r>
              <a:rPr lang="zh-CN" altLang="en-US"/>
              <a:t>字节的数据域。好处：</a:t>
            </a:r>
            <a:endParaRPr lang="en-US" altLang="zh-CN"/>
          </a:p>
          <a:p>
            <a:pPr lvl="1"/>
            <a:r>
              <a:rPr lang="zh-CN" altLang="en-US"/>
              <a:t>有利于优先级高的信元很快得到处理，它只需要等待当前的信元被处理后就能得到处理</a:t>
            </a:r>
            <a:endParaRPr lang="en-US" altLang="zh-CN"/>
          </a:p>
          <a:p>
            <a:pPr lvl="1"/>
            <a:r>
              <a:rPr lang="zh-CN" altLang="en-US"/>
              <a:t>固定的信元大小简化了处理机制，更易于硬件实现</a:t>
            </a:r>
          </a:p>
          <a:p>
            <a:pPr marL="0" indent="0">
              <a:lnSpc>
                <a:spcPct val="90000"/>
              </a:lnSpc>
              <a:buNone/>
            </a:pPr>
            <a:r>
              <a:rPr lang="zh-CN" altLang="en-US" sz="2800" dirty="0">
                <a:sym typeface="+mn-ea"/>
              </a:rPr>
              <a:t>        所以</a:t>
            </a:r>
            <a:r>
              <a:rPr lang="en-US" altLang="zh-CN" sz="2800" dirty="0">
                <a:sym typeface="+mn-ea"/>
              </a:rPr>
              <a:t>ATM</a:t>
            </a:r>
            <a:r>
              <a:rPr lang="zh-CN" altLang="en-US" sz="2800" dirty="0">
                <a:sym typeface="+mn-ea"/>
              </a:rPr>
              <a:t>交换速率大大高于传统的数据网，如</a:t>
            </a:r>
            <a:r>
              <a:rPr lang="en-US" altLang="zh-CN" sz="2800" dirty="0">
                <a:sym typeface="+mn-ea"/>
              </a:rPr>
              <a:t>x.25</a:t>
            </a:r>
            <a:r>
              <a:rPr lang="zh-CN" altLang="en-US" sz="2800" dirty="0">
                <a:sym typeface="+mn-ea"/>
              </a:rPr>
              <a:t>，</a:t>
            </a:r>
            <a:r>
              <a:rPr lang="en-US" altLang="zh-CN" sz="2800" dirty="0">
                <a:sym typeface="+mn-ea"/>
              </a:rPr>
              <a:t>DDN,</a:t>
            </a:r>
            <a:r>
              <a:rPr lang="zh-CN" altLang="en-US" sz="2800" dirty="0">
                <a:sym typeface="+mn-ea"/>
              </a:rPr>
              <a:t>帧中继等。</a:t>
            </a:r>
            <a:endParaRPr lang="zh-CN" altLang="en-US" sz="2800" dirty="0"/>
          </a:p>
          <a:p>
            <a:pPr lvl="1"/>
            <a:endParaRPr lang="zh-CN" altLang="en-US"/>
          </a:p>
        </p:txBody>
      </p:sp>
      <p:sp>
        <p:nvSpPr>
          <p:cNvPr id="4" name="灯片编号占位符 3"/>
          <p:cNvSpPr>
            <a:spLocks noGrp="1"/>
          </p:cNvSpPr>
          <p:nvPr>
            <p:ph type="sldNum" sz="quarter" idx="12"/>
          </p:nvPr>
        </p:nvSpPr>
        <p:spPr/>
        <p:txBody>
          <a:bodyPr/>
          <a:lstStyle/>
          <a:p>
            <a:pPr>
              <a:defRPr/>
            </a:pPr>
            <a:fld id="{5B110C77-3D81-46D6-8E21-1A1F8BF634AF}" type="slidenum">
              <a:rPr lang="zh-CN" altLang="en-US" smtClean="0"/>
              <a:t>101</a:t>
            </a:fld>
            <a:endParaRPr lang="zh-CN" altLang="en-US"/>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内容占位符 2"/>
          <p:cNvSpPr>
            <a:spLocks noGrp="1"/>
          </p:cNvSpPr>
          <p:nvPr>
            <p:ph idx="1"/>
          </p:nvPr>
        </p:nvSpPr>
        <p:spPr>
          <a:xfrm>
            <a:off x="250825" y="692150"/>
            <a:ext cx="8704263" cy="5440363"/>
          </a:xfrm>
        </p:spPr>
        <p:txBody>
          <a:bodyPr/>
          <a:lstStyle/>
          <a:p>
            <a:r>
              <a:rPr lang="zh-CN" altLang="en-US"/>
              <a:t>信元格式</a:t>
            </a:r>
          </a:p>
        </p:txBody>
      </p:sp>
      <p:sp>
        <p:nvSpPr>
          <p:cNvPr id="4" name="灯片编号占位符 3"/>
          <p:cNvSpPr>
            <a:spLocks noGrp="1"/>
          </p:cNvSpPr>
          <p:nvPr>
            <p:ph type="sldNum" sz="quarter" idx="12"/>
          </p:nvPr>
        </p:nvSpPr>
        <p:spPr/>
        <p:txBody>
          <a:bodyPr/>
          <a:lstStyle/>
          <a:p>
            <a:pPr>
              <a:defRPr/>
            </a:pPr>
            <a:fld id="{D6450119-B59A-4932-92AE-A53B19180A53}" type="slidenum">
              <a:rPr lang="zh-CN" altLang="en-US" smtClean="0"/>
              <a:t>102</a:t>
            </a:fld>
            <a:endParaRPr lang="zh-CN" altLang="en-US"/>
          </a:p>
        </p:txBody>
      </p:sp>
      <p:pic>
        <p:nvPicPr>
          <p:cNvPr id="53251" name="Picture 3"/>
          <p:cNvPicPr>
            <a:picLocks noChangeAspect="1" noChangeArrowheads="1"/>
          </p:cNvPicPr>
          <p:nvPr/>
        </p:nvPicPr>
        <p:blipFill>
          <a:blip r:embed="rId3"/>
          <a:srcRect/>
          <a:stretch>
            <a:fillRect/>
          </a:stretch>
        </p:blipFill>
        <p:spPr bwMode="auto">
          <a:xfrm>
            <a:off x="971550" y="1196975"/>
            <a:ext cx="6880225" cy="5661025"/>
          </a:xfrm>
          <a:prstGeom prst="rect">
            <a:avLst/>
          </a:prstGeom>
          <a:noFill/>
          <a:ln w="9525">
            <a:noFill/>
            <a:miter lim="800000"/>
            <a:headEnd/>
            <a:tailEnd/>
          </a:ln>
        </p:spPr>
      </p:pic>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内容占位符 2"/>
          <p:cNvSpPr>
            <a:spLocks noGrp="1"/>
          </p:cNvSpPr>
          <p:nvPr>
            <p:ph idx="1"/>
          </p:nvPr>
        </p:nvSpPr>
        <p:spPr>
          <a:xfrm>
            <a:off x="250825" y="692150"/>
            <a:ext cx="8704263" cy="5440363"/>
          </a:xfrm>
        </p:spPr>
        <p:txBody>
          <a:bodyPr/>
          <a:lstStyle/>
          <a:p>
            <a:r>
              <a:rPr lang="zh-CN" altLang="en-US" dirty="0"/>
              <a:t>关键字段</a:t>
            </a:r>
            <a:endParaRPr lang="en-US" altLang="zh-CN" dirty="0"/>
          </a:p>
          <a:p>
            <a:pPr lvl="1"/>
            <a:r>
              <a:rPr lang="zh-CN" altLang="en-US" dirty="0"/>
              <a:t>一般流量控制域（</a:t>
            </a:r>
            <a:r>
              <a:rPr lang="en-US" altLang="zh-CN" dirty="0"/>
              <a:t>GFC</a:t>
            </a:r>
            <a:r>
              <a:rPr lang="zh-CN" altLang="en-US" dirty="0"/>
              <a:t>）</a:t>
            </a:r>
            <a:r>
              <a:rPr lang="en-US" altLang="zh-CN" dirty="0"/>
              <a:t>-- 4</a:t>
            </a:r>
            <a:r>
              <a:rPr lang="zh-CN" altLang="en-US" dirty="0"/>
              <a:t>个</a:t>
            </a:r>
            <a:r>
              <a:rPr lang="en-US" altLang="zh-CN" dirty="0"/>
              <a:t>bit</a:t>
            </a:r>
            <a:r>
              <a:rPr lang="zh-CN" altLang="en-US" dirty="0"/>
              <a:t>，只用于用户</a:t>
            </a:r>
            <a:r>
              <a:rPr lang="en-US" altLang="zh-CN" dirty="0"/>
              <a:t>-</a:t>
            </a:r>
            <a:r>
              <a:rPr lang="zh-CN" altLang="en-US" dirty="0"/>
              <a:t>网络接口信元</a:t>
            </a:r>
            <a:endParaRPr lang="en-US" altLang="zh-CN" dirty="0"/>
          </a:p>
          <a:p>
            <a:pPr lvl="2"/>
            <a:r>
              <a:rPr lang="zh-CN" altLang="en-US" dirty="0"/>
              <a:t>指示设备如何控制流量</a:t>
            </a:r>
            <a:endParaRPr lang="en-US" altLang="zh-CN" dirty="0"/>
          </a:p>
          <a:p>
            <a:pPr lvl="1"/>
            <a:r>
              <a:rPr lang="zh-CN" altLang="en-US" dirty="0"/>
              <a:t>虚通道标识域（</a:t>
            </a:r>
            <a:r>
              <a:rPr lang="en-US" altLang="zh-CN" dirty="0"/>
              <a:t>VPI</a:t>
            </a:r>
            <a:r>
              <a:rPr lang="zh-CN" altLang="en-US" dirty="0"/>
              <a:t>），在用户</a:t>
            </a:r>
            <a:r>
              <a:rPr lang="en-US" altLang="zh-CN" dirty="0"/>
              <a:t>-</a:t>
            </a:r>
            <a:r>
              <a:rPr lang="zh-CN" altLang="en-US" dirty="0"/>
              <a:t>网络接口信元是</a:t>
            </a:r>
            <a:r>
              <a:rPr lang="en-US" altLang="zh-CN" dirty="0"/>
              <a:t>8</a:t>
            </a:r>
            <a:r>
              <a:rPr lang="zh-CN" altLang="en-US" dirty="0"/>
              <a:t>个</a:t>
            </a:r>
            <a:r>
              <a:rPr lang="en-US" altLang="zh-CN" dirty="0"/>
              <a:t>bit</a:t>
            </a:r>
            <a:r>
              <a:rPr lang="zh-CN" altLang="en-US" dirty="0"/>
              <a:t>，在网络</a:t>
            </a:r>
            <a:r>
              <a:rPr lang="en-US" altLang="zh-CN" dirty="0"/>
              <a:t>-</a:t>
            </a:r>
            <a:r>
              <a:rPr lang="zh-CN" altLang="en-US" dirty="0"/>
              <a:t>网络接口信元中是</a:t>
            </a:r>
            <a:r>
              <a:rPr lang="en-US" altLang="zh-CN" dirty="0"/>
              <a:t>12</a:t>
            </a:r>
            <a:r>
              <a:rPr lang="zh-CN" altLang="en-US" dirty="0"/>
              <a:t>个</a:t>
            </a:r>
            <a:r>
              <a:rPr lang="en-US" altLang="zh-CN" dirty="0"/>
              <a:t>bit</a:t>
            </a:r>
          </a:p>
          <a:p>
            <a:pPr lvl="2"/>
            <a:r>
              <a:rPr lang="zh-CN" altLang="en-US" dirty="0"/>
              <a:t>用于路由</a:t>
            </a:r>
            <a:endParaRPr lang="en-US" altLang="zh-CN" dirty="0"/>
          </a:p>
          <a:p>
            <a:pPr lvl="1"/>
            <a:r>
              <a:rPr lang="zh-CN" altLang="en-US" dirty="0"/>
              <a:t>虚通路标识域（</a:t>
            </a:r>
            <a:r>
              <a:rPr lang="en-US" altLang="zh-CN" dirty="0"/>
              <a:t>VCI</a:t>
            </a:r>
            <a:r>
              <a:rPr lang="zh-CN" altLang="en-US" dirty="0"/>
              <a:t>），</a:t>
            </a:r>
            <a:r>
              <a:rPr lang="en-US" altLang="zh-CN" dirty="0"/>
              <a:t>8</a:t>
            </a:r>
            <a:r>
              <a:rPr lang="zh-CN" altLang="en-US" dirty="0"/>
              <a:t>个</a:t>
            </a:r>
            <a:r>
              <a:rPr lang="en-US" altLang="zh-CN" dirty="0"/>
              <a:t>bit</a:t>
            </a:r>
          </a:p>
          <a:p>
            <a:pPr lvl="2"/>
            <a:r>
              <a:rPr lang="zh-CN" altLang="en-US" dirty="0"/>
              <a:t>用于将信元路由到用户</a:t>
            </a:r>
            <a:endParaRPr lang="en-US" altLang="zh-CN" dirty="0"/>
          </a:p>
          <a:p>
            <a:pPr lvl="1"/>
            <a:r>
              <a:rPr lang="zh-CN" altLang="en-US" dirty="0"/>
              <a:t>负载类型域（</a:t>
            </a:r>
            <a:r>
              <a:rPr lang="en-US" altLang="zh-CN" dirty="0"/>
              <a:t>PT</a:t>
            </a:r>
            <a:r>
              <a:rPr lang="zh-CN" altLang="en-US" dirty="0"/>
              <a:t>），</a:t>
            </a:r>
            <a:r>
              <a:rPr lang="en-US" altLang="zh-CN" dirty="0"/>
              <a:t>3</a:t>
            </a:r>
            <a:r>
              <a:rPr lang="zh-CN" altLang="en-US" dirty="0"/>
              <a:t>个</a:t>
            </a:r>
            <a:r>
              <a:rPr lang="en-US" altLang="zh-CN" dirty="0"/>
              <a:t>bit</a:t>
            </a:r>
          </a:p>
          <a:p>
            <a:pPr lvl="2"/>
            <a:r>
              <a:rPr lang="zh-CN" altLang="en-US" dirty="0"/>
              <a:t>标识信元负载域的数据类型</a:t>
            </a:r>
            <a:endParaRPr lang="en-US" altLang="zh-CN" dirty="0"/>
          </a:p>
          <a:p>
            <a:pPr lvl="2"/>
            <a:r>
              <a:rPr lang="zh-CN" altLang="en-US" dirty="0"/>
              <a:t>第一个</a:t>
            </a:r>
            <a:r>
              <a:rPr lang="en-US" altLang="zh-CN" dirty="0"/>
              <a:t>bit</a:t>
            </a:r>
            <a:r>
              <a:rPr lang="zh-CN" altLang="en-US" dirty="0"/>
              <a:t>：</a:t>
            </a:r>
            <a:r>
              <a:rPr lang="en-US" altLang="zh-CN" dirty="0"/>
              <a:t>0</a:t>
            </a:r>
            <a:r>
              <a:rPr lang="zh-CN" altLang="en-US" dirty="0"/>
              <a:t>表示用户数据；</a:t>
            </a:r>
            <a:r>
              <a:rPr lang="en-US" altLang="zh-CN" dirty="0"/>
              <a:t>1</a:t>
            </a:r>
            <a:r>
              <a:rPr lang="zh-CN" altLang="en-US" dirty="0"/>
              <a:t>表示网管信息</a:t>
            </a:r>
          </a:p>
        </p:txBody>
      </p:sp>
      <p:sp>
        <p:nvSpPr>
          <p:cNvPr id="4" name="灯片编号占位符 3"/>
          <p:cNvSpPr>
            <a:spLocks noGrp="1"/>
          </p:cNvSpPr>
          <p:nvPr>
            <p:ph type="sldNum" sz="quarter" idx="12"/>
          </p:nvPr>
        </p:nvSpPr>
        <p:spPr/>
        <p:txBody>
          <a:bodyPr/>
          <a:lstStyle/>
          <a:p>
            <a:pPr>
              <a:defRPr/>
            </a:pPr>
            <a:fld id="{4E2DB1B3-52C7-4AE0-982C-32CEEC217300}" type="slidenum">
              <a:rPr lang="zh-CN" altLang="en-US" smtClean="0"/>
              <a:t>103</a:t>
            </a:fld>
            <a:endParaRPr lang="zh-CN" altLang="en-US"/>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内容占位符 2"/>
          <p:cNvSpPr>
            <a:spLocks noGrp="1"/>
          </p:cNvSpPr>
          <p:nvPr>
            <p:ph idx="1"/>
          </p:nvPr>
        </p:nvSpPr>
        <p:spPr>
          <a:xfrm>
            <a:off x="250825" y="620713"/>
            <a:ext cx="8704263" cy="5511800"/>
          </a:xfrm>
        </p:spPr>
        <p:txBody>
          <a:bodyPr/>
          <a:lstStyle/>
          <a:p>
            <a:pPr lvl="1"/>
            <a:r>
              <a:rPr lang="zh-CN" altLang="en-US"/>
              <a:t>信元优先级域（</a:t>
            </a:r>
            <a:r>
              <a:rPr lang="en-US" altLang="zh-CN"/>
              <a:t>CLP</a:t>
            </a:r>
            <a:r>
              <a:rPr lang="zh-CN" altLang="en-US"/>
              <a:t>），</a:t>
            </a:r>
            <a:r>
              <a:rPr lang="en-US" altLang="zh-CN"/>
              <a:t>1</a:t>
            </a:r>
            <a:r>
              <a:rPr lang="zh-CN" altLang="en-US"/>
              <a:t>个</a:t>
            </a:r>
            <a:r>
              <a:rPr lang="en-US" altLang="zh-CN"/>
              <a:t>bit</a:t>
            </a:r>
          </a:p>
          <a:p>
            <a:pPr lvl="2"/>
            <a:r>
              <a:rPr lang="en-US" altLang="zh-CN"/>
              <a:t>0</a:t>
            </a:r>
            <a:r>
              <a:rPr lang="zh-CN" altLang="en-US"/>
              <a:t>：高优先级，</a:t>
            </a:r>
            <a:r>
              <a:rPr lang="en-US" altLang="zh-CN"/>
              <a:t>1</a:t>
            </a:r>
            <a:r>
              <a:rPr lang="zh-CN" altLang="en-US"/>
              <a:t>：低优先级</a:t>
            </a:r>
            <a:endParaRPr lang="en-US" altLang="zh-CN"/>
          </a:p>
          <a:p>
            <a:pPr lvl="1"/>
            <a:r>
              <a:rPr lang="zh-CN" altLang="en-US"/>
              <a:t>头部错误控制（</a:t>
            </a:r>
            <a:r>
              <a:rPr lang="en-US" altLang="zh-CN"/>
              <a:t>HEC</a:t>
            </a:r>
            <a:r>
              <a:rPr lang="zh-CN" altLang="en-US"/>
              <a:t>）：</a:t>
            </a:r>
            <a:r>
              <a:rPr lang="en-US" altLang="zh-CN"/>
              <a:t>8</a:t>
            </a:r>
            <a:r>
              <a:rPr lang="zh-CN" altLang="en-US"/>
              <a:t>个</a:t>
            </a:r>
            <a:r>
              <a:rPr lang="en-US" altLang="zh-CN"/>
              <a:t>bit</a:t>
            </a:r>
          </a:p>
          <a:p>
            <a:pPr lvl="2"/>
            <a:r>
              <a:rPr lang="zh-CN" altLang="en-US"/>
              <a:t>纠正单</a:t>
            </a:r>
            <a:r>
              <a:rPr lang="en-US" altLang="zh-CN"/>
              <a:t>bit</a:t>
            </a:r>
            <a:r>
              <a:rPr lang="zh-CN" altLang="en-US"/>
              <a:t>错误、或者检测双</a:t>
            </a:r>
            <a:r>
              <a:rPr lang="en-US" altLang="zh-CN"/>
              <a:t>bit</a:t>
            </a:r>
            <a:r>
              <a:rPr lang="zh-CN" altLang="en-US"/>
              <a:t>的错误</a:t>
            </a:r>
            <a:endParaRPr lang="en-US" altLang="zh-CN"/>
          </a:p>
          <a:p>
            <a:pPr lvl="2"/>
            <a:r>
              <a:rPr lang="zh-CN" altLang="en-US"/>
              <a:t>每</a:t>
            </a:r>
            <a:r>
              <a:rPr lang="en-US" altLang="zh-CN"/>
              <a:t>48byte</a:t>
            </a:r>
            <a:r>
              <a:rPr lang="zh-CN" altLang="en-US"/>
              <a:t>数据使用</a:t>
            </a:r>
            <a:r>
              <a:rPr lang="en-US" altLang="zh-CN"/>
              <a:t>8bit</a:t>
            </a:r>
            <a:r>
              <a:rPr lang="zh-CN" altLang="en-US"/>
              <a:t>错误控制，大于很多网络协议，可以实现纠错。</a:t>
            </a:r>
            <a:endParaRPr lang="en-US" altLang="zh-CN"/>
          </a:p>
          <a:p>
            <a:r>
              <a:rPr lang="en-US" altLang="zh-CN"/>
              <a:t>ATM</a:t>
            </a:r>
            <a:r>
              <a:rPr lang="zh-CN" altLang="en-US"/>
              <a:t>业务类型</a:t>
            </a:r>
            <a:endParaRPr lang="en-US" altLang="zh-CN"/>
          </a:p>
          <a:p>
            <a:pPr lvl="1"/>
            <a:r>
              <a:rPr lang="zh-CN" altLang="en-US"/>
              <a:t>实时业务</a:t>
            </a:r>
            <a:endParaRPr lang="en-US" altLang="zh-CN"/>
          </a:p>
          <a:p>
            <a:pPr lvl="2"/>
            <a:r>
              <a:rPr lang="en-US" altLang="zh-CN"/>
              <a:t>CBR</a:t>
            </a:r>
            <a:r>
              <a:rPr lang="zh-CN" altLang="en-US"/>
              <a:t>：传输速率不变，视频会议、电话、音频</a:t>
            </a:r>
            <a:r>
              <a:rPr lang="en-US" altLang="zh-CN"/>
              <a:t>/</a:t>
            </a:r>
            <a:r>
              <a:rPr lang="zh-CN" altLang="en-US"/>
              <a:t>视频直播和点播</a:t>
            </a:r>
            <a:endParaRPr lang="en-US" altLang="zh-CN"/>
          </a:p>
          <a:p>
            <a:pPr lvl="2"/>
            <a:r>
              <a:rPr lang="zh-CN" altLang="en-US"/>
              <a:t>实时</a:t>
            </a:r>
            <a:r>
              <a:rPr lang="en-US" altLang="zh-CN"/>
              <a:t>VBR</a:t>
            </a:r>
            <a:r>
              <a:rPr lang="zh-CN" altLang="en-US"/>
              <a:t>：多媒体压缩技术导致实时多媒体传输速率随时间变化</a:t>
            </a:r>
            <a:endParaRPr lang="en-US" altLang="zh-CN"/>
          </a:p>
        </p:txBody>
      </p:sp>
      <p:sp>
        <p:nvSpPr>
          <p:cNvPr id="4" name="灯片编号占位符 3"/>
          <p:cNvSpPr>
            <a:spLocks noGrp="1"/>
          </p:cNvSpPr>
          <p:nvPr>
            <p:ph type="sldNum" sz="quarter" idx="12"/>
          </p:nvPr>
        </p:nvSpPr>
        <p:spPr/>
        <p:txBody>
          <a:bodyPr/>
          <a:lstStyle/>
          <a:p>
            <a:pPr>
              <a:defRPr/>
            </a:pPr>
            <a:fld id="{981774FE-3648-44DC-8929-6CD1F4E9205F}" type="slidenum">
              <a:rPr lang="zh-CN" altLang="en-US" smtClean="0"/>
              <a:t>104</a:t>
            </a:fld>
            <a:endParaRPr lang="zh-CN" altLang="en-US"/>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内容占位符 2"/>
          <p:cNvSpPr>
            <a:spLocks noGrp="1"/>
          </p:cNvSpPr>
          <p:nvPr>
            <p:ph idx="1"/>
          </p:nvPr>
        </p:nvSpPr>
        <p:spPr>
          <a:xfrm>
            <a:off x="250825" y="692150"/>
            <a:ext cx="8704263" cy="5440363"/>
          </a:xfrm>
        </p:spPr>
        <p:txBody>
          <a:bodyPr/>
          <a:lstStyle/>
          <a:p>
            <a:pPr lvl="1"/>
            <a:r>
              <a:rPr lang="zh-CN" altLang="en-US"/>
              <a:t>非实时业务</a:t>
            </a:r>
            <a:endParaRPr lang="en-US" altLang="zh-CN"/>
          </a:p>
          <a:p>
            <a:pPr lvl="2"/>
            <a:r>
              <a:rPr lang="zh-CN" altLang="en-US"/>
              <a:t>非实时</a:t>
            </a:r>
            <a:r>
              <a:rPr lang="en-US" altLang="zh-CN"/>
              <a:t>VBR</a:t>
            </a:r>
            <a:r>
              <a:rPr lang="zh-CN" altLang="en-US"/>
              <a:t>：终端给出应用的最高信元速率、平均信元速率、峰值出现的情况等参数；</a:t>
            </a:r>
            <a:r>
              <a:rPr lang="en-US" altLang="zh-CN"/>
              <a:t>ATM</a:t>
            </a:r>
            <a:r>
              <a:rPr lang="zh-CN" altLang="en-US"/>
              <a:t>网络根据这些信息分配资源，降低延迟和信元丢失；可用于具有严格时间约束的业务，例如银行、股票交易、车票机票预订</a:t>
            </a:r>
            <a:endParaRPr lang="en-US" altLang="zh-CN"/>
          </a:p>
          <a:p>
            <a:pPr lvl="2"/>
            <a:r>
              <a:rPr lang="en-US" altLang="zh-CN"/>
              <a:t>ABR</a:t>
            </a:r>
            <a:r>
              <a:rPr lang="zh-CN" altLang="en-US"/>
              <a:t>：指定最高可能用到和最低所必须保障的信元速率，网络在保证最低速率的前提下公平分配剩余的通信能力。例如局域网互联（用</a:t>
            </a:r>
            <a:r>
              <a:rPr lang="en-US" altLang="zh-CN"/>
              <a:t>ATM</a:t>
            </a:r>
            <a:r>
              <a:rPr lang="zh-CN" altLang="en-US"/>
              <a:t>互联多个局域网）</a:t>
            </a:r>
            <a:endParaRPr lang="en-US" altLang="zh-CN"/>
          </a:p>
          <a:p>
            <a:pPr lvl="2"/>
            <a:r>
              <a:rPr lang="en-US" altLang="zh-CN"/>
              <a:t>UBR</a:t>
            </a:r>
            <a:r>
              <a:rPr lang="zh-CN" altLang="en-US"/>
              <a:t>：基于</a:t>
            </a:r>
            <a:r>
              <a:rPr lang="en-US" altLang="zh-CN"/>
              <a:t>FIFO</a:t>
            </a:r>
            <a:r>
              <a:rPr lang="zh-CN" altLang="en-US"/>
              <a:t>的尽力而为的服务，数据传输、远程终端</a:t>
            </a:r>
            <a:endParaRPr lang="en-US" altLang="zh-CN"/>
          </a:p>
          <a:p>
            <a:pPr lvl="1"/>
            <a:endParaRPr lang="zh-CN" altLang="en-US"/>
          </a:p>
        </p:txBody>
      </p:sp>
      <p:sp>
        <p:nvSpPr>
          <p:cNvPr id="4" name="灯片编号占位符 3"/>
          <p:cNvSpPr>
            <a:spLocks noGrp="1"/>
          </p:cNvSpPr>
          <p:nvPr>
            <p:ph type="sldNum" sz="quarter" idx="12"/>
          </p:nvPr>
        </p:nvSpPr>
        <p:spPr/>
        <p:txBody>
          <a:bodyPr/>
          <a:lstStyle/>
          <a:p>
            <a:pPr>
              <a:defRPr/>
            </a:pPr>
            <a:fld id="{62F3D024-182A-4BCE-8F1E-EA36B72BAC84}" type="slidenum">
              <a:rPr lang="zh-CN" altLang="en-US" smtClean="0"/>
              <a:t>105</a:t>
            </a:fld>
            <a:endParaRPr lang="zh-CN" altLang="en-US"/>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文本占位符 115714"/>
          <p:cNvSpPr>
            <a:spLocks noGrp="1"/>
          </p:cNvSpPr>
          <p:nvPr>
            <p:ph type="body" idx="1"/>
          </p:nvPr>
        </p:nvSpPr>
        <p:spPr>
          <a:xfrm>
            <a:off x="493395" y="609600"/>
            <a:ext cx="8422005" cy="5410200"/>
          </a:xfrm>
        </p:spPr>
        <p:txBody>
          <a:bodyPr lIns="92075" tIns="46038" rIns="92075" bIns="46038"/>
          <a:lstStyle/>
          <a:p>
            <a:pPr>
              <a:lnSpc>
                <a:spcPct val="90000"/>
              </a:lnSpc>
            </a:pPr>
            <a:r>
              <a:rPr lang="en-US" altLang="zh-CN" dirty="0">
                <a:latin typeface="宋体" panose="02010600030101010101" pitchFamily="2" charset="-122"/>
                <a:ea typeface="宋体" panose="02010600030101010101" pitchFamily="2" charset="-122"/>
              </a:rPr>
              <a:t>ATM</a:t>
            </a:r>
            <a:r>
              <a:rPr lang="zh-CN" altLang="en-US" dirty="0">
                <a:latin typeface="宋体" panose="02010600030101010101" pitchFamily="2" charset="-122"/>
                <a:ea typeface="宋体" panose="02010600030101010101" pitchFamily="2" charset="-122"/>
              </a:rPr>
              <a:t>与介质无关性</a:t>
            </a:r>
          </a:p>
          <a:p>
            <a:pPr marL="0" indent="0" algn="just">
              <a:lnSpc>
                <a:spcPct val="150000"/>
              </a:lnSpc>
              <a:buNone/>
            </a:pPr>
            <a:r>
              <a:rPr lang="en-US" altLang="zh-CN"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ATM</a:t>
            </a:r>
            <a:r>
              <a:rPr lang="zh-CN" altLang="en-US" sz="2400" dirty="0">
                <a:latin typeface="宋体" panose="02010600030101010101" pitchFamily="2" charset="-122"/>
                <a:ea typeface="宋体" panose="02010600030101010101" pitchFamily="2" charset="-122"/>
              </a:rPr>
              <a:t>信元可以自己在导线上或光纤上发送，同时也可以封装在其它传输系统的有效载荷里发送。也就是说，</a:t>
            </a:r>
            <a:r>
              <a:rPr lang="en-US" altLang="zh-CN" sz="2400" dirty="0">
                <a:latin typeface="宋体" panose="02010600030101010101" pitchFamily="2" charset="-122"/>
                <a:ea typeface="宋体" panose="02010600030101010101" pitchFamily="2" charset="-122"/>
              </a:rPr>
              <a:t>ATM</a:t>
            </a:r>
            <a:r>
              <a:rPr lang="zh-CN" altLang="en-US" sz="2400" dirty="0">
                <a:latin typeface="宋体" panose="02010600030101010101" pitchFamily="2" charset="-122"/>
                <a:ea typeface="宋体" panose="02010600030101010101" pitchFamily="2" charset="-122"/>
              </a:rPr>
              <a:t>被设计成与传输介质无关。</a:t>
            </a:r>
            <a:r>
              <a:rPr lang="en-US" altLang="zh-CN" sz="2400" dirty="0">
                <a:latin typeface="宋体" panose="02010600030101010101" pitchFamily="2" charset="-122"/>
                <a:ea typeface="宋体" panose="02010600030101010101" pitchFamily="2" charset="-122"/>
              </a:rPr>
              <a:t>ATM</a:t>
            </a:r>
            <a:r>
              <a:rPr lang="zh-CN" altLang="en-US" sz="2400" dirty="0">
                <a:latin typeface="宋体" panose="02010600030101010101" pitchFamily="2" charset="-122"/>
                <a:ea typeface="宋体" panose="02010600030101010101" pitchFamily="2" charset="-122"/>
              </a:rPr>
              <a:t>不要求特定的物理层，所以，可以是</a:t>
            </a:r>
            <a:r>
              <a:rPr lang="en-US" altLang="zh-CN" sz="2400" dirty="0">
                <a:latin typeface="宋体" panose="02010600030101010101" pitchFamily="2" charset="-122"/>
                <a:ea typeface="宋体" panose="02010600030101010101" pitchFamily="2" charset="-122"/>
              </a:rPr>
              <a:t>FDDI</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SONET</a:t>
            </a:r>
            <a:r>
              <a:rPr lang="zh-CN" altLang="en-US" sz="2400" dirty="0">
                <a:latin typeface="宋体" panose="02010600030101010101" pitchFamily="2" charset="-122"/>
                <a:ea typeface="宋体" panose="02010600030101010101" pitchFamily="2" charset="-122"/>
              </a:rPr>
              <a:t>或</a:t>
            </a:r>
            <a:r>
              <a:rPr lang="en-US" altLang="zh-CN" sz="2400" dirty="0">
                <a:latin typeface="宋体" panose="02010600030101010101" pitchFamily="2" charset="-122"/>
                <a:ea typeface="宋体" panose="02010600030101010101" pitchFamily="2" charset="-122"/>
              </a:rPr>
              <a:t>DS3</a:t>
            </a:r>
            <a:r>
              <a:rPr lang="zh-CN" altLang="en-US" sz="2400" dirty="0">
                <a:latin typeface="宋体" panose="02010600030101010101" pitchFamily="2" charset="-122"/>
                <a:ea typeface="宋体" panose="02010600030101010101" pitchFamily="2" charset="-122"/>
              </a:rPr>
              <a:t>。换句话而言，可以将信元包含在</a:t>
            </a:r>
            <a:r>
              <a:rPr lang="en-US" altLang="zh-CN" sz="2400" dirty="0">
                <a:latin typeface="宋体" panose="02010600030101010101" pitchFamily="2" charset="-122"/>
                <a:ea typeface="宋体" panose="02010600030101010101" pitchFamily="2" charset="-122"/>
              </a:rPr>
              <a:t>T1</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T3</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SONET</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FDDI</a:t>
            </a:r>
            <a:r>
              <a:rPr lang="zh-CN" altLang="en-US" sz="2400" dirty="0">
                <a:latin typeface="宋体" panose="02010600030101010101" pitchFamily="2" charset="-122"/>
                <a:ea typeface="宋体" panose="02010600030101010101" pitchFamily="2" charset="-122"/>
              </a:rPr>
              <a:t>的帧中传输。当信元在</a:t>
            </a:r>
            <a:r>
              <a:rPr lang="en-US" altLang="zh-CN" sz="2400" dirty="0">
                <a:latin typeface="宋体" panose="02010600030101010101" pitchFamily="2" charset="-122"/>
                <a:ea typeface="宋体" panose="02010600030101010101" pitchFamily="2" charset="-122"/>
              </a:rPr>
              <a:t>T3</a:t>
            </a:r>
            <a:r>
              <a:rPr lang="zh-CN" altLang="en-US" sz="2400" dirty="0">
                <a:latin typeface="宋体" panose="02010600030101010101" pitchFamily="2" charset="-122"/>
                <a:ea typeface="宋体" panose="02010600030101010101" pitchFamily="2" charset="-122"/>
              </a:rPr>
              <a:t>媒体上传输时，带宽为</a:t>
            </a:r>
            <a:r>
              <a:rPr lang="en-US" altLang="zh-CN" sz="2400" dirty="0">
                <a:latin typeface="宋体" panose="02010600030101010101" pitchFamily="2" charset="-122"/>
                <a:ea typeface="宋体" panose="02010600030101010101" pitchFamily="2" charset="-122"/>
              </a:rPr>
              <a:t>44.736Mbps</a:t>
            </a:r>
            <a:r>
              <a:rPr lang="zh-CN" altLang="en-US" sz="2400" dirty="0">
                <a:latin typeface="宋体" panose="02010600030101010101" pitchFamily="2" charset="-122"/>
                <a:ea typeface="宋体" panose="02010600030101010101" pitchFamily="2" charset="-122"/>
              </a:rPr>
              <a:t>，在</a:t>
            </a:r>
            <a:r>
              <a:rPr lang="en-US" altLang="zh-CN" sz="2400" dirty="0">
                <a:latin typeface="宋体" panose="02010600030101010101" pitchFamily="2" charset="-122"/>
                <a:ea typeface="宋体" panose="02010600030101010101" pitchFamily="2" charset="-122"/>
              </a:rPr>
              <a:t>FDDI</a:t>
            </a:r>
            <a:r>
              <a:rPr lang="zh-CN" altLang="en-US" sz="2400" dirty="0">
                <a:latin typeface="宋体" panose="02010600030101010101" pitchFamily="2" charset="-122"/>
                <a:ea typeface="宋体" panose="02010600030101010101" pitchFamily="2" charset="-122"/>
              </a:rPr>
              <a:t>介质上传输时，带宽为</a:t>
            </a:r>
            <a:r>
              <a:rPr lang="en-US" altLang="zh-CN" sz="2400" dirty="0">
                <a:latin typeface="宋体" panose="02010600030101010101" pitchFamily="2" charset="-122"/>
                <a:ea typeface="宋体" panose="02010600030101010101" pitchFamily="2" charset="-122"/>
              </a:rPr>
              <a:t>100Mbps</a:t>
            </a:r>
            <a:r>
              <a:rPr lang="zh-CN" altLang="en-US" sz="2400" dirty="0">
                <a:latin typeface="宋体" panose="02010600030101010101" pitchFamily="2" charset="-122"/>
                <a:ea typeface="宋体" panose="02010600030101010101" pitchFamily="2" charset="-122"/>
              </a:rPr>
              <a:t>。</a:t>
            </a:r>
          </a:p>
          <a:p>
            <a:pPr>
              <a:lnSpc>
                <a:spcPct val="90000"/>
              </a:lnSpc>
            </a:pPr>
            <a:endParaRPr lang="zh-CN" altLang="en-US" sz="2400" dirty="0">
              <a:ea typeface="宋体" panose="02010600030101010101" pitchFamily="2" charset="-122"/>
            </a:endParaRPr>
          </a:p>
          <a:p>
            <a:pPr>
              <a:lnSpc>
                <a:spcPct val="90000"/>
              </a:lnSpc>
            </a:pPr>
            <a:endParaRPr lang="zh-CN" altLang="en-US" sz="2400" dirty="0">
              <a:latin typeface="宋体" panose="02010600030101010101" pitchFamily="2" charset="-122"/>
              <a:ea typeface="宋体" panose="02010600030101010101" pitchFamily="2" charset="-122"/>
            </a:endParaRPr>
          </a:p>
          <a:p>
            <a:pPr>
              <a:lnSpc>
                <a:spcPct val="90000"/>
              </a:lnSpc>
            </a:pPr>
            <a:endParaRPr lang="zh-CN" altLang="en-US" dirty="0">
              <a:ea typeface="宋体" panose="02010600030101010101" pitchFamily="2" charset="-122"/>
            </a:endParaRPr>
          </a:p>
        </p:txBody>
      </p:sp>
      <p:sp>
        <p:nvSpPr>
          <p:cNvPr id="3" name="灯片编号占位符 2"/>
          <p:cNvSpPr>
            <a:spLocks noGrp="1"/>
          </p:cNvSpPr>
          <p:nvPr>
            <p:ph type="sldNum" sz="quarter" idx="12"/>
          </p:nvPr>
        </p:nvSpPr>
        <p:spPr/>
        <p:txBody>
          <a:bodyPr/>
          <a:lstStyle/>
          <a:p>
            <a:pPr lvl="0"/>
            <a:fld id="{9A0DB2DC-4C9A-4742-B13C-FB6460FD3503}" type="slidenum">
              <a:rPr lang="en-US" altLang="zh-CN" dirty="0"/>
              <a:t>106</a:t>
            </a:fld>
            <a:endParaRPr lang="zh-CN" dirty="0"/>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167130"/>
          </a:xfrm>
        </p:spPr>
        <p:txBody>
          <a:bodyPr/>
          <a:lstStyle/>
          <a:p>
            <a:r>
              <a:rPr lang="en-US" altLang="zh-CN" b="1">
                <a:sym typeface="+mn-ea"/>
              </a:rPr>
              <a:t>IP over ATM</a:t>
            </a:r>
            <a:endParaRPr lang="zh-CN" altLang="en-US"/>
          </a:p>
        </p:txBody>
      </p:sp>
      <p:sp>
        <p:nvSpPr>
          <p:cNvPr id="3" name="内容占位符 2"/>
          <p:cNvSpPr>
            <a:spLocks noGrp="1"/>
          </p:cNvSpPr>
          <p:nvPr>
            <p:ph idx="1"/>
          </p:nvPr>
        </p:nvSpPr>
        <p:spPr>
          <a:xfrm>
            <a:off x="250825" y="1485900"/>
            <a:ext cx="8704263" cy="4287838"/>
          </a:xfrm>
        </p:spPr>
        <p:txBody>
          <a:bodyPr/>
          <a:lstStyle/>
          <a:p>
            <a:pPr marL="0" indent="0">
              <a:buNone/>
            </a:pPr>
            <a:r>
              <a:rPr lang="en-US" altLang="zh-CN" sz="2800" dirty="0">
                <a:sym typeface="+mn-ea"/>
              </a:rPr>
              <a:t>       </a:t>
            </a:r>
            <a:r>
              <a:rPr lang="zh-CN" altLang="en-US" sz="2800" dirty="0">
                <a:sym typeface="+mn-ea"/>
              </a:rPr>
              <a:t>实际生活中，大多数计算机网络都使用</a:t>
            </a:r>
            <a:r>
              <a:rPr lang="en-US" altLang="zh-CN" sz="2800" dirty="0">
                <a:sym typeface="+mn-ea"/>
              </a:rPr>
              <a:t>TCP/IP</a:t>
            </a:r>
            <a:r>
              <a:rPr lang="zh-CN" altLang="en-US" sz="2800" dirty="0">
                <a:sym typeface="+mn-ea"/>
              </a:rPr>
              <a:t>协议。但</a:t>
            </a:r>
            <a:r>
              <a:rPr lang="en-US" altLang="zh-CN" sz="2800" dirty="0">
                <a:sym typeface="+mn-ea"/>
              </a:rPr>
              <a:t>ATM</a:t>
            </a:r>
            <a:r>
              <a:rPr lang="zh-CN" altLang="en-US" sz="2800" dirty="0">
                <a:sym typeface="+mn-ea"/>
              </a:rPr>
              <a:t>交换机能以很高的速率转发数据，因此广泛用于因特网骨干网中。</a:t>
            </a:r>
            <a:endParaRPr lang="zh-CN" altLang="en-US" sz="2800" dirty="0"/>
          </a:p>
          <a:p>
            <a:pPr marL="0" indent="0">
              <a:buNone/>
            </a:pPr>
            <a:r>
              <a:rPr lang="zh-CN" altLang="en-US" sz="2800" dirty="0">
                <a:sym typeface="+mn-ea"/>
              </a:rPr>
              <a:t>       在因特网骨干网中使用</a:t>
            </a:r>
            <a:r>
              <a:rPr lang="en-US" altLang="zh-CN" sz="2800" dirty="0">
                <a:sym typeface="+mn-ea"/>
              </a:rPr>
              <a:t>ATM</a:t>
            </a:r>
            <a:r>
              <a:rPr lang="zh-CN" altLang="en-US" sz="2800" dirty="0">
                <a:sym typeface="+mn-ea"/>
              </a:rPr>
              <a:t>技术，需要让</a:t>
            </a:r>
            <a:r>
              <a:rPr lang="en-US" altLang="zh-CN" sz="2800" dirty="0">
                <a:sym typeface="+mn-ea"/>
              </a:rPr>
              <a:t>TCP/IP</a:t>
            </a:r>
            <a:r>
              <a:rPr lang="zh-CN" altLang="en-US" sz="2800" dirty="0">
                <a:sym typeface="+mn-ea"/>
              </a:rPr>
              <a:t>运行在</a:t>
            </a:r>
            <a:r>
              <a:rPr lang="en-US" altLang="zh-CN" sz="2800" dirty="0">
                <a:sym typeface="+mn-ea"/>
              </a:rPr>
              <a:t>ATM</a:t>
            </a:r>
            <a:r>
              <a:rPr lang="zh-CN" altLang="en-US" sz="2800" dirty="0">
                <a:sym typeface="+mn-ea"/>
              </a:rPr>
              <a:t>之上，即</a:t>
            </a:r>
            <a:r>
              <a:rPr lang="en-US" altLang="zh-CN" sz="2800" dirty="0">
                <a:sym typeface="+mn-ea"/>
              </a:rPr>
              <a:t>IP over ATM</a:t>
            </a:r>
            <a:r>
              <a:rPr lang="zh-CN" altLang="en-US" sz="2800" dirty="0">
                <a:sym typeface="+mn-ea"/>
              </a:rPr>
              <a:t>。这样，就把庞大的</a:t>
            </a:r>
            <a:r>
              <a:rPr lang="en-US" altLang="zh-CN" sz="2800" dirty="0">
                <a:sym typeface="+mn-ea"/>
              </a:rPr>
              <a:t>ATM</a:t>
            </a:r>
            <a:r>
              <a:rPr lang="zh-CN" altLang="en-US" sz="2800" dirty="0">
                <a:sym typeface="+mn-ea"/>
              </a:rPr>
              <a:t>网络看做一个链路层网络。</a:t>
            </a:r>
            <a:endParaRPr lang="zh-CN" altLang="en-US" sz="2800" dirty="0"/>
          </a:p>
          <a:p>
            <a:pPr marL="0" indent="0">
              <a:buNone/>
            </a:pPr>
            <a:endParaRPr lang="zh-CN" altLang="en-US" sz="280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107</a:t>
            </a:fld>
            <a:endParaRPr lang="zh-CN" altLang="en-US"/>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内容占位符 2"/>
          <p:cNvSpPr>
            <a:spLocks noGrp="1"/>
          </p:cNvSpPr>
          <p:nvPr>
            <p:ph idx="1"/>
          </p:nvPr>
        </p:nvSpPr>
        <p:spPr>
          <a:xfrm>
            <a:off x="250825" y="548640"/>
            <a:ext cx="8704263" cy="5440363"/>
          </a:xfrm>
        </p:spPr>
        <p:txBody>
          <a:bodyPr/>
          <a:lstStyle/>
          <a:p>
            <a:r>
              <a:rPr lang="zh-CN" altLang="en-US" sz="2800" dirty="0"/>
              <a:t>现状</a:t>
            </a:r>
            <a:endParaRPr lang="en-US" altLang="zh-CN" sz="2800" dirty="0"/>
          </a:p>
          <a:p>
            <a:pPr lvl="1"/>
            <a:r>
              <a:rPr lang="en-US" altLang="zh-CN" sz="2400" dirty="0"/>
              <a:t>ATM became popular with telephone companies and many computer makers in the 1990s. However, even by the end of the decade, the better price/performance of Internet Protocol-based products was competing with ATM technology for integrating real-time and </a:t>
            </a:r>
            <a:r>
              <a:rPr lang="en-US" altLang="zh-CN" sz="2400" dirty="0" err="1"/>
              <a:t>bursty</a:t>
            </a:r>
            <a:r>
              <a:rPr lang="en-US" altLang="zh-CN" sz="2400" dirty="0"/>
              <a:t> network traffic.</a:t>
            </a:r>
          </a:p>
          <a:p>
            <a:pPr lvl="1"/>
            <a:r>
              <a:rPr lang="en-US" altLang="zh-CN" sz="2400" dirty="0"/>
              <a:t>Companies such as FORE Systems </a:t>
            </a:r>
            <a:r>
              <a:rPr lang="zh-CN" altLang="en-US" sz="2400" dirty="0"/>
              <a:t>（被爱立信收购）</a:t>
            </a:r>
            <a:r>
              <a:rPr lang="en-US" altLang="zh-CN" sz="2400" dirty="0"/>
              <a:t>focused on ATM products, while other large vendors such as Cisco Systems provided ATM as an option.</a:t>
            </a:r>
          </a:p>
          <a:p>
            <a:pPr lvl="1"/>
            <a:r>
              <a:rPr lang="en-US" altLang="zh-CN" sz="2400" dirty="0"/>
              <a:t>After the burst of the dot-com bubble, some still predicted that "ATM is going to dominate".</a:t>
            </a:r>
          </a:p>
          <a:p>
            <a:pPr lvl="1"/>
            <a:r>
              <a:rPr lang="en-US" altLang="zh-CN" sz="2400" dirty="0"/>
              <a:t>However, in 2005 the ATM Forum, which had been the trade organization promoting the technology, merged with groups promoting other technologies, and eventually became the Broadband Forum.</a:t>
            </a:r>
          </a:p>
        </p:txBody>
      </p:sp>
      <p:sp>
        <p:nvSpPr>
          <p:cNvPr id="4" name="灯片编号占位符 3"/>
          <p:cNvSpPr>
            <a:spLocks noGrp="1"/>
          </p:cNvSpPr>
          <p:nvPr>
            <p:ph type="sldNum" sz="quarter" idx="12"/>
          </p:nvPr>
        </p:nvSpPr>
        <p:spPr/>
        <p:txBody>
          <a:bodyPr/>
          <a:lstStyle/>
          <a:p>
            <a:pPr>
              <a:defRPr/>
            </a:pPr>
            <a:fld id="{B7B66CB1-2088-4BE0-8978-A60AFC62EAF6}" type="slidenum">
              <a:rPr lang="zh-CN" altLang="en-US" smtClean="0"/>
              <a:t>108</a:t>
            </a:fld>
            <a:endParaRPr lang="zh-CN" altLang="en-US"/>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36955"/>
          </a:xfrm>
        </p:spPr>
        <p:txBody>
          <a:bodyPr/>
          <a:lstStyle/>
          <a:p>
            <a:r>
              <a:rPr lang="zh-CN" altLang="en-US"/>
              <a:t>通信网络概述</a:t>
            </a:r>
          </a:p>
        </p:txBody>
      </p:sp>
      <p:sp>
        <p:nvSpPr>
          <p:cNvPr id="3" name="内容占位符 2"/>
          <p:cNvSpPr>
            <a:spLocks noGrp="1"/>
          </p:cNvSpPr>
          <p:nvPr>
            <p:ph idx="1"/>
          </p:nvPr>
        </p:nvSpPr>
        <p:spPr>
          <a:xfrm>
            <a:off x="250825" y="1252220"/>
            <a:ext cx="8704580" cy="4880610"/>
          </a:xfrm>
        </p:spPr>
        <p:txBody>
          <a:bodyPr/>
          <a:lstStyle/>
          <a:p>
            <a:r>
              <a:rPr lang="zh-CN" altLang="en-US" dirty="0">
                <a:solidFill>
                  <a:schemeClr val="bg1">
                    <a:lumMod val="65000"/>
                  </a:schemeClr>
                </a:solidFill>
              </a:rPr>
              <a:t>按区域范围划分的网络类型</a:t>
            </a:r>
          </a:p>
          <a:p>
            <a:pPr lvl="1"/>
            <a:r>
              <a:rPr lang="zh-CN" altLang="en-US" dirty="0">
                <a:solidFill>
                  <a:schemeClr val="bg1">
                    <a:lumMod val="65000"/>
                  </a:schemeClr>
                </a:solidFill>
              </a:rPr>
              <a:t>广域网 城域网 局域网</a:t>
            </a:r>
          </a:p>
          <a:p>
            <a:r>
              <a:rPr lang="zh-CN" altLang="en-US" dirty="0">
                <a:solidFill>
                  <a:schemeClr val="bg1">
                    <a:lumMod val="65000"/>
                  </a:schemeClr>
                </a:solidFill>
              </a:rPr>
              <a:t>核心网及交换</a:t>
            </a:r>
          </a:p>
          <a:p>
            <a:pPr lvl="1"/>
            <a:r>
              <a:rPr lang="zh-CN" altLang="en-US" dirty="0">
                <a:solidFill>
                  <a:schemeClr val="bg1">
                    <a:lumMod val="65000"/>
                  </a:schemeClr>
                </a:solidFill>
              </a:rPr>
              <a:t>电路交换</a:t>
            </a:r>
          </a:p>
          <a:p>
            <a:pPr lvl="1"/>
            <a:r>
              <a:rPr lang="zh-CN" altLang="en-US" dirty="0">
                <a:solidFill>
                  <a:schemeClr val="bg1">
                    <a:lumMod val="65000"/>
                  </a:schemeClr>
                </a:solidFill>
              </a:rPr>
              <a:t>分组交换</a:t>
            </a:r>
          </a:p>
          <a:p>
            <a:r>
              <a:rPr lang="zh-CN" altLang="en-US" dirty="0">
                <a:solidFill>
                  <a:schemeClr val="bg1">
                    <a:lumMod val="65000"/>
                  </a:schemeClr>
                </a:solidFill>
              </a:rPr>
              <a:t>广域网技术</a:t>
            </a:r>
          </a:p>
          <a:p>
            <a:pPr marL="914400" lvl="2" indent="0">
              <a:buNone/>
            </a:pPr>
            <a:r>
              <a:rPr lang="zh-CN" altLang="en-US" dirty="0">
                <a:solidFill>
                  <a:schemeClr val="bg1">
                    <a:lumMod val="65000"/>
                  </a:schemeClr>
                </a:solidFill>
                <a:sym typeface="+mn-ea"/>
              </a:rPr>
              <a:t>    低速接入用户  </a:t>
            </a:r>
            <a:r>
              <a:rPr lang="en-US" altLang="zh-CN" dirty="0">
                <a:solidFill>
                  <a:schemeClr val="bg1">
                    <a:lumMod val="65000"/>
                  </a:schemeClr>
                </a:solidFill>
                <a:sym typeface="+mn-ea"/>
              </a:rPr>
              <a:t>Modem/ADSL/T1</a:t>
            </a:r>
            <a:endParaRPr lang="zh-CN" altLang="en-US" dirty="0">
              <a:solidFill>
                <a:schemeClr val="bg1">
                  <a:lumMod val="65000"/>
                </a:schemeClr>
              </a:solidFill>
            </a:endParaRPr>
          </a:p>
          <a:p>
            <a:pPr marL="914400" lvl="2" indent="0">
              <a:buNone/>
            </a:pPr>
            <a:r>
              <a:rPr lang="zh-CN" altLang="en-US" dirty="0">
                <a:solidFill>
                  <a:schemeClr val="bg1">
                    <a:lumMod val="65000"/>
                  </a:schemeClr>
                </a:solidFill>
                <a:sym typeface="+mn-ea"/>
              </a:rPr>
              <a:t>    高速接入用户</a:t>
            </a:r>
            <a:r>
              <a:rPr lang="en-US" altLang="zh-CN" dirty="0">
                <a:solidFill>
                  <a:schemeClr val="bg1">
                    <a:lumMod val="65000"/>
                  </a:schemeClr>
                </a:solidFill>
                <a:sym typeface="+mn-ea"/>
              </a:rPr>
              <a:t>  IP over ATM/WDM</a:t>
            </a:r>
          </a:p>
          <a:p>
            <a:pPr marL="914400" lvl="2" indent="0">
              <a:buNone/>
            </a:pPr>
            <a:r>
              <a:rPr lang="en-US" altLang="zh-CN" dirty="0">
                <a:sym typeface="+mn-ea"/>
              </a:rPr>
              <a:t>    </a:t>
            </a:r>
            <a:endParaRPr lang="en-US" altLang="zh-CN"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109</a:t>
            </a:fld>
            <a:endParaRPr lang="zh-CN" altLang="en-US"/>
          </a:p>
        </p:txBody>
      </p:sp>
    </p:spTree>
    <p:extLst>
      <p:ext uri="{BB962C8B-B14F-4D97-AF65-F5344CB8AC3E}">
        <p14:creationId xmlns:p14="http://schemas.microsoft.com/office/powerpoint/2010/main" val="10477298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12641"/>
          <p:cNvSpPr>
            <a:spLocks noGrp="1"/>
          </p:cNvSpPr>
          <p:nvPr>
            <p:ph type="title"/>
          </p:nvPr>
        </p:nvSpPr>
        <p:spPr/>
        <p:txBody>
          <a:bodyPr anchor="ctr"/>
          <a:lstStyle/>
          <a:p>
            <a:pPr algn="l"/>
            <a:r>
              <a:rPr lang="zh-CN" altLang="en-US" dirty="0"/>
              <a:t>通信网中的交换设备</a:t>
            </a:r>
            <a:endParaRPr lang="zh-CN" altLang="en-US"/>
          </a:p>
        </p:txBody>
      </p:sp>
      <p:sp>
        <p:nvSpPr>
          <p:cNvPr id="24578" name="文本占位符 112642"/>
          <p:cNvSpPr>
            <a:spLocks noGrp="1"/>
          </p:cNvSpPr>
          <p:nvPr>
            <p:ph idx="1"/>
          </p:nvPr>
        </p:nvSpPr>
        <p:spPr>
          <a:xfrm>
            <a:off x="1371600" y="1981200"/>
            <a:ext cx="7772400" cy="4114800"/>
          </a:xfrm>
        </p:spPr>
        <p:txBody>
          <a:bodyPr anchor="t"/>
          <a:lstStyle/>
          <a:p>
            <a:endParaRPr lang="en-US" altLang="zh-CN"/>
          </a:p>
          <a:p>
            <a:endParaRPr lang="en-US" altLang="zh-CN"/>
          </a:p>
          <a:p>
            <a:endParaRPr lang="en-US" altLang="zh-CN"/>
          </a:p>
          <a:p>
            <a:endParaRPr lang="en-US" altLang="zh-CN"/>
          </a:p>
          <a:p>
            <a:endParaRPr lang="en-US" altLang="zh-CN"/>
          </a:p>
          <a:p>
            <a:r>
              <a:rPr lang="zh-CN" altLang="en-US" dirty="0"/>
              <a:t>线路数和接口数减少</a:t>
            </a:r>
            <a:r>
              <a:rPr lang="zh-CN" altLang="en-US" sz="2800" dirty="0"/>
              <a:t>（线路费用降低，交换设备费用增加，但总费用减低）</a:t>
            </a:r>
          </a:p>
          <a:p>
            <a:r>
              <a:rPr lang="zh-CN" altLang="en-US" dirty="0"/>
              <a:t>由交换设备负责各终端对之间的连接</a:t>
            </a:r>
          </a:p>
        </p:txBody>
      </p:sp>
      <p:sp>
        <p:nvSpPr>
          <p:cNvPr id="24579" name="椭圆 112643"/>
          <p:cNvSpPr/>
          <p:nvPr/>
        </p:nvSpPr>
        <p:spPr>
          <a:xfrm>
            <a:off x="2743200" y="2743200"/>
            <a:ext cx="2438400" cy="762000"/>
          </a:xfrm>
          <a:prstGeom prst="ellipse">
            <a:avLst/>
          </a:prstGeom>
          <a:solidFill>
            <a:schemeClr val="folHlink"/>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4580" name="文本框 112644"/>
          <p:cNvSpPr txBox="1"/>
          <p:nvPr/>
        </p:nvSpPr>
        <p:spPr>
          <a:xfrm>
            <a:off x="2895600" y="2743200"/>
            <a:ext cx="2743200" cy="701675"/>
          </a:xfrm>
          <a:prstGeom prst="rect">
            <a:avLst/>
          </a:prstGeom>
          <a:noFill/>
          <a:ln w="9525">
            <a:noFill/>
          </a:ln>
        </p:spPr>
        <p:txBody>
          <a:bodyPr anchor="t">
            <a:spAutoFit/>
          </a:bodyPr>
          <a:lstStyle/>
          <a:p>
            <a:pPr lvl="0" indent="0">
              <a:spcBef>
                <a:spcPct val="50000"/>
              </a:spcBef>
            </a:pPr>
            <a:r>
              <a:rPr lang="zh-CN" altLang="en-US" sz="4000" dirty="0">
                <a:latin typeface="Times New Roman" panose="02020603050405020304" charset="0"/>
                <a:ea typeface="隶书" pitchFamily="49" charset="-122"/>
              </a:rPr>
              <a:t>交换设备</a:t>
            </a:r>
            <a:endParaRPr lang="zh-CN" altLang="en-US" sz="2400">
              <a:latin typeface="Times New Roman" panose="02020603050405020304" charset="0"/>
              <a:ea typeface="宋体" panose="02010600030101010101" pitchFamily="2" charset="-122"/>
            </a:endParaRPr>
          </a:p>
        </p:txBody>
      </p:sp>
      <p:sp>
        <p:nvSpPr>
          <p:cNvPr id="24581" name="椭圆 112645"/>
          <p:cNvSpPr/>
          <p:nvPr/>
        </p:nvSpPr>
        <p:spPr>
          <a:xfrm>
            <a:off x="2590800" y="1828800"/>
            <a:ext cx="381000" cy="3048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4582" name="椭圆 112646"/>
          <p:cNvSpPr/>
          <p:nvPr/>
        </p:nvSpPr>
        <p:spPr>
          <a:xfrm>
            <a:off x="3352800" y="1676400"/>
            <a:ext cx="381000" cy="3048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4583" name="椭圆 112647"/>
          <p:cNvSpPr/>
          <p:nvPr/>
        </p:nvSpPr>
        <p:spPr>
          <a:xfrm>
            <a:off x="2514600" y="3886200"/>
            <a:ext cx="381000" cy="3048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4584" name="椭圆 112648"/>
          <p:cNvSpPr/>
          <p:nvPr/>
        </p:nvSpPr>
        <p:spPr>
          <a:xfrm>
            <a:off x="3124200" y="3886200"/>
            <a:ext cx="381000" cy="3048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4585" name="椭圆 112649"/>
          <p:cNvSpPr/>
          <p:nvPr/>
        </p:nvSpPr>
        <p:spPr>
          <a:xfrm>
            <a:off x="4267200" y="3886200"/>
            <a:ext cx="381000" cy="3048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4586" name="椭圆 112650"/>
          <p:cNvSpPr/>
          <p:nvPr/>
        </p:nvSpPr>
        <p:spPr>
          <a:xfrm>
            <a:off x="4800600" y="3810000"/>
            <a:ext cx="381000" cy="3048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4587" name="椭圆 112651"/>
          <p:cNvSpPr/>
          <p:nvPr/>
        </p:nvSpPr>
        <p:spPr>
          <a:xfrm>
            <a:off x="4876800" y="1752600"/>
            <a:ext cx="381000" cy="3048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4588" name="椭圆 112652"/>
          <p:cNvSpPr/>
          <p:nvPr/>
        </p:nvSpPr>
        <p:spPr>
          <a:xfrm>
            <a:off x="5638800" y="1981200"/>
            <a:ext cx="381000" cy="3048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4589" name="文本框 112653"/>
          <p:cNvSpPr txBox="1"/>
          <p:nvPr/>
        </p:nvSpPr>
        <p:spPr>
          <a:xfrm>
            <a:off x="3505200" y="3733800"/>
            <a:ext cx="1219200" cy="457200"/>
          </a:xfrm>
          <a:prstGeom prst="rect">
            <a:avLst/>
          </a:prstGeom>
          <a:noFill/>
          <a:ln w="9525">
            <a:noFill/>
          </a:ln>
        </p:spPr>
        <p:txBody>
          <a:bodyPr anchor="t">
            <a:spAutoFit/>
          </a:bodyPr>
          <a:lstStyle/>
          <a:p>
            <a:pPr lvl="0" indent="0">
              <a:spcBef>
                <a:spcPct val="50000"/>
              </a:spcBef>
            </a:pPr>
            <a:r>
              <a:rPr lang="en-US" altLang="zh-CN" sz="2400" b="1">
                <a:latin typeface="Times New Roman" panose="02020603050405020304" charset="0"/>
                <a:ea typeface="隶书" pitchFamily="49" charset="-122"/>
              </a:rPr>
              <a:t>……</a:t>
            </a:r>
          </a:p>
        </p:txBody>
      </p:sp>
      <p:sp>
        <p:nvSpPr>
          <p:cNvPr id="24590" name="文本框 112654"/>
          <p:cNvSpPr txBox="1"/>
          <p:nvPr/>
        </p:nvSpPr>
        <p:spPr>
          <a:xfrm>
            <a:off x="3886200" y="1600200"/>
            <a:ext cx="1066800" cy="457200"/>
          </a:xfrm>
          <a:prstGeom prst="rect">
            <a:avLst/>
          </a:prstGeom>
          <a:noFill/>
          <a:ln w="9525">
            <a:noFill/>
          </a:ln>
        </p:spPr>
        <p:txBody>
          <a:bodyPr anchor="t">
            <a:spAutoFit/>
          </a:bodyPr>
          <a:lstStyle/>
          <a:p>
            <a:pPr lvl="0" indent="0">
              <a:spcBef>
                <a:spcPct val="50000"/>
              </a:spcBef>
            </a:pPr>
            <a:r>
              <a:rPr lang="en-US" altLang="zh-CN" sz="2400" b="1">
                <a:latin typeface="Times New Roman" panose="02020603050405020304" charset="0"/>
                <a:ea typeface="隶书" pitchFamily="49" charset="-122"/>
              </a:rPr>
              <a:t>……</a:t>
            </a:r>
            <a:endParaRPr lang="en-US" altLang="zh-CN" sz="2400">
              <a:latin typeface="Times New Roman" panose="02020603050405020304" charset="0"/>
              <a:ea typeface="隶书" pitchFamily="49" charset="-122"/>
            </a:endParaRPr>
          </a:p>
        </p:txBody>
      </p:sp>
      <p:sp>
        <p:nvSpPr>
          <p:cNvPr id="24591" name="直接连接符 112655"/>
          <p:cNvSpPr/>
          <p:nvPr/>
        </p:nvSpPr>
        <p:spPr>
          <a:xfrm>
            <a:off x="2819400" y="2133600"/>
            <a:ext cx="304800" cy="762000"/>
          </a:xfrm>
          <a:prstGeom prst="line">
            <a:avLst/>
          </a:prstGeom>
          <a:ln w="9525" cap="flat" cmpd="sng">
            <a:solidFill>
              <a:schemeClr val="tx1"/>
            </a:solidFill>
            <a:prstDash val="solid"/>
            <a:round/>
            <a:headEnd type="none" w="med" len="med"/>
            <a:tailEnd type="none" w="med" len="med"/>
          </a:ln>
        </p:spPr>
      </p:sp>
      <p:sp>
        <p:nvSpPr>
          <p:cNvPr id="24592" name="直接连接符 112656"/>
          <p:cNvSpPr/>
          <p:nvPr/>
        </p:nvSpPr>
        <p:spPr>
          <a:xfrm>
            <a:off x="3581400" y="1981200"/>
            <a:ext cx="76200" cy="762000"/>
          </a:xfrm>
          <a:prstGeom prst="line">
            <a:avLst/>
          </a:prstGeom>
          <a:ln w="9525" cap="flat" cmpd="sng">
            <a:solidFill>
              <a:schemeClr val="tx1"/>
            </a:solidFill>
            <a:prstDash val="solid"/>
            <a:round/>
            <a:headEnd type="none" w="med" len="med"/>
            <a:tailEnd type="none" w="med" len="med"/>
          </a:ln>
        </p:spPr>
      </p:sp>
      <p:sp>
        <p:nvSpPr>
          <p:cNvPr id="24593" name="直接连接符 112657"/>
          <p:cNvSpPr/>
          <p:nvPr/>
        </p:nvSpPr>
        <p:spPr>
          <a:xfrm flipH="1">
            <a:off x="4800600" y="2057400"/>
            <a:ext cx="228600" cy="838200"/>
          </a:xfrm>
          <a:prstGeom prst="line">
            <a:avLst/>
          </a:prstGeom>
          <a:ln w="9525" cap="flat" cmpd="sng">
            <a:solidFill>
              <a:schemeClr val="tx1"/>
            </a:solidFill>
            <a:prstDash val="solid"/>
            <a:round/>
            <a:headEnd type="none" w="med" len="med"/>
            <a:tailEnd type="none" w="med" len="med"/>
          </a:ln>
        </p:spPr>
      </p:sp>
      <p:sp>
        <p:nvSpPr>
          <p:cNvPr id="24594" name="直接连接符 112658"/>
          <p:cNvSpPr/>
          <p:nvPr/>
        </p:nvSpPr>
        <p:spPr>
          <a:xfrm flipH="1">
            <a:off x="5105400" y="2286000"/>
            <a:ext cx="609600" cy="685800"/>
          </a:xfrm>
          <a:prstGeom prst="line">
            <a:avLst/>
          </a:prstGeom>
          <a:ln w="9525" cap="flat" cmpd="sng">
            <a:solidFill>
              <a:schemeClr val="tx1"/>
            </a:solidFill>
            <a:prstDash val="solid"/>
            <a:round/>
            <a:headEnd type="none" w="med" len="med"/>
            <a:tailEnd type="none" w="med" len="med"/>
          </a:ln>
        </p:spPr>
      </p:sp>
      <p:sp>
        <p:nvSpPr>
          <p:cNvPr id="24595" name="直接连接符 112659"/>
          <p:cNvSpPr/>
          <p:nvPr/>
        </p:nvSpPr>
        <p:spPr>
          <a:xfrm flipH="1">
            <a:off x="2743200" y="3352800"/>
            <a:ext cx="228600" cy="533400"/>
          </a:xfrm>
          <a:prstGeom prst="line">
            <a:avLst/>
          </a:prstGeom>
          <a:ln w="9525" cap="flat" cmpd="sng">
            <a:solidFill>
              <a:schemeClr val="tx1"/>
            </a:solidFill>
            <a:prstDash val="solid"/>
            <a:round/>
            <a:headEnd type="none" w="med" len="med"/>
            <a:tailEnd type="none" w="med" len="med"/>
          </a:ln>
        </p:spPr>
      </p:sp>
      <p:sp>
        <p:nvSpPr>
          <p:cNvPr id="24596" name="直接连接符 112660"/>
          <p:cNvSpPr/>
          <p:nvPr/>
        </p:nvSpPr>
        <p:spPr>
          <a:xfrm flipH="1">
            <a:off x="3352800" y="3505200"/>
            <a:ext cx="76200" cy="381000"/>
          </a:xfrm>
          <a:prstGeom prst="line">
            <a:avLst/>
          </a:prstGeom>
          <a:ln w="9525" cap="flat" cmpd="sng">
            <a:solidFill>
              <a:schemeClr val="tx1"/>
            </a:solidFill>
            <a:prstDash val="solid"/>
            <a:round/>
            <a:headEnd type="none" w="med" len="med"/>
            <a:tailEnd type="none" w="med" len="med"/>
          </a:ln>
        </p:spPr>
      </p:sp>
      <p:sp>
        <p:nvSpPr>
          <p:cNvPr id="24597" name="直接连接符 112661"/>
          <p:cNvSpPr/>
          <p:nvPr/>
        </p:nvSpPr>
        <p:spPr>
          <a:xfrm>
            <a:off x="4343400" y="3505200"/>
            <a:ext cx="76200" cy="381000"/>
          </a:xfrm>
          <a:prstGeom prst="line">
            <a:avLst/>
          </a:prstGeom>
          <a:ln w="9525" cap="flat" cmpd="sng">
            <a:solidFill>
              <a:schemeClr val="tx1"/>
            </a:solidFill>
            <a:prstDash val="solid"/>
            <a:round/>
            <a:headEnd type="none" w="med" len="med"/>
            <a:tailEnd type="none" w="med" len="med"/>
          </a:ln>
        </p:spPr>
      </p:sp>
      <p:sp>
        <p:nvSpPr>
          <p:cNvPr id="24598" name="直接连接符 112662"/>
          <p:cNvSpPr/>
          <p:nvPr/>
        </p:nvSpPr>
        <p:spPr>
          <a:xfrm>
            <a:off x="4800600" y="3429000"/>
            <a:ext cx="152400" cy="381000"/>
          </a:xfrm>
          <a:prstGeom prst="line">
            <a:avLst/>
          </a:prstGeom>
          <a:ln w="9525" cap="flat" cmpd="sng">
            <a:solidFill>
              <a:schemeClr val="tx1"/>
            </a:solidFill>
            <a:prstDash val="solid"/>
            <a:round/>
            <a:headEnd type="none" w="med" len="med"/>
            <a:tailEnd type="none" w="med" len="med"/>
          </a:ln>
        </p:spPr>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205E8-F259-45B6-8294-45A34F58B35D}"/>
              </a:ext>
            </a:extLst>
          </p:cNvPr>
          <p:cNvSpPr>
            <a:spLocks noGrp="1"/>
          </p:cNvSpPr>
          <p:nvPr>
            <p:ph type="title"/>
          </p:nvPr>
        </p:nvSpPr>
        <p:spPr>
          <a:xfrm>
            <a:off x="250825" y="214313"/>
            <a:ext cx="8693150" cy="1126455"/>
          </a:xfrm>
        </p:spPr>
        <p:txBody>
          <a:bodyPr/>
          <a:lstStyle/>
          <a:p>
            <a:r>
              <a:rPr lang="zh-CN" altLang="en-US" dirty="0"/>
              <a:t>第</a:t>
            </a:r>
            <a:r>
              <a:rPr lang="en-US" altLang="zh-CN" dirty="0"/>
              <a:t>2</a:t>
            </a:r>
            <a:r>
              <a:rPr lang="zh-CN" altLang="en-US" dirty="0"/>
              <a:t>次作业</a:t>
            </a:r>
          </a:p>
        </p:txBody>
      </p:sp>
      <p:sp>
        <p:nvSpPr>
          <p:cNvPr id="3" name="内容占位符 2">
            <a:extLst>
              <a:ext uri="{FF2B5EF4-FFF2-40B4-BE49-F238E27FC236}">
                <a16:creationId xmlns:a16="http://schemas.microsoft.com/office/drawing/2014/main" id="{C13BE5A7-86DF-4DA0-BBE9-B077F3863DFF}"/>
              </a:ext>
            </a:extLst>
          </p:cNvPr>
          <p:cNvSpPr>
            <a:spLocks noGrp="1"/>
          </p:cNvSpPr>
          <p:nvPr>
            <p:ph idx="1"/>
          </p:nvPr>
        </p:nvSpPr>
        <p:spPr>
          <a:xfrm>
            <a:off x="250825" y="1340768"/>
            <a:ext cx="8704263" cy="4791745"/>
          </a:xfrm>
        </p:spPr>
        <p:txBody>
          <a:bodyPr/>
          <a:lstStyle/>
          <a:p>
            <a:r>
              <a:rPr lang="zh-CN" altLang="en-US" dirty="0"/>
              <a:t>概念解析与技术调研</a:t>
            </a:r>
            <a:endParaRPr lang="en-US" altLang="zh-CN" dirty="0"/>
          </a:p>
          <a:p>
            <a:pPr marL="0" indent="0">
              <a:buNone/>
            </a:pPr>
            <a:r>
              <a:rPr lang="en-US" altLang="zh-CN" dirty="0"/>
              <a:t>      PSTN</a:t>
            </a:r>
            <a:r>
              <a:rPr lang="zh-CN" altLang="en-US" dirty="0"/>
              <a:t>，虚电路</a:t>
            </a:r>
            <a:r>
              <a:rPr lang="en-US" altLang="zh-CN" dirty="0"/>
              <a:t>X.25</a:t>
            </a:r>
            <a:r>
              <a:rPr lang="zh-CN" altLang="en-US" dirty="0"/>
              <a:t>，帧中继</a:t>
            </a:r>
            <a:r>
              <a:rPr lang="en-US" altLang="zh-CN" dirty="0"/>
              <a:t>frame relay</a:t>
            </a:r>
            <a:r>
              <a:rPr lang="zh-CN" altLang="en-US" dirty="0"/>
              <a:t>，</a:t>
            </a:r>
            <a:r>
              <a:rPr lang="en-US" altLang="zh-CN" dirty="0"/>
              <a:t>SDH</a:t>
            </a:r>
            <a:r>
              <a:rPr lang="zh-CN" altLang="en-US" dirty="0"/>
              <a:t>，</a:t>
            </a:r>
            <a:r>
              <a:rPr lang="en-US" altLang="zh-CN" dirty="0"/>
              <a:t>ATM</a:t>
            </a:r>
            <a:r>
              <a:rPr lang="zh-CN" altLang="en-US" dirty="0"/>
              <a:t>，</a:t>
            </a:r>
            <a:r>
              <a:rPr lang="en-US" altLang="zh-CN" dirty="0"/>
              <a:t>IP over ATM</a:t>
            </a:r>
            <a:r>
              <a:rPr lang="zh-CN" altLang="en-US" dirty="0"/>
              <a:t>协议</a:t>
            </a:r>
            <a:r>
              <a:rPr lang="en-US" altLang="zh-CN" dirty="0"/>
              <a:t>MPLS</a:t>
            </a:r>
            <a:r>
              <a:rPr lang="zh-CN" altLang="en-US" dirty="0"/>
              <a:t>；</a:t>
            </a:r>
            <a:endParaRPr lang="en-US" altLang="zh-CN" dirty="0"/>
          </a:p>
          <a:p>
            <a:pPr marL="0" indent="0">
              <a:buNone/>
            </a:pPr>
            <a:endParaRPr lang="en-US" altLang="zh-CN" dirty="0"/>
          </a:p>
          <a:p>
            <a:pPr marL="0" indent="0">
              <a:buNone/>
            </a:pPr>
            <a:r>
              <a:rPr lang="en-US" altLang="zh-CN" dirty="0"/>
              <a:t>    </a:t>
            </a:r>
            <a:endParaRPr lang="zh-CN" altLang="en-US" dirty="0"/>
          </a:p>
        </p:txBody>
      </p:sp>
      <p:sp>
        <p:nvSpPr>
          <p:cNvPr id="4" name="灯片编号占位符 3">
            <a:extLst>
              <a:ext uri="{FF2B5EF4-FFF2-40B4-BE49-F238E27FC236}">
                <a16:creationId xmlns:a16="http://schemas.microsoft.com/office/drawing/2014/main" id="{F2E34980-BFD8-47D8-9483-3D517FF90A44}"/>
              </a:ext>
            </a:extLst>
          </p:cNvPr>
          <p:cNvSpPr>
            <a:spLocks noGrp="1"/>
          </p:cNvSpPr>
          <p:nvPr>
            <p:ph type="sldNum" sz="quarter" idx="12"/>
          </p:nvPr>
        </p:nvSpPr>
        <p:spPr/>
        <p:txBody>
          <a:bodyPr/>
          <a:lstStyle/>
          <a:p>
            <a:pPr>
              <a:defRPr/>
            </a:pPr>
            <a:fld id="{2E157580-05F8-4748-8C40-27F854752E20}" type="slidenum">
              <a:rPr lang="zh-CN" altLang="en-US" smtClean="0"/>
              <a:t>110</a:t>
            </a:fld>
            <a:endParaRPr lang="zh-CN" altLang="en-US"/>
          </a:p>
        </p:txBody>
      </p:sp>
    </p:spTree>
    <p:extLst>
      <p:ext uri="{BB962C8B-B14F-4D97-AF65-F5344CB8AC3E}">
        <p14:creationId xmlns:p14="http://schemas.microsoft.com/office/powerpoint/2010/main" val="327085234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A480057B-C101-469C-A3D3-F08E33781503}" type="slidenum">
              <a:rPr lang="zh-CN" altLang="en-US"/>
              <a:t>111</a:t>
            </a:fld>
            <a:endParaRPr lang="zh-CN" altLang="en-US"/>
          </a:p>
        </p:txBody>
      </p:sp>
      <p:sp>
        <p:nvSpPr>
          <p:cNvPr id="3" name="文本框 2"/>
          <p:cNvSpPr txBox="1"/>
          <p:nvPr/>
        </p:nvSpPr>
        <p:spPr>
          <a:xfrm>
            <a:off x="2744470" y="2830830"/>
            <a:ext cx="3924935" cy="762000"/>
          </a:xfrm>
          <a:prstGeom prst="rect">
            <a:avLst/>
          </a:prstGeom>
          <a:noFill/>
        </p:spPr>
        <p:txBody>
          <a:bodyPr wrap="square" rtlCol="0">
            <a:spAutoFit/>
          </a:bodyPr>
          <a:lstStyle/>
          <a:p>
            <a:pPr algn="ctr"/>
            <a:r>
              <a:rPr lang="en-US" altLang="zh-CN" sz="4400"/>
              <a:t>Thanks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14689"/>
          <p:cNvSpPr>
            <a:spLocks noGrp="1"/>
          </p:cNvSpPr>
          <p:nvPr>
            <p:ph type="title"/>
          </p:nvPr>
        </p:nvSpPr>
        <p:spPr/>
        <p:txBody>
          <a:bodyPr anchor="ctr"/>
          <a:lstStyle/>
          <a:p>
            <a:pPr algn="l"/>
            <a:r>
              <a:rPr lang="zh-CN" altLang="en-US" dirty="0"/>
              <a:t>交换式通信网</a:t>
            </a:r>
            <a:endParaRPr lang="zh-CN" altLang="en-US"/>
          </a:p>
        </p:txBody>
      </p:sp>
      <p:sp>
        <p:nvSpPr>
          <p:cNvPr id="27650" name="文本占位符 114690"/>
          <p:cNvSpPr>
            <a:spLocks noGrp="1"/>
          </p:cNvSpPr>
          <p:nvPr>
            <p:ph type="body" sz="half" idx="1"/>
          </p:nvPr>
        </p:nvSpPr>
        <p:spPr>
          <a:xfrm>
            <a:off x="457200" y="1600200"/>
            <a:ext cx="4033838" cy="4525963"/>
          </a:xfrm>
        </p:spPr>
        <p:txBody>
          <a:bodyPr anchor="t"/>
          <a:lstStyle/>
          <a:p>
            <a:r>
              <a:rPr lang="zh-CN" altLang="en-US" sz="2800" dirty="0"/>
              <a:t>由多台交换机组成的通信网</a:t>
            </a:r>
          </a:p>
        </p:txBody>
      </p:sp>
      <p:sp>
        <p:nvSpPr>
          <p:cNvPr id="27651" name="等腰三角形 114691"/>
          <p:cNvSpPr/>
          <p:nvPr/>
        </p:nvSpPr>
        <p:spPr>
          <a:xfrm>
            <a:off x="4419600" y="3886200"/>
            <a:ext cx="381000" cy="381000"/>
          </a:xfrm>
          <a:prstGeom prst="triangle">
            <a:avLst>
              <a:gd name="adj" fmla="val 56667"/>
            </a:avLst>
          </a:prstGeom>
          <a:solidFill>
            <a:schemeClr val="accent1"/>
          </a:solidFill>
          <a:ln w="9525" cap="flat" cmpd="sng">
            <a:solidFill>
              <a:schemeClr val="tx1"/>
            </a:solidFill>
            <a:prstDash val="solid"/>
            <a:miter/>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7652" name="椭圆 114692"/>
          <p:cNvSpPr/>
          <p:nvPr/>
        </p:nvSpPr>
        <p:spPr>
          <a:xfrm>
            <a:off x="3733800" y="3276600"/>
            <a:ext cx="228600" cy="2286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7653" name="椭圆 114693"/>
          <p:cNvSpPr/>
          <p:nvPr/>
        </p:nvSpPr>
        <p:spPr>
          <a:xfrm>
            <a:off x="5334000" y="4648200"/>
            <a:ext cx="228600" cy="2286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7654" name="椭圆 114694"/>
          <p:cNvSpPr/>
          <p:nvPr/>
        </p:nvSpPr>
        <p:spPr>
          <a:xfrm>
            <a:off x="3810000" y="4648200"/>
            <a:ext cx="228600" cy="2286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7655" name="椭圆 114695"/>
          <p:cNvSpPr/>
          <p:nvPr/>
        </p:nvSpPr>
        <p:spPr>
          <a:xfrm>
            <a:off x="5257800" y="3276600"/>
            <a:ext cx="228600" cy="2286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27656" name="直接连接符 114696"/>
          <p:cNvSpPr/>
          <p:nvPr/>
        </p:nvSpPr>
        <p:spPr>
          <a:xfrm>
            <a:off x="3352800" y="2667000"/>
            <a:ext cx="457200" cy="685800"/>
          </a:xfrm>
          <a:prstGeom prst="line">
            <a:avLst/>
          </a:prstGeom>
          <a:ln w="9525" cap="flat" cmpd="sng">
            <a:solidFill>
              <a:schemeClr val="tx1"/>
            </a:solidFill>
            <a:prstDash val="solid"/>
            <a:round/>
            <a:headEnd type="none" w="med" len="med"/>
            <a:tailEnd type="none" w="med" len="med"/>
          </a:ln>
        </p:spPr>
      </p:sp>
      <p:sp>
        <p:nvSpPr>
          <p:cNvPr id="27657" name="直接连接符 114697"/>
          <p:cNvSpPr/>
          <p:nvPr/>
        </p:nvSpPr>
        <p:spPr>
          <a:xfrm>
            <a:off x="3048000" y="3276600"/>
            <a:ext cx="685800" cy="152400"/>
          </a:xfrm>
          <a:prstGeom prst="line">
            <a:avLst/>
          </a:prstGeom>
          <a:ln w="9525" cap="flat" cmpd="sng">
            <a:solidFill>
              <a:schemeClr val="tx1"/>
            </a:solidFill>
            <a:prstDash val="solid"/>
            <a:round/>
            <a:headEnd type="none" w="med" len="med"/>
            <a:tailEnd type="none" w="med" len="med"/>
          </a:ln>
        </p:spPr>
      </p:sp>
      <p:sp>
        <p:nvSpPr>
          <p:cNvPr id="27658" name="直接连接符 114698"/>
          <p:cNvSpPr/>
          <p:nvPr/>
        </p:nvSpPr>
        <p:spPr>
          <a:xfrm flipH="1">
            <a:off x="3886200" y="2971800"/>
            <a:ext cx="304800" cy="381000"/>
          </a:xfrm>
          <a:prstGeom prst="line">
            <a:avLst/>
          </a:prstGeom>
          <a:ln w="9525" cap="flat" cmpd="sng">
            <a:solidFill>
              <a:schemeClr val="tx1"/>
            </a:solidFill>
            <a:prstDash val="solid"/>
            <a:round/>
            <a:headEnd type="none" w="med" len="med"/>
            <a:tailEnd type="none" w="med" len="med"/>
          </a:ln>
        </p:spPr>
      </p:sp>
      <p:sp>
        <p:nvSpPr>
          <p:cNvPr id="27659" name="直接连接符 114699"/>
          <p:cNvSpPr/>
          <p:nvPr/>
        </p:nvSpPr>
        <p:spPr>
          <a:xfrm flipH="1">
            <a:off x="5334000" y="2743200"/>
            <a:ext cx="76200" cy="609600"/>
          </a:xfrm>
          <a:prstGeom prst="line">
            <a:avLst/>
          </a:prstGeom>
          <a:ln w="9525" cap="flat" cmpd="sng">
            <a:solidFill>
              <a:schemeClr val="tx1"/>
            </a:solidFill>
            <a:prstDash val="solid"/>
            <a:round/>
            <a:headEnd type="none" w="med" len="med"/>
            <a:tailEnd type="none" w="med" len="med"/>
          </a:ln>
        </p:spPr>
      </p:sp>
      <p:sp>
        <p:nvSpPr>
          <p:cNvPr id="27660" name="直接连接符 114700"/>
          <p:cNvSpPr/>
          <p:nvPr/>
        </p:nvSpPr>
        <p:spPr>
          <a:xfrm flipH="1">
            <a:off x="6172200" y="3200400"/>
            <a:ext cx="457200" cy="457200"/>
          </a:xfrm>
          <a:prstGeom prst="line">
            <a:avLst/>
          </a:prstGeom>
          <a:ln w="9525" cap="flat" cmpd="sng">
            <a:solidFill>
              <a:schemeClr val="tx1"/>
            </a:solidFill>
            <a:prstDash val="solid"/>
            <a:round/>
            <a:headEnd type="none" w="med" len="med"/>
            <a:tailEnd type="none" w="med" len="med"/>
          </a:ln>
        </p:spPr>
      </p:sp>
      <p:sp>
        <p:nvSpPr>
          <p:cNvPr id="27661" name="直接连接符 114701"/>
          <p:cNvSpPr/>
          <p:nvPr/>
        </p:nvSpPr>
        <p:spPr>
          <a:xfrm flipH="1">
            <a:off x="6172200" y="3733800"/>
            <a:ext cx="685800" cy="0"/>
          </a:xfrm>
          <a:prstGeom prst="line">
            <a:avLst/>
          </a:prstGeom>
          <a:ln w="9525" cap="flat" cmpd="sng">
            <a:solidFill>
              <a:schemeClr val="tx1"/>
            </a:solidFill>
            <a:prstDash val="solid"/>
            <a:round/>
            <a:headEnd type="none" w="med" len="med"/>
            <a:tailEnd type="none" w="med" len="med"/>
          </a:ln>
        </p:spPr>
      </p:sp>
      <p:sp>
        <p:nvSpPr>
          <p:cNvPr id="27662" name="直接连接符 114702"/>
          <p:cNvSpPr/>
          <p:nvPr/>
        </p:nvSpPr>
        <p:spPr>
          <a:xfrm>
            <a:off x="5486400" y="4800600"/>
            <a:ext cx="609600" cy="304800"/>
          </a:xfrm>
          <a:prstGeom prst="line">
            <a:avLst/>
          </a:prstGeom>
          <a:ln w="9525" cap="flat" cmpd="sng">
            <a:solidFill>
              <a:schemeClr val="tx1"/>
            </a:solidFill>
            <a:prstDash val="solid"/>
            <a:round/>
            <a:headEnd type="none" w="med" len="med"/>
            <a:tailEnd type="none" w="med" len="med"/>
          </a:ln>
        </p:spPr>
      </p:sp>
      <p:sp>
        <p:nvSpPr>
          <p:cNvPr id="27663" name="直接连接符 114703"/>
          <p:cNvSpPr/>
          <p:nvPr/>
        </p:nvSpPr>
        <p:spPr>
          <a:xfrm>
            <a:off x="5486400" y="4800600"/>
            <a:ext cx="76200" cy="838200"/>
          </a:xfrm>
          <a:prstGeom prst="line">
            <a:avLst/>
          </a:prstGeom>
          <a:ln w="9525" cap="flat" cmpd="sng">
            <a:solidFill>
              <a:schemeClr val="tx1"/>
            </a:solidFill>
            <a:prstDash val="solid"/>
            <a:round/>
            <a:headEnd type="none" w="med" len="med"/>
            <a:tailEnd type="none" w="med" len="med"/>
          </a:ln>
        </p:spPr>
      </p:sp>
      <p:sp>
        <p:nvSpPr>
          <p:cNvPr id="27664" name="直接连接符 114704"/>
          <p:cNvSpPr/>
          <p:nvPr/>
        </p:nvSpPr>
        <p:spPr>
          <a:xfrm flipH="1">
            <a:off x="3810000" y="4876800"/>
            <a:ext cx="76200" cy="838200"/>
          </a:xfrm>
          <a:prstGeom prst="line">
            <a:avLst/>
          </a:prstGeom>
          <a:ln w="9525" cap="flat" cmpd="sng">
            <a:solidFill>
              <a:schemeClr val="tx1"/>
            </a:solidFill>
            <a:prstDash val="solid"/>
            <a:round/>
            <a:headEnd type="none" w="med" len="med"/>
            <a:tailEnd type="none" w="med" len="med"/>
          </a:ln>
        </p:spPr>
      </p:sp>
      <p:sp>
        <p:nvSpPr>
          <p:cNvPr id="27665" name="直接连接符 114705"/>
          <p:cNvSpPr/>
          <p:nvPr/>
        </p:nvSpPr>
        <p:spPr>
          <a:xfrm flipH="1">
            <a:off x="3276600" y="4876800"/>
            <a:ext cx="609600" cy="304800"/>
          </a:xfrm>
          <a:prstGeom prst="line">
            <a:avLst/>
          </a:prstGeom>
          <a:ln w="9525" cap="flat" cmpd="sng">
            <a:solidFill>
              <a:schemeClr val="tx1"/>
            </a:solidFill>
            <a:prstDash val="solid"/>
            <a:round/>
            <a:headEnd type="none" w="med" len="med"/>
            <a:tailEnd type="none" w="med" len="med"/>
          </a:ln>
        </p:spPr>
      </p:sp>
      <p:sp>
        <p:nvSpPr>
          <p:cNvPr id="27666" name="直接连接符 114706"/>
          <p:cNvSpPr/>
          <p:nvPr/>
        </p:nvSpPr>
        <p:spPr>
          <a:xfrm flipH="1" flipV="1">
            <a:off x="3352800" y="4572000"/>
            <a:ext cx="457200" cy="228600"/>
          </a:xfrm>
          <a:prstGeom prst="line">
            <a:avLst/>
          </a:prstGeom>
          <a:ln w="9525" cap="flat" cmpd="sng">
            <a:solidFill>
              <a:schemeClr val="tx1"/>
            </a:solidFill>
            <a:prstDash val="solid"/>
            <a:round/>
            <a:headEnd type="none" w="med" len="med"/>
            <a:tailEnd type="none" w="med" len="med"/>
          </a:ln>
        </p:spPr>
      </p:sp>
      <p:sp>
        <p:nvSpPr>
          <p:cNvPr id="27667" name="直接连接符 114707"/>
          <p:cNvSpPr/>
          <p:nvPr/>
        </p:nvSpPr>
        <p:spPr>
          <a:xfrm>
            <a:off x="5410200" y="3429000"/>
            <a:ext cx="685800" cy="304800"/>
          </a:xfrm>
          <a:prstGeom prst="line">
            <a:avLst/>
          </a:prstGeom>
          <a:ln w="19050" cap="flat" cmpd="sng">
            <a:solidFill>
              <a:srgbClr val="008000"/>
            </a:solidFill>
            <a:prstDash val="solid"/>
            <a:round/>
            <a:headEnd type="none" w="med" len="med"/>
            <a:tailEnd type="none" w="med" len="med"/>
          </a:ln>
        </p:spPr>
      </p:sp>
      <p:sp>
        <p:nvSpPr>
          <p:cNvPr id="27668" name="直接连接符 114708"/>
          <p:cNvSpPr/>
          <p:nvPr/>
        </p:nvSpPr>
        <p:spPr>
          <a:xfrm>
            <a:off x="3962400" y="3429000"/>
            <a:ext cx="609600" cy="685800"/>
          </a:xfrm>
          <a:prstGeom prst="line">
            <a:avLst/>
          </a:prstGeom>
          <a:ln w="28575" cap="flat" cmpd="sng">
            <a:solidFill>
              <a:srgbClr val="FF0000"/>
            </a:solidFill>
            <a:prstDash val="solid"/>
            <a:round/>
            <a:headEnd type="none" w="med" len="med"/>
            <a:tailEnd type="none" w="med" len="med"/>
          </a:ln>
        </p:spPr>
      </p:sp>
      <p:sp>
        <p:nvSpPr>
          <p:cNvPr id="27669" name="直接连接符 114709"/>
          <p:cNvSpPr/>
          <p:nvPr/>
        </p:nvSpPr>
        <p:spPr>
          <a:xfrm flipV="1">
            <a:off x="4038600" y="4267200"/>
            <a:ext cx="457200" cy="457200"/>
          </a:xfrm>
          <a:prstGeom prst="line">
            <a:avLst/>
          </a:prstGeom>
          <a:ln w="28575" cap="flat" cmpd="sng">
            <a:solidFill>
              <a:srgbClr val="FF0000"/>
            </a:solidFill>
            <a:prstDash val="solid"/>
            <a:round/>
            <a:headEnd type="none" w="med" len="med"/>
            <a:tailEnd type="none" w="med" len="med"/>
          </a:ln>
        </p:spPr>
      </p:sp>
      <p:sp>
        <p:nvSpPr>
          <p:cNvPr id="27670" name="直接连接符 114710"/>
          <p:cNvSpPr/>
          <p:nvPr/>
        </p:nvSpPr>
        <p:spPr>
          <a:xfrm>
            <a:off x="4724400" y="4267200"/>
            <a:ext cx="685800" cy="457200"/>
          </a:xfrm>
          <a:prstGeom prst="line">
            <a:avLst/>
          </a:prstGeom>
          <a:ln w="28575" cap="flat" cmpd="sng">
            <a:solidFill>
              <a:srgbClr val="FF0000"/>
            </a:solidFill>
            <a:prstDash val="solid"/>
            <a:round/>
            <a:headEnd type="none" w="med" len="med"/>
            <a:tailEnd type="none" w="med" len="med"/>
          </a:ln>
        </p:spPr>
      </p:sp>
      <p:sp>
        <p:nvSpPr>
          <p:cNvPr id="27671" name="直接连接符 114711"/>
          <p:cNvSpPr/>
          <p:nvPr/>
        </p:nvSpPr>
        <p:spPr>
          <a:xfrm flipV="1">
            <a:off x="4724400" y="3429000"/>
            <a:ext cx="609600" cy="609600"/>
          </a:xfrm>
          <a:prstGeom prst="line">
            <a:avLst/>
          </a:prstGeom>
          <a:ln w="28575" cap="flat" cmpd="sng">
            <a:solidFill>
              <a:srgbClr val="FF0000"/>
            </a:solidFill>
            <a:prstDash val="solid"/>
            <a:round/>
            <a:headEnd type="none" w="med" len="med"/>
            <a:tailEnd type="none" w="med" len="med"/>
          </a:ln>
        </p:spPr>
      </p:sp>
      <p:graphicFrame>
        <p:nvGraphicFramePr>
          <p:cNvPr id="27672" name="对象 114712"/>
          <p:cNvGraphicFramePr/>
          <p:nvPr/>
        </p:nvGraphicFramePr>
        <p:xfrm flipH="1">
          <a:off x="6781800" y="3581400"/>
          <a:ext cx="457200" cy="365125"/>
        </p:xfrm>
        <a:graphic>
          <a:graphicData uri="http://schemas.openxmlformats.org/presentationml/2006/ole">
            <mc:AlternateContent xmlns:mc="http://schemas.openxmlformats.org/markup-compatibility/2006">
              <mc:Choice xmlns:v="urn:schemas-microsoft-com:vml" Requires="v">
                <p:oleObj spid="_x0000_s11047" r:id="rId4" imgW="4000500" imgH="3148330" progId="MS_ClipArt_Gallery.2">
                  <p:embed/>
                </p:oleObj>
              </mc:Choice>
              <mc:Fallback>
                <p:oleObj r:id="rId4" imgW="4000500" imgH="3148330" progId="MS_ClipArt_Gallery.2">
                  <p:embed/>
                  <p:pic>
                    <p:nvPicPr>
                      <p:cNvPr id="0" name="图片 3078"/>
                      <p:cNvPicPr/>
                      <p:nvPr/>
                    </p:nvPicPr>
                    <p:blipFill>
                      <a:blip r:embed="rId5"/>
                      <a:srcRect l="64246" t="18639" b="47278"/>
                      <a:stretch>
                        <a:fillRect/>
                      </a:stretch>
                    </p:blipFill>
                    <p:spPr>
                      <a:xfrm flipH="1">
                        <a:off x="6781800" y="3581400"/>
                        <a:ext cx="457200" cy="365125"/>
                      </a:xfrm>
                      <a:prstGeom prst="rect">
                        <a:avLst/>
                      </a:prstGeom>
                      <a:noFill/>
                      <a:ln w="38100">
                        <a:noFill/>
                        <a:miter/>
                      </a:ln>
                    </p:spPr>
                  </p:pic>
                </p:oleObj>
              </mc:Fallback>
            </mc:AlternateContent>
          </a:graphicData>
        </a:graphic>
      </p:graphicFrame>
      <p:graphicFrame>
        <p:nvGraphicFramePr>
          <p:cNvPr id="27673" name="对象 114713"/>
          <p:cNvGraphicFramePr/>
          <p:nvPr/>
        </p:nvGraphicFramePr>
        <p:xfrm flipH="1">
          <a:off x="6553200" y="2895600"/>
          <a:ext cx="457200" cy="365125"/>
        </p:xfrm>
        <a:graphic>
          <a:graphicData uri="http://schemas.openxmlformats.org/presentationml/2006/ole">
            <mc:AlternateContent xmlns:mc="http://schemas.openxmlformats.org/markup-compatibility/2006">
              <mc:Choice xmlns:v="urn:schemas-microsoft-com:vml" Requires="v">
                <p:oleObj spid="_x0000_s11048" r:id="rId6" imgW="4000500" imgH="3148330" progId="MS_ClipArt_Gallery.2">
                  <p:embed/>
                </p:oleObj>
              </mc:Choice>
              <mc:Fallback>
                <p:oleObj r:id="rId6" imgW="4000500" imgH="3148330" progId="MS_ClipArt_Gallery.2">
                  <p:embed/>
                  <p:pic>
                    <p:nvPicPr>
                      <p:cNvPr id="0" name="图片 3083"/>
                      <p:cNvPicPr/>
                      <p:nvPr/>
                    </p:nvPicPr>
                    <p:blipFill>
                      <a:blip r:embed="rId5"/>
                      <a:srcRect l="64246" t="18639" b="47278"/>
                      <a:stretch>
                        <a:fillRect/>
                      </a:stretch>
                    </p:blipFill>
                    <p:spPr>
                      <a:xfrm flipH="1">
                        <a:off x="6553200" y="2895600"/>
                        <a:ext cx="457200" cy="365125"/>
                      </a:xfrm>
                      <a:prstGeom prst="rect">
                        <a:avLst/>
                      </a:prstGeom>
                      <a:noFill/>
                      <a:ln w="38100">
                        <a:noFill/>
                        <a:miter/>
                      </a:ln>
                    </p:spPr>
                  </p:pic>
                </p:oleObj>
              </mc:Fallback>
            </mc:AlternateContent>
          </a:graphicData>
        </a:graphic>
      </p:graphicFrame>
      <p:graphicFrame>
        <p:nvGraphicFramePr>
          <p:cNvPr id="27674" name="对象 114714"/>
          <p:cNvGraphicFramePr/>
          <p:nvPr/>
        </p:nvGraphicFramePr>
        <p:xfrm flipH="1">
          <a:off x="5181600" y="2362200"/>
          <a:ext cx="457200" cy="365125"/>
        </p:xfrm>
        <a:graphic>
          <a:graphicData uri="http://schemas.openxmlformats.org/presentationml/2006/ole">
            <mc:AlternateContent xmlns:mc="http://schemas.openxmlformats.org/markup-compatibility/2006">
              <mc:Choice xmlns:v="urn:schemas-microsoft-com:vml" Requires="v">
                <p:oleObj spid="_x0000_s11049" r:id="rId7" imgW="4000500" imgH="3148330" progId="MS_ClipArt_Gallery.2">
                  <p:embed/>
                </p:oleObj>
              </mc:Choice>
              <mc:Fallback>
                <p:oleObj r:id="rId7" imgW="4000500" imgH="3148330" progId="MS_ClipArt_Gallery.2">
                  <p:embed/>
                  <p:pic>
                    <p:nvPicPr>
                      <p:cNvPr id="0" name="图片 3084"/>
                      <p:cNvPicPr/>
                      <p:nvPr/>
                    </p:nvPicPr>
                    <p:blipFill>
                      <a:blip r:embed="rId5"/>
                      <a:srcRect l="64246" t="18639" b="47278"/>
                      <a:stretch>
                        <a:fillRect/>
                      </a:stretch>
                    </p:blipFill>
                    <p:spPr>
                      <a:xfrm flipH="1">
                        <a:off x="5181600" y="2362200"/>
                        <a:ext cx="457200" cy="365125"/>
                      </a:xfrm>
                      <a:prstGeom prst="rect">
                        <a:avLst/>
                      </a:prstGeom>
                      <a:noFill/>
                      <a:ln w="38100">
                        <a:noFill/>
                        <a:miter/>
                      </a:ln>
                    </p:spPr>
                  </p:pic>
                </p:oleObj>
              </mc:Fallback>
            </mc:AlternateContent>
          </a:graphicData>
        </a:graphic>
      </p:graphicFrame>
      <p:graphicFrame>
        <p:nvGraphicFramePr>
          <p:cNvPr id="27675" name="对象 114715"/>
          <p:cNvGraphicFramePr/>
          <p:nvPr/>
        </p:nvGraphicFramePr>
        <p:xfrm flipH="1">
          <a:off x="4038600" y="2743200"/>
          <a:ext cx="457200" cy="365125"/>
        </p:xfrm>
        <a:graphic>
          <a:graphicData uri="http://schemas.openxmlformats.org/presentationml/2006/ole">
            <mc:AlternateContent xmlns:mc="http://schemas.openxmlformats.org/markup-compatibility/2006">
              <mc:Choice xmlns:v="urn:schemas-microsoft-com:vml" Requires="v">
                <p:oleObj spid="_x0000_s11050" r:id="rId8" imgW="4000500" imgH="3148330" progId="MS_ClipArt_Gallery.2">
                  <p:embed/>
                </p:oleObj>
              </mc:Choice>
              <mc:Fallback>
                <p:oleObj r:id="rId8" imgW="4000500" imgH="3148330" progId="MS_ClipArt_Gallery.2">
                  <p:embed/>
                  <p:pic>
                    <p:nvPicPr>
                      <p:cNvPr id="0" name="图片 3079"/>
                      <p:cNvPicPr/>
                      <p:nvPr/>
                    </p:nvPicPr>
                    <p:blipFill>
                      <a:blip r:embed="rId5"/>
                      <a:srcRect l="64246" t="18639" b="47278"/>
                      <a:stretch>
                        <a:fillRect/>
                      </a:stretch>
                    </p:blipFill>
                    <p:spPr>
                      <a:xfrm flipH="1">
                        <a:off x="4038600" y="2743200"/>
                        <a:ext cx="457200" cy="365125"/>
                      </a:xfrm>
                      <a:prstGeom prst="rect">
                        <a:avLst/>
                      </a:prstGeom>
                      <a:noFill/>
                      <a:ln w="38100">
                        <a:noFill/>
                        <a:miter/>
                      </a:ln>
                    </p:spPr>
                  </p:pic>
                </p:oleObj>
              </mc:Fallback>
            </mc:AlternateContent>
          </a:graphicData>
        </a:graphic>
      </p:graphicFrame>
      <p:graphicFrame>
        <p:nvGraphicFramePr>
          <p:cNvPr id="27676" name="对象 114716"/>
          <p:cNvGraphicFramePr/>
          <p:nvPr/>
        </p:nvGraphicFramePr>
        <p:xfrm flipH="1">
          <a:off x="3048000" y="2438400"/>
          <a:ext cx="457200" cy="365125"/>
        </p:xfrm>
        <a:graphic>
          <a:graphicData uri="http://schemas.openxmlformats.org/presentationml/2006/ole">
            <mc:AlternateContent xmlns:mc="http://schemas.openxmlformats.org/markup-compatibility/2006">
              <mc:Choice xmlns:v="urn:schemas-microsoft-com:vml" Requires="v">
                <p:oleObj spid="_x0000_s11051" r:id="rId9" imgW="4000500" imgH="3148330" progId="MS_ClipArt_Gallery.2">
                  <p:embed/>
                </p:oleObj>
              </mc:Choice>
              <mc:Fallback>
                <p:oleObj r:id="rId9" imgW="4000500" imgH="3148330" progId="MS_ClipArt_Gallery.2">
                  <p:embed/>
                  <p:pic>
                    <p:nvPicPr>
                      <p:cNvPr id="0" name="图片 3081"/>
                      <p:cNvPicPr/>
                      <p:nvPr/>
                    </p:nvPicPr>
                    <p:blipFill>
                      <a:blip r:embed="rId5"/>
                      <a:srcRect l="64246" t="18639" b="47278"/>
                      <a:stretch>
                        <a:fillRect/>
                      </a:stretch>
                    </p:blipFill>
                    <p:spPr>
                      <a:xfrm flipH="1">
                        <a:off x="3048000" y="2438400"/>
                        <a:ext cx="457200" cy="365125"/>
                      </a:xfrm>
                      <a:prstGeom prst="rect">
                        <a:avLst/>
                      </a:prstGeom>
                      <a:noFill/>
                      <a:ln w="38100">
                        <a:noFill/>
                        <a:miter/>
                      </a:ln>
                    </p:spPr>
                  </p:pic>
                </p:oleObj>
              </mc:Fallback>
            </mc:AlternateContent>
          </a:graphicData>
        </a:graphic>
      </p:graphicFrame>
      <p:graphicFrame>
        <p:nvGraphicFramePr>
          <p:cNvPr id="27677" name="对象 114717"/>
          <p:cNvGraphicFramePr/>
          <p:nvPr/>
        </p:nvGraphicFramePr>
        <p:xfrm flipH="1">
          <a:off x="2819400" y="3124200"/>
          <a:ext cx="457200" cy="365125"/>
        </p:xfrm>
        <a:graphic>
          <a:graphicData uri="http://schemas.openxmlformats.org/presentationml/2006/ole">
            <mc:AlternateContent xmlns:mc="http://schemas.openxmlformats.org/markup-compatibility/2006">
              <mc:Choice xmlns:v="urn:schemas-microsoft-com:vml" Requires="v">
                <p:oleObj spid="_x0000_s11052" r:id="rId10" imgW="4000500" imgH="3148330" progId="MS_ClipArt_Gallery.2">
                  <p:embed/>
                </p:oleObj>
              </mc:Choice>
              <mc:Fallback>
                <p:oleObj r:id="rId10" imgW="4000500" imgH="3148330" progId="MS_ClipArt_Gallery.2">
                  <p:embed/>
                  <p:pic>
                    <p:nvPicPr>
                      <p:cNvPr id="0" name="图片 3086"/>
                      <p:cNvPicPr/>
                      <p:nvPr/>
                    </p:nvPicPr>
                    <p:blipFill>
                      <a:blip r:embed="rId5"/>
                      <a:srcRect l="64246" t="18639" b="47278"/>
                      <a:stretch>
                        <a:fillRect/>
                      </a:stretch>
                    </p:blipFill>
                    <p:spPr>
                      <a:xfrm flipH="1">
                        <a:off x="2819400" y="3124200"/>
                        <a:ext cx="457200" cy="365125"/>
                      </a:xfrm>
                      <a:prstGeom prst="rect">
                        <a:avLst/>
                      </a:prstGeom>
                      <a:noFill/>
                      <a:ln w="38100">
                        <a:noFill/>
                        <a:miter/>
                      </a:ln>
                    </p:spPr>
                  </p:pic>
                </p:oleObj>
              </mc:Fallback>
            </mc:AlternateContent>
          </a:graphicData>
        </a:graphic>
      </p:graphicFrame>
      <p:graphicFrame>
        <p:nvGraphicFramePr>
          <p:cNvPr id="27678" name="对象 114718"/>
          <p:cNvGraphicFramePr/>
          <p:nvPr/>
        </p:nvGraphicFramePr>
        <p:xfrm flipH="1">
          <a:off x="2895600" y="4343400"/>
          <a:ext cx="457200" cy="365125"/>
        </p:xfrm>
        <a:graphic>
          <a:graphicData uri="http://schemas.openxmlformats.org/presentationml/2006/ole">
            <mc:AlternateContent xmlns:mc="http://schemas.openxmlformats.org/markup-compatibility/2006">
              <mc:Choice xmlns:v="urn:schemas-microsoft-com:vml" Requires="v">
                <p:oleObj spid="_x0000_s11053" r:id="rId11" imgW="4000500" imgH="3148330" progId="MS_ClipArt_Gallery.2">
                  <p:embed/>
                </p:oleObj>
              </mc:Choice>
              <mc:Fallback>
                <p:oleObj r:id="rId11" imgW="4000500" imgH="3148330" progId="MS_ClipArt_Gallery.2">
                  <p:embed/>
                  <p:pic>
                    <p:nvPicPr>
                      <p:cNvPr id="0" name="图片 3080"/>
                      <p:cNvPicPr/>
                      <p:nvPr/>
                    </p:nvPicPr>
                    <p:blipFill>
                      <a:blip r:embed="rId5"/>
                      <a:srcRect l="64246" t="18639" b="47278"/>
                      <a:stretch>
                        <a:fillRect/>
                      </a:stretch>
                    </p:blipFill>
                    <p:spPr>
                      <a:xfrm flipH="1">
                        <a:off x="2895600" y="4343400"/>
                        <a:ext cx="457200" cy="365125"/>
                      </a:xfrm>
                      <a:prstGeom prst="rect">
                        <a:avLst/>
                      </a:prstGeom>
                      <a:noFill/>
                      <a:ln w="38100">
                        <a:noFill/>
                        <a:miter/>
                      </a:ln>
                    </p:spPr>
                  </p:pic>
                </p:oleObj>
              </mc:Fallback>
            </mc:AlternateContent>
          </a:graphicData>
        </a:graphic>
      </p:graphicFrame>
      <p:graphicFrame>
        <p:nvGraphicFramePr>
          <p:cNvPr id="27679" name="对象 114719"/>
          <p:cNvGraphicFramePr/>
          <p:nvPr/>
        </p:nvGraphicFramePr>
        <p:xfrm flipH="1">
          <a:off x="2971800" y="5029200"/>
          <a:ext cx="457200" cy="365125"/>
        </p:xfrm>
        <a:graphic>
          <a:graphicData uri="http://schemas.openxmlformats.org/presentationml/2006/ole">
            <mc:AlternateContent xmlns:mc="http://schemas.openxmlformats.org/markup-compatibility/2006">
              <mc:Choice xmlns:v="urn:schemas-microsoft-com:vml" Requires="v">
                <p:oleObj spid="_x0000_s11054" r:id="rId12" imgW="4000500" imgH="3148330" progId="MS_ClipArt_Gallery.2">
                  <p:embed/>
                </p:oleObj>
              </mc:Choice>
              <mc:Fallback>
                <p:oleObj r:id="rId12" imgW="4000500" imgH="3148330" progId="MS_ClipArt_Gallery.2">
                  <p:embed/>
                  <p:pic>
                    <p:nvPicPr>
                      <p:cNvPr id="0" name="图片 3085"/>
                      <p:cNvPicPr/>
                      <p:nvPr/>
                    </p:nvPicPr>
                    <p:blipFill>
                      <a:blip r:embed="rId5"/>
                      <a:srcRect l="64246" t="18639" b="47278"/>
                      <a:stretch>
                        <a:fillRect/>
                      </a:stretch>
                    </p:blipFill>
                    <p:spPr>
                      <a:xfrm flipH="1">
                        <a:off x="2971800" y="5029200"/>
                        <a:ext cx="457200" cy="365125"/>
                      </a:xfrm>
                      <a:prstGeom prst="rect">
                        <a:avLst/>
                      </a:prstGeom>
                      <a:noFill/>
                      <a:ln w="38100">
                        <a:noFill/>
                        <a:miter/>
                      </a:ln>
                    </p:spPr>
                  </p:pic>
                </p:oleObj>
              </mc:Fallback>
            </mc:AlternateContent>
          </a:graphicData>
        </a:graphic>
      </p:graphicFrame>
      <p:graphicFrame>
        <p:nvGraphicFramePr>
          <p:cNvPr id="27680" name="对象 114720"/>
          <p:cNvGraphicFramePr/>
          <p:nvPr/>
        </p:nvGraphicFramePr>
        <p:xfrm flipH="1">
          <a:off x="3657600" y="5562600"/>
          <a:ext cx="457200" cy="365125"/>
        </p:xfrm>
        <a:graphic>
          <a:graphicData uri="http://schemas.openxmlformats.org/presentationml/2006/ole">
            <mc:AlternateContent xmlns:mc="http://schemas.openxmlformats.org/markup-compatibility/2006">
              <mc:Choice xmlns:v="urn:schemas-microsoft-com:vml" Requires="v">
                <p:oleObj spid="_x0000_s11055" r:id="rId13" imgW="4000500" imgH="3148330" progId="MS_ClipArt_Gallery.2">
                  <p:embed/>
                </p:oleObj>
              </mc:Choice>
              <mc:Fallback>
                <p:oleObj r:id="rId13" imgW="4000500" imgH="3148330" progId="MS_ClipArt_Gallery.2">
                  <p:embed/>
                  <p:pic>
                    <p:nvPicPr>
                      <p:cNvPr id="0" name="图片 3077"/>
                      <p:cNvPicPr/>
                      <p:nvPr/>
                    </p:nvPicPr>
                    <p:blipFill>
                      <a:blip r:embed="rId5"/>
                      <a:srcRect l="64246" t="18639" b="47278"/>
                      <a:stretch>
                        <a:fillRect/>
                      </a:stretch>
                    </p:blipFill>
                    <p:spPr>
                      <a:xfrm flipH="1">
                        <a:off x="3657600" y="5562600"/>
                        <a:ext cx="457200" cy="365125"/>
                      </a:xfrm>
                      <a:prstGeom prst="rect">
                        <a:avLst/>
                      </a:prstGeom>
                      <a:noFill/>
                      <a:ln w="38100">
                        <a:noFill/>
                        <a:miter/>
                      </a:ln>
                    </p:spPr>
                  </p:pic>
                </p:oleObj>
              </mc:Fallback>
            </mc:AlternateContent>
          </a:graphicData>
        </a:graphic>
      </p:graphicFrame>
      <p:graphicFrame>
        <p:nvGraphicFramePr>
          <p:cNvPr id="27681" name="对象 114721"/>
          <p:cNvGraphicFramePr/>
          <p:nvPr/>
        </p:nvGraphicFramePr>
        <p:xfrm flipH="1">
          <a:off x="5410200" y="5486400"/>
          <a:ext cx="457200" cy="365125"/>
        </p:xfrm>
        <a:graphic>
          <a:graphicData uri="http://schemas.openxmlformats.org/presentationml/2006/ole">
            <mc:AlternateContent xmlns:mc="http://schemas.openxmlformats.org/markup-compatibility/2006">
              <mc:Choice xmlns:v="urn:schemas-microsoft-com:vml" Requires="v">
                <p:oleObj spid="_x0000_s11056" r:id="rId14" imgW="4000500" imgH="3148330" progId="MS_ClipArt_Gallery.2">
                  <p:embed/>
                </p:oleObj>
              </mc:Choice>
              <mc:Fallback>
                <p:oleObj r:id="rId14" imgW="4000500" imgH="3148330" progId="MS_ClipArt_Gallery.2">
                  <p:embed/>
                  <p:pic>
                    <p:nvPicPr>
                      <p:cNvPr id="0" name="图片 3082"/>
                      <p:cNvPicPr/>
                      <p:nvPr/>
                    </p:nvPicPr>
                    <p:blipFill>
                      <a:blip r:embed="rId5"/>
                      <a:srcRect l="64246" t="18639" b="47278"/>
                      <a:stretch>
                        <a:fillRect/>
                      </a:stretch>
                    </p:blipFill>
                    <p:spPr>
                      <a:xfrm flipH="1">
                        <a:off x="5410200" y="5486400"/>
                        <a:ext cx="457200" cy="365125"/>
                      </a:xfrm>
                      <a:prstGeom prst="rect">
                        <a:avLst/>
                      </a:prstGeom>
                      <a:noFill/>
                      <a:ln w="38100">
                        <a:noFill/>
                        <a:miter/>
                      </a:ln>
                    </p:spPr>
                  </p:pic>
                </p:oleObj>
              </mc:Fallback>
            </mc:AlternateContent>
          </a:graphicData>
        </a:graphic>
      </p:graphicFrame>
      <p:graphicFrame>
        <p:nvGraphicFramePr>
          <p:cNvPr id="27682" name="对象 114722"/>
          <p:cNvGraphicFramePr/>
          <p:nvPr/>
        </p:nvGraphicFramePr>
        <p:xfrm flipH="1">
          <a:off x="6019800" y="4876800"/>
          <a:ext cx="457200" cy="365125"/>
        </p:xfrm>
        <a:graphic>
          <a:graphicData uri="http://schemas.openxmlformats.org/presentationml/2006/ole">
            <mc:AlternateContent xmlns:mc="http://schemas.openxmlformats.org/markup-compatibility/2006">
              <mc:Choice xmlns:v="urn:schemas-microsoft-com:vml" Requires="v">
                <p:oleObj spid="_x0000_s11057" r:id="rId15" imgW="4000500" imgH="3148330" progId="MS_ClipArt_Gallery.2">
                  <p:embed/>
                </p:oleObj>
              </mc:Choice>
              <mc:Fallback>
                <p:oleObj r:id="rId15" imgW="4000500" imgH="3148330" progId="MS_ClipArt_Gallery.2">
                  <p:embed/>
                  <p:pic>
                    <p:nvPicPr>
                      <p:cNvPr id="0" name="图片 3076"/>
                      <p:cNvPicPr/>
                      <p:nvPr/>
                    </p:nvPicPr>
                    <p:blipFill>
                      <a:blip r:embed="rId5"/>
                      <a:srcRect l="64246" t="18639" b="47278"/>
                      <a:stretch>
                        <a:fillRect/>
                      </a:stretch>
                    </p:blipFill>
                    <p:spPr>
                      <a:xfrm flipH="1">
                        <a:off x="6019800" y="4876800"/>
                        <a:ext cx="457200" cy="365125"/>
                      </a:xfrm>
                      <a:prstGeom prst="rect">
                        <a:avLst/>
                      </a:prstGeom>
                      <a:noFill/>
                      <a:ln w="38100">
                        <a:noFill/>
                        <a:miter/>
                      </a:ln>
                    </p:spPr>
                  </p:pic>
                </p:oleObj>
              </mc:Fallback>
            </mc:AlternateContent>
          </a:graphicData>
        </a:graphic>
      </p:graphicFrame>
      <p:sp>
        <p:nvSpPr>
          <p:cNvPr id="27683" name="任意多边形 114723"/>
          <p:cNvSpPr/>
          <p:nvPr/>
        </p:nvSpPr>
        <p:spPr>
          <a:xfrm>
            <a:off x="3470275" y="3068638"/>
            <a:ext cx="2420938" cy="2085975"/>
          </a:xfrm>
          <a:custGeom>
            <a:avLst/>
            <a:gdLst/>
            <a:ahLst/>
            <a:cxnLst/>
            <a:rect l="0" t="0" r="0" b="0"/>
            <a:pathLst>
              <a:path w="1525" h="1314">
                <a:moveTo>
                  <a:pt x="123" y="194"/>
                </a:moveTo>
                <a:cubicBezTo>
                  <a:pt x="129" y="315"/>
                  <a:pt x="136" y="436"/>
                  <a:pt x="141" y="557"/>
                </a:cubicBezTo>
                <a:cubicBezTo>
                  <a:pt x="152" y="844"/>
                  <a:pt x="0" y="1110"/>
                  <a:pt x="250" y="1193"/>
                </a:cubicBezTo>
                <a:cubicBezTo>
                  <a:pt x="262" y="1205"/>
                  <a:pt x="269" y="1225"/>
                  <a:pt x="286" y="1230"/>
                </a:cubicBezTo>
                <a:cubicBezTo>
                  <a:pt x="357" y="1250"/>
                  <a:pt x="505" y="1266"/>
                  <a:pt x="505" y="1266"/>
                </a:cubicBezTo>
                <a:cubicBezTo>
                  <a:pt x="648" y="1314"/>
                  <a:pt x="434" y="1254"/>
                  <a:pt x="668" y="1248"/>
                </a:cubicBezTo>
                <a:cubicBezTo>
                  <a:pt x="886" y="1242"/>
                  <a:pt x="1105" y="1236"/>
                  <a:pt x="1323" y="1230"/>
                </a:cubicBezTo>
                <a:cubicBezTo>
                  <a:pt x="1347" y="1224"/>
                  <a:pt x="1375" y="1226"/>
                  <a:pt x="1395" y="1212"/>
                </a:cubicBezTo>
                <a:cubicBezTo>
                  <a:pt x="1437" y="1182"/>
                  <a:pt x="1505" y="1103"/>
                  <a:pt x="1505" y="1103"/>
                </a:cubicBezTo>
                <a:cubicBezTo>
                  <a:pt x="1511" y="1085"/>
                  <a:pt x="1525" y="1067"/>
                  <a:pt x="1523" y="1048"/>
                </a:cubicBezTo>
                <a:cubicBezTo>
                  <a:pt x="1516" y="991"/>
                  <a:pt x="1486" y="939"/>
                  <a:pt x="1468" y="884"/>
                </a:cubicBezTo>
                <a:cubicBezTo>
                  <a:pt x="1444" y="812"/>
                  <a:pt x="1432" y="739"/>
                  <a:pt x="1414" y="666"/>
                </a:cubicBezTo>
                <a:cubicBezTo>
                  <a:pt x="1407" y="525"/>
                  <a:pt x="1471" y="136"/>
                  <a:pt x="1214" y="121"/>
                </a:cubicBezTo>
                <a:cubicBezTo>
                  <a:pt x="1038" y="110"/>
                  <a:pt x="862" y="109"/>
                  <a:pt x="686" y="103"/>
                </a:cubicBezTo>
                <a:cubicBezTo>
                  <a:pt x="535" y="78"/>
                  <a:pt x="384" y="67"/>
                  <a:pt x="232" y="48"/>
                </a:cubicBezTo>
                <a:cubicBezTo>
                  <a:pt x="195" y="43"/>
                  <a:pt x="145" y="0"/>
                  <a:pt x="123" y="30"/>
                </a:cubicBezTo>
                <a:cubicBezTo>
                  <a:pt x="90" y="74"/>
                  <a:pt x="123" y="139"/>
                  <a:pt x="123" y="194"/>
                </a:cubicBezTo>
                <a:close/>
              </a:path>
            </a:pathLst>
          </a:custGeom>
          <a:solidFill>
            <a:schemeClr val="hlink">
              <a:alpha val="50000"/>
            </a:schemeClr>
          </a:solidFill>
          <a:ln w="9525" cap="flat" cmpd="sng">
            <a:solidFill>
              <a:schemeClr val="tx1"/>
            </a:solidFill>
            <a:prstDash val="solid"/>
            <a:round/>
            <a:headEnd type="none" w="med" len="med"/>
            <a:tailEnd type="none" w="med" len="med"/>
          </a:ln>
        </p:spPr>
        <p:txBody>
          <a:bodyPr/>
          <a:lstStyle/>
          <a:p>
            <a:endParaRPr lang="zh-CN" altLang="en-US"/>
          </a:p>
        </p:txBody>
      </p:sp>
      <p:sp>
        <p:nvSpPr>
          <p:cNvPr id="27684" name="十六角星 114724"/>
          <p:cNvSpPr/>
          <p:nvPr/>
        </p:nvSpPr>
        <p:spPr>
          <a:xfrm flipH="1">
            <a:off x="5943600" y="3505200"/>
            <a:ext cx="304800" cy="304800"/>
          </a:xfrm>
          <a:prstGeom prst="star16">
            <a:avLst>
              <a:gd name="adj" fmla="val 37500"/>
            </a:avLst>
          </a:prstGeom>
          <a:solidFill>
            <a:schemeClr val="folHlink"/>
          </a:solidFill>
          <a:ln w="9525" cap="flat" cmpd="sng">
            <a:solidFill>
              <a:schemeClr val="tx1"/>
            </a:solidFill>
            <a:prstDash val="solid"/>
            <a:miter/>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graphicFrame>
        <p:nvGraphicFramePr>
          <p:cNvPr id="27685" name="内容占位符 114725">
            <a:hlinkClick r:id="" action="ppaction://ole?verb=0"/>
          </p:cNvPr>
          <p:cNvGraphicFramePr>
            <a:graphicFrameLocks noGrp="1"/>
          </p:cNvGraphicFramePr>
          <p:nvPr>
            <p:ph sz="half" idx="2"/>
          </p:nvPr>
        </p:nvGraphicFramePr>
        <p:xfrm>
          <a:off x="7596188" y="1341438"/>
          <a:ext cx="1162050" cy="485775"/>
        </p:xfrm>
        <a:graphic>
          <a:graphicData uri="http://schemas.openxmlformats.org/presentationml/2006/ole">
            <mc:AlternateContent xmlns:mc="http://schemas.openxmlformats.org/markup-compatibility/2006">
              <mc:Choice xmlns:v="urn:schemas-microsoft-com:vml" Requires="v">
                <p:oleObj spid="_x0000_s11058" r:id="rId16" imgW="922020" imgH="381000" progId="Package">
                  <p:embed/>
                </p:oleObj>
              </mc:Choice>
              <mc:Fallback>
                <p:oleObj r:id="rId16" imgW="922020" imgH="381000" progId="Package">
                  <p:embed/>
                  <p:pic>
                    <p:nvPicPr>
                      <p:cNvPr id="0" name="图片 3087"/>
                      <p:cNvPicPr/>
                      <p:nvPr/>
                    </p:nvPicPr>
                    <p:blipFill>
                      <a:blip r:embed="rId17"/>
                      <a:stretch>
                        <a:fillRect/>
                      </a:stretch>
                    </p:blipFill>
                    <p:spPr>
                      <a:xfrm>
                        <a:off x="7596188" y="1341438"/>
                        <a:ext cx="1162050" cy="485775"/>
                      </a:xfrm>
                      <a:prstGeom prst="rect">
                        <a:avLst/>
                      </a:prstGeom>
                      <a:noFill/>
                      <a:ln w="38100">
                        <a:miter/>
                      </a:ln>
                    </p:spPr>
                  </p:pic>
                </p:oleObj>
              </mc:Fallback>
            </mc:AlternateContent>
          </a:graphicData>
        </a:graphic>
      </p:graphicFrame>
      <p:pic>
        <p:nvPicPr>
          <p:cNvPr id="27686" name="图片 114726" descr="011k[1]"/>
          <p:cNvPicPr>
            <a:picLocks noChangeAspect="1"/>
          </p:cNvPicPr>
          <p:nvPr/>
        </p:nvPicPr>
        <p:blipFill>
          <a:blip r:embed="rId18"/>
          <a:stretch>
            <a:fillRect/>
          </a:stretch>
        </p:blipFill>
        <p:spPr>
          <a:xfrm>
            <a:off x="7885113" y="1125538"/>
            <a:ext cx="571500" cy="523875"/>
          </a:xfrm>
          <a:prstGeom prst="rect">
            <a:avLst/>
          </a:prstGeom>
          <a:noFill/>
          <a:ln w="9525">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p:txBody>
          <a:bodyPr/>
          <a:lstStyle/>
          <a:p>
            <a:r>
              <a:rPr lang="zh-CN" altLang="en-US"/>
              <a:t>交换技术</a:t>
            </a:r>
          </a:p>
        </p:txBody>
      </p:sp>
      <p:sp>
        <p:nvSpPr>
          <p:cNvPr id="19458" name="内容占位符 2"/>
          <p:cNvSpPr>
            <a:spLocks noGrp="1"/>
          </p:cNvSpPr>
          <p:nvPr>
            <p:ph idx="1"/>
          </p:nvPr>
        </p:nvSpPr>
        <p:spPr/>
        <p:txBody>
          <a:bodyPr/>
          <a:lstStyle/>
          <a:p>
            <a:r>
              <a:rPr lang="zh-CN" altLang="en-US"/>
              <a:t>一些术语</a:t>
            </a:r>
            <a:endParaRPr lang="en-US" altLang="zh-CN"/>
          </a:p>
          <a:p>
            <a:pPr lvl="1"/>
            <a:r>
              <a:rPr lang="zh-CN" altLang="en-US" b="1"/>
              <a:t>交换节点</a:t>
            </a:r>
            <a:r>
              <a:rPr lang="zh-CN" altLang="en-US"/>
              <a:t>（</a:t>
            </a:r>
            <a:r>
              <a:rPr lang="en-US" altLang="zh-CN"/>
              <a:t>switch node</a:t>
            </a:r>
            <a:r>
              <a:rPr lang="zh-CN" altLang="en-US"/>
              <a:t>）：用以在网络上转发数据。通常对数据内容不做任何处理。</a:t>
            </a:r>
            <a:endParaRPr lang="en-US" altLang="zh-CN"/>
          </a:p>
          <a:p>
            <a:pPr lvl="2"/>
            <a:r>
              <a:rPr lang="zh-CN" altLang="en-US"/>
              <a:t>路由器、交换机</a:t>
            </a:r>
            <a:endParaRPr lang="en-US" altLang="zh-CN"/>
          </a:p>
          <a:p>
            <a:pPr lvl="1"/>
            <a:r>
              <a:rPr lang="zh-CN" altLang="en-US" b="1"/>
              <a:t>终端</a:t>
            </a:r>
            <a:r>
              <a:rPr lang="zh-CN" altLang="en-US"/>
              <a:t>（</a:t>
            </a:r>
            <a:r>
              <a:rPr lang="en-US" altLang="zh-CN"/>
              <a:t>station</a:t>
            </a:r>
            <a:r>
              <a:rPr lang="zh-CN" altLang="en-US"/>
              <a:t>）：面向用户的设备，直接产生通信需求，每个终端直连一个交换节点。</a:t>
            </a:r>
            <a:endParaRPr lang="en-US" altLang="zh-CN"/>
          </a:p>
          <a:p>
            <a:pPr lvl="2"/>
            <a:r>
              <a:rPr lang="zh-CN" altLang="en-US"/>
              <a:t>计算机、手机、服务器</a:t>
            </a:r>
            <a:endParaRPr lang="en-US" altLang="zh-CN"/>
          </a:p>
          <a:p>
            <a:pPr lvl="1"/>
            <a:r>
              <a:rPr lang="zh-CN" altLang="en-US"/>
              <a:t>通信网络：包含交换节点和连接这些节点的通信链路的集合</a:t>
            </a:r>
            <a:endParaRPr lang="en-US" altLang="zh-CN"/>
          </a:p>
          <a:p>
            <a:pPr lvl="2"/>
            <a:r>
              <a:rPr lang="zh-CN" altLang="en-US"/>
              <a:t>具体的网络形态被称为拓扑（</a:t>
            </a:r>
            <a:r>
              <a:rPr lang="en-US" altLang="zh-CN"/>
              <a:t>topology</a:t>
            </a:r>
            <a:r>
              <a:rPr lang="zh-CN" altLang="en-US"/>
              <a:t>）</a:t>
            </a:r>
            <a:endParaRPr lang="en-US" altLang="zh-CN"/>
          </a:p>
        </p:txBody>
      </p:sp>
      <p:sp>
        <p:nvSpPr>
          <p:cNvPr id="4" name="灯片编号占位符 3"/>
          <p:cNvSpPr>
            <a:spLocks noGrp="1"/>
          </p:cNvSpPr>
          <p:nvPr>
            <p:ph type="sldNum" sz="quarter" idx="12"/>
          </p:nvPr>
        </p:nvSpPr>
        <p:spPr/>
        <p:txBody>
          <a:bodyPr/>
          <a:lstStyle/>
          <a:p>
            <a:pPr>
              <a:defRPr/>
            </a:pPr>
            <a:fld id="{19C5AA35-58DB-4C57-B150-F9C6C3EAC5A6}" type="slidenum">
              <a:rPr lang="zh-CN" altLang="en-US" smtClean="0"/>
              <a:t>13</a:t>
            </a:fld>
            <a:endParaRPr lang="zh-CN" altLang="en-US"/>
          </a:p>
        </p:txBody>
      </p:sp>
    </p:spTree>
    <p:extLst>
      <p:ext uri="{BB962C8B-B14F-4D97-AF65-F5344CB8AC3E}">
        <p14:creationId xmlns:p14="http://schemas.microsoft.com/office/powerpoint/2010/main" val="17260291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内容占位符 2"/>
          <p:cNvSpPr>
            <a:spLocks noGrp="1"/>
          </p:cNvSpPr>
          <p:nvPr>
            <p:ph idx="1"/>
          </p:nvPr>
        </p:nvSpPr>
        <p:spPr>
          <a:xfrm>
            <a:off x="250825" y="692150"/>
            <a:ext cx="8704263" cy="5440363"/>
          </a:xfrm>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5C4E88D2-CE20-43D1-9F27-7CFDFAFAF133}" type="slidenum">
              <a:rPr lang="zh-CN" altLang="en-US" smtClean="0"/>
              <a:t>14</a:t>
            </a:fld>
            <a:endParaRPr lang="zh-CN" altLang="en-US"/>
          </a:p>
        </p:txBody>
      </p:sp>
      <p:pic>
        <p:nvPicPr>
          <p:cNvPr id="20483" name="Picture 2"/>
          <p:cNvPicPr>
            <a:picLocks noChangeAspect="1" noChangeArrowheads="1"/>
          </p:cNvPicPr>
          <p:nvPr/>
        </p:nvPicPr>
        <p:blipFill>
          <a:blip r:embed="rId2"/>
          <a:srcRect/>
          <a:stretch>
            <a:fillRect/>
          </a:stretch>
        </p:blipFill>
        <p:spPr bwMode="auto">
          <a:xfrm>
            <a:off x="684213" y="692150"/>
            <a:ext cx="7848600" cy="6019800"/>
          </a:xfrm>
          <a:prstGeom prst="rect">
            <a:avLst/>
          </a:prstGeom>
          <a:noFill/>
          <a:ln w="9525">
            <a:noFill/>
            <a:miter lim="800000"/>
            <a:headEnd/>
            <a:tailEnd/>
          </a:ln>
        </p:spPr>
      </p:pic>
    </p:spTree>
    <p:extLst>
      <p:ext uri="{BB962C8B-B14F-4D97-AF65-F5344CB8AC3E}">
        <p14:creationId xmlns:p14="http://schemas.microsoft.com/office/powerpoint/2010/main" val="4914057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a:xfrm>
            <a:off x="250825" y="214630"/>
            <a:ext cx="8693150" cy="1063625"/>
          </a:xfrm>
        </p:spPr>
        <p:txBody>
          <a:bodyPr/>
          <a:lstStyle/>
          <a:p>
            <a:r>
              <a:rPr lang="zh-CN" altLang="en-US"/>
              <a:t>通信网络</a:t>
            </a:r>
          </a:p>
        </p:txBody>
      </p:sp>
      <p:sp>
        <p:nvSpPr>
          <p:cNvPr id="21506" name="内容占位符 2"/>
          <p:cNvSpPr>
            <a:spLocks noGrp="1"/>
          </p:cNvSpPr>
          <p:nvPr>
            <p:ph idx="1"/>
          </p:nvPr>
        </p:nvSpPr>
        <p:spPr>
          <a:xfrm>
            <a:off x="250825" y="1198880"/>
            <a:ext cx="8704263" cy="4287838"/>
          </a:xfrm>
        </p:spPr>
        <p:txBody>
          <a:bodyPr/>
          <a:lstStyle/>
          <a:p>
            <a:r>
              <a:rPr lang="zh-CN" altLang="en-US"/>
              <a:t>特点</a:t>
            </a:r>
            <a:endParaRPr lang="en-US" altLang="zh-CN"/>
          </a:p>
          <a:p>
            <a:pPr lvl="1"/>
            <a:r>
              <a:rPr lang="zh-CN" altLang="en-US"/>
              <a:t>一些节点只连接其它交换节点（节点</a:t>
            </a:r>
            <a:r>
              <a:rPr lang="en-US" altLang="zh-CN"/>
              <a:t>5</a:t>
            </a:r>
            <a:r>
              <a:rPr lang="zh-CN" altLang="en-US"/>
              <a:t>、</a:t>
            </a:r>
            <a:r>
              <a:rPr lang="en-US" altLang="zh-CN"/>
              <a:t>7</a:t>
            </a:r>
            <a:r>
              <a:rPr lang="zh-CN" altLang="en-US"/>
              <a:t>），其它节点连接终端</a:t>
            </a:r>
            <a:endParaRPr lang="en-US" altLang="zh-CN"/>
          </a:p>
          <a:p>
            <a:pPr lvl="1"/>
            <a:r>
              <a:rPr lang="zh-CN" altLang="en-US"/>
              <a:t>终端</a:t>
            </a:r>
            <a:r>
              <a:rPr lang="en-US" altLang="zh-CN"/>
              <a:t>-</a:t>
            </a:r>
            <a:r>
              <a:rPr lang="zh-CN" altLang="en-US"/>
              <a:t>节点之间通常使用专用的点对点链路</a:t>
            </a:r>
            <a:endParaRPr lang="en-US" altLang="zh-CN"/>
          </a:p>
          <a:p>
            <a:pPr lvl="1"/>
            <a:r>
              <a:rPr lang="zh-CN" altLang="en-US"/>
              <a:t>交换节点之间使用频分复用或者时分复用技术</a:t>
            </a:r>
            <a:endParaRPr lang="en-US" altLang="zh-CN"/>
          </a:p>
          <a:p>
            <a:pPr lvl="1"/>
            <a:r>
              <a:rPr lang="zh-CN" altLang="en-US"/>
              <a:t>通常，网络不是全连通的。任何两个节点之间不能保证直连。</a:t>
            </a:r>
            <a:endParaRPr lang="en-US" altLang="zh-CN"/>
          </a:p>
          <a:p>
            <a:r>
              <a:rPr lang="zh-CN" altLang="en-US"/>
              <a:t>广域网通常采用两类交换技术：</a:t>
            </a:r>
            <a:r>
              <a:rPr lang="zh-CN" altLang="en-US" b="1"/>
              <a:t>电路交换</a:t>
            </a:r>
            <a:r>
              <a:rPr lang="en-US" altLang="zh-CN"/>
              <a:t>(circuit switch)</a:t>
            </a:r>
            <a:r>
              <a:rPr lang="zh-CN" altLang="en-US"/>
              <a:t>和</a:t>
            </a:r>
            <a:r>
              <a:rPr lang="zh-CN" altLang="en-US" b="1"/>
              <a:t>分组交换</a:t>
            </a:r>
            <a:r>
              <a:rPr lang="en-US" altLang="zh-CN"/>
              <a:t>(packet switch)</a:t>
            </a:r>
            <a:endParaRPr lang="zh-CN" altLang="en-US"/>
          </a:p>
        </p:txBody>
      </p:sp>
      <p:sp>
        <p:nvSpPr>
          <p:cNvPr id="4" name="灯片编号占位符 3"/>
          <p:cNvSpPr>
            <a:spLocks noGrp="1"/>
          </p:cNvSpPr>
          <p:nvPr>
            <p:ph type="sldNum" sz="quarter" idx="12"/>
          </p:nvPr>
        </p:nvSpPr>
        <p:spPr/>
        <p:txBody>
          <a:bodyPr/>
          <a:lstStyle/>
          <a:p>
            <a:pPr>
              <a:defRPr/>
            </a:pPr>
            <a:fld id="{850FC959-F8A7-4DE2-A826-923C4A452A78}" type="slidenum">
              <a:rPr lang="zh-CN" altLang="en-US" smtClean="0"/>
              <a:t>15</a:t>
            </a:fld>
            <a:endParaRPr lang="zh-CN" altLang="en-US"/>
          </a:p>
        </p:txBody>
      </p:sp>
    </p:spTree>
    <p:extLst>
      <p:ext uri="{BB962C8B-B14F-4D97-AF65-F5344CB8AC3E}">
        <p14:creationId xmlns:p14="http://schemas.microsoft.com/office/powerpoint/2010/main" val="21947961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36955"/>
          </a:xfrm>
        </p:spPr>
        <p:txBody>
          <a:bodyPr/>
          <a:lstStyle/>
          <a:p>
            <a:r>
              <a:rPr lang="zh-CN" altLang="en-US"/>
              <a:t>通信网络概述</a:t>
            </a:r>
          </a:p>
        </p:txBody>
      </p:sp>
      <p:sp>
        <p:nvSpPr>
          <p:cNvPr id="3" name="内容占位符 2"/>
          <p:cNvSpPr>
            <a:spLocks noGrp="1"/>
          </p:cNvSpPr>
          <p:nvPr>
            <p:ph idx="1"/>
          </p:nvPr>
        </p:nvSpPr>
        <p:spPr>
          <a:xfrm>
            <a:off x="250825" y="1252220"/>
            <a:ext cx="8704580" cy="4880610"/>
          </a:xfrm>
        </p:spPr>
        <p:txBody>
          <a:bodyPr/>
          <a:lstStyle/>
          <a:p>
            <a:r>
              <a:rPr lang="zh-CN" altLang="en-US" dirty="0">
                <a:solidFill>
                  <a:schemeClr val="bg1">
                    <a:lumMod val="65000"/>
                  </a:schemeClr>
                </a:solidFill>
              </a:rPr>
              <a:t>按覆盖范围划分的网络类型</a:t>
            </a:r>
          </a:p>
          <a:p>
            <a:pPr lvl="1"/>
            <a:r>
              <a:rPr lang="zh-CN" altLang="en-US" dirty="0">
                <a:solidFill>
                  <a:schemeClr val="bg1">
                    <a:lumMod val="65000"/>
                  </a:schemeClr>
                </a:solidFill>
              </a:rPr>
              <a:t>广域网 城域网 局域网</a:t>
            </a:r>
          </a:p>
          <a:p>
            <a:r>
              <a:rPr lang="zh-CN" altLang="en-US" dirty="0">
                <a:solidFill>
                  <a:schemeClr val="bg1">
                    <a:lumMod val="65000"/>
                  </a:schemeClr>
                </a:solidFill>
              </a:rPr>
              <a:t>核心网及交换技术</a:t>
            </a:r>
          </a:p>
          <a:p>
            <a:pPr lvl="1"/>
            <a:r>
              <a:rPr lang="zh-CN" altLang="en-US" dirty="0"/>
              <a:t>电路交换</a:t>
            </a:r>
          </a:p>
          <a:p>
            <a:pPr lvl="1"/>
            <a:r>
              <a:rPr lang="zh-CN" altLang="en-US" dirty="0"/>
              <a:t>分组交换</a:t>
            </a:r>
          </a:p>
          <a:p>
            <a:r>
              <a:rPr lang="zh-CN" altLang="en-US" dirty="0"/>
              <a:t>广域网传输技术</a:t>
            </a:r>
          </a:p>
          <a:p>
            <a:pPr marL="914400" lvl="2" indent="0">
              <a:buNone/>
            </a:pPr>
            <a:r>
              <a:rPr lang="zh-CN" altLang="en-US" dirty="0"/>
              <a:t>    低速接入用户  </a:t>
            </a:r>
            <a:r>
              <a:rPr lang="en-US" altLang="zh-CN" dirty="0">
                <a:sym typeface="+mn-ea"/>
              </a:rPr>
              <a:t>Modem/ADSL/T1</a:t>
            </a:r>
            <a:endParaRPr lang="zh-CN" altLang="en-US" dirty="0"/>
          </a:p>
          <a:p>
            <a:pPr marL="914400" lvl="2" indent="0">
              <a:buNone/>
            </a:pPr>
            <a:r>
              <a:rPr lang="zh-CN" altLang="en-US" dirty="0"/>
              <a:t>    高速接入用户</a:t>
            </a:r>
            <a:r>
              <a:rPr lang="en-US" altLang="zh-CN" dirty="0"/>
              <a:t>  IP over ATM/WDM  </a:t>
            </a:r>
          </a:p>
          <a:p>
            <a:pPr marL="0" lvl="2" indent="0">
              <a:buNone/>
            </a:pPr>
            <a:r>
              <a:rPr lang="en-US" altLang="zh-CN" dirty="0">
                <a:sym typeface="+mn-ea"/>
              </a:rPr>
              <a:t>                </a:t>
            </a:r>
            <a:endParaRPr lang="zh-CN" altLang="en-US" dirty="0"/>
          </a:p>
          <a:p>
            <a:pPr marL="914400" lvl="2" indent="0">
              <a:buNone/>
            </a:pPr>
            <a:endParaRPr lang="en-US" altLang="zh-CN"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16</a:t>
            </a:fld>
            <a:endParaRPr lang="zh-CN" altLang="en-US"/>
          </a:p>
        </p:txBody>
      </p:sp>
    </p:spTree>
    <p:extLst>
      <p:ext uri="{BB962C8B-B14F-4D97-AF65-F5344CB8AC3E}">
        <p14:creationId xmlns:p14="http://schemas.microsoft.com/office/powerpoint/2010/main" val="17343243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250825" y="214630"/>
            <a:ext cx="8693150" cy="969010"/>
          </a:xfrm>
        </p:spPr>
        <p:txBody>
          <a:bodyPr/>
          <a:lstStyle/>
          <a:p>
            <a:r>
              <a:rPr lang="zh-CN" altLang="en-US"/>
              <a:t>电路交换</a:t>
            </a:r>
          </a:p>
        </p:txBody>
      </p:sp>
      <p:sp>
        <p:nvSpPr>
          <p:cNvPr id="22530" name="内容占位符 2"/>
          <p:cNvSpPr>
            <a:spLocks noGrp="1"/>
          </p:cNvSpPr>
          <p:nvPr>
            <p:ph idx="1"/>
          </p:nvPr>
        </p:nvSpPr>
        <p:spPr>
          <a:xfrm>
            <a:off x="250825" y="1055370"/>
            <a:ext cx="8704580" cy="1630680"/>
          </a:xfrm>
        </p:spPr>
        <p:txBody>
          <a:bodyPr/>
          <a:lstStyle/>
          <a:p>
            <a:r>
              <a:rPr lang="zh-CN" altLang="en-US" dirty="0"/>
              <a:t>两个通信终端之间有专用的通信通路</a:t>
            </a:r>
            <a:endParaRPr lang="en-US" altLang="zh-CN" dirty="0"/>
          </a:p>
          <a:p>
            <a:pPr lvl="1"/>
            <a:r>
              <a:rPr lang="zh-CN" altLang="en-US" dirty="0"/>
              <a:t>一条通路包含多个链路，图中</a:t>
            </a:r>
            <a:r>
              <a:rPr lang="en-US" altLang="zh-CN" dirty="0"/>
              <a:t>A-D</a:t>
            </a:r>
            <a:r>
              <a:rPr lang="zh-CN" altLang="en-US" dirty="0"/>
              <a:t>之间的线路包含</a:t>
            </a:r>
            <a:r>
              <a:rPr lang="en-US" altLang="zh-CN" dirty="0"/>
              <a:t>A-4</a:t>
            </a:r>
            <a:r>
              <a:rPr lang="zh-CN" altLang="en-US" dirty="0"/>
              <a:t>、</a:t>
            </a:r>
            <a:r>
              <a:rPr lang="en-US" altLang="zh-CN" dirty="0"/>
              <a:t>4-5</a:t>
            </a:r>
            <a:r>
              <a:rPr lang="zh-CN" altLang="en-US" dirty="0"/>
              <a:t>、</a:t>
            </a:r>
            <a:r>
              <a:rPr lang="en-US" altLang="zh-CN" dirty="0"/>
              <a:t>5-3</a:t>
            </a:r>
            <a:r>
              <a:rPr lang="zh-CN" altLang="en-US" dirty="0"/>
              <a:t>、</a:t>
            </a:r>
            <a:r>
              <a:rPr lang="en-US" altLang="zh-CN" dirty="0"/>
              <a:t>3-D</a:t>
            </a:r>
            <a:r>
              <a:rPr lang="zh-CN" altLang="en-US" dirty="0"/>
              <a:t>三条链路。</a:t>
            </a:r>
            <a:endParaRPr lang="en-US" altLang="zh-CN" dirty="0"/>
          </a:p>
          <a:p>
            <a:endParaRPr lang="en-US" altLang="zh-CN" dirty="0"/>
          </a:p>
        </p:txBody>
      </p:sp>
      <p:sp>
        <p:nvSpPr>
          <p:cNvPr id="4" name="灯片编号占位符 3"/>
          <p:cNvSpPr>
            <a:spLocks noGrp="1"/>
          </p:cNvSpPr>
          <p:nvPr>
            <p:ph type="sldNum" sz="quarter" idx="12"/>
          </p:nvPr>
        </p:nvSpPr>
        <p:spPr/>
        <p:txBody>
          <a:bodyPr/>
          <a:lstStyle/>
          <a:p>
            <a:pPr>
              <a:defRPr/>
            </a:pPr>
            <a:fld id="{3AEB19A4-8CD6-4637-A090-C7327DD80686}" type="slidenum">
              <a:rPr lang="zh-CN" altLang="en-US" smtClean="0"/>
              <a:t>17</a:t>
            </a:fld>
            <a:endParaRPr lang="zh-CN" altLang="en-US"/>
          </a:p>
        </p:txBody>
      </p:sp>
      <p:pic>
        <p:nvPicPr>
          <p:cNvPr id="20483" name="Picture 2"/>
          <p:cNvPicPr>
            <a:picLocks noChangeAspect="1" noChangeArrowheads="1"/>
          </p:cNvPicPr>
          <p:nvPr/>
        </p:nvPicPr>
        <p:blipFill>
          <a:blip r:embed="rId2"/>
          <a:srcRect/>
          <a:stretch>
            <a:fillRect/>
          </a:stretch>
        </p:blipFill>
        <p:spPr bwMode="auto">
          <a:xfrm>
            <a:off x="2061845" y="2600409"/>
            <a:ext cx="5116830" cy="3924935"/>
          </a:xfrm>
          <a:prstGeom prst="rect">
            <a:avLst/>
          </a:prstGeom>
          <a:noFill/>
          <a:ln w="9525">
            <a:noFill/>
            <a:miter lim="800000"/>
            <a:headEnd/>
            <a:tailEnd/>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内容占位符 2"/>
          <p:cNvSpPr>
            <a:spLocks noGrp="1"/>
          </p:cNvSpPr>
          <p:nvPr>
            <p:ph idx="1"/>
          </p:nvPr>
        </p:nvSpPr>
        <p:spPr>
          <a:xfrm>
            <a:off x="250825" y="692150"/>
            <a:ext cx="8704263" cy="5440363"/>
          </a:xfrm>
        </p:spPr>
        <p:txBody>
          <a:bodyPr/>
          <a:lstStyle/>
          <a:p>
            <a:pPr lvl="0"/>
            <a:r>
              <a:rPr lang="zh-CN" altLang="en-US" sz="3200">
                <a:sym typeface="+mn-ea"/>
              </a:rPr>
              <a:t>电路交换网络上通信包含三个阶段</a:t>
            </a:r>
            <a:endParaRPr lang="en-US" altLang="zh-CN" sz="3200"/>
          </a:p>
          <a:p>
            <a:pPr lvl="1"/>
            <a:r>
              <a:rPr lang="zh-CN" altLang="en-US" sz="2400">
                <a:sym typeface="+mn-ea"/>
              </a:rPr>
              <a:t>建立线路：在开始通信前，建立一条端到端的线路。</a:t>
            </a:r>
            <a:endParaRPr lang="en-US" altLang="zh-CN" sz="2400"/>
          </a:p>
          <a:p>
            <a:pPr lvl="2"/>
            <a:r>
              <a:rPr lang="zh-CN" altLang="en-US" sz="2400">
                <a:sym typeface="+mn-ea"/>
              </a:rPr>
              <a:t>终端</a:t>
            </a:r>
            <a:r>
              <a:rPr lang="en-US" altLang="zh-CN" sz="2400">
                <a:sym typeface="+mn-ea"/>
              </a:rPr>
              <a:t>A</a:t>
            </a:r>
            <a:r>
              <a:rPr lang="zh-CN" altLang="en-US" sz="2400">
                <a:sym typeface="+mn-ea"/>
              </a:rPr>
              <a:t>发送请求到节点</a:t>
            </a:r>
            <a:r>
              <a:rPr lang="en-US" altLang="zh-CN" sz="2400">
                <a:sym typeface="+mn-ea"/>
              </a:rPr>
              <a:t>4</a:t>
            </a:r>
            <a:r>
              <a:rPr lang="zh-CN" altLang="en-US" sz="2400">
                <a:sym typeface="+mn-ea"/>
              </a:rPr>
              <a:t>，请求建立到终端</a:t>
            </a:r>
            <a:r>
              <a:rPr lang="en-US" altLang="zh-CN" sz="2400">
                <a:sym typeface="+mn-ea"/>
              </a:rPr>
              <a:t>E</a:t>
            </a:r>
            <a:r>
              <a:rPr lang="zh-CN" altLang="en-US" sz="2400">
                <a:sym typeface="+mn-ea"/>
              </a:rPr>
              <a:t>的线路。</a:t>
            </a:r>
            <a:endParaRPr lang="en-US" altLang="zh-CN" sz="2400"/>
          </a:p>
          <a:p>
            <a:pPr lvl="2"/>
            <a:r>
              <a:rPr lang="zh-CN" altLang="en-US" sz="2400">
                <a:sym typeface="+mn-ea"/>
              </a:rPr>
              <a:t>节点</a:t>
            </a:r>
            <a:r>
              <a:rPr lang="en-US" altLang="zh-CN" sz="2400">
                <a:sym typeface="+mn-ea"/>
              </a:rPr>
              <a:t>4</a:t>
            </a:r>
            <a:r>
              <a:rPr lang="zh-CN" altLang="en-US" sz="2400">
                <a:sym typeface="+mn-ea"/>
              </a:rPr>
              <a:t>选择节点</a:t>
            </a:r>
            <a:r>
              <a:rPr lang="en-US" altLang="zh-CN" sz="2400">
                <a:sym typeface="+mn-ea"/>
              </a:rPr>
              <a:t>5</a:t>
            </a:r>
            <a:r>
              <a:rPr lang="zh-CN" altLang="en-US" sz="2400">
                <a:sym typeface="+mn-ea"/>
              </a:rPr>
              <a:t>作为线路的下一节点，节点之间预留一个（</a:t>
            </a:r>
            <a:r>
              <a:rPr lang="en-US" altLang="zh-CN" sz="2400">
                <a:sym typeface="+mn-ea"/>
              </a:rPr>
              <a:t>FDM</a:t>
            </a:r>
            <a:r>
              <a:rPr lang="zh-CN" altLang="en-US" sz="2400">
                <a:sym typeface="+mn-ea"/>
              </a:rPr>
              <a:t>或者</a:t>
            </a:r>
            <a:r>
              <a:rPr lang="en-US" altLang="zh-CN" sz="2400">
                <a:sym typeface="+mn-ea"/>
              </a:rPr>
              <a:t>TDM</a:t>
            </a:r>
            <a:r>
              <a:rPr lang="zh-CN" altLang="en-US" sz="2400">
                <a:sym typeface="+mn-ea"/>
              </a:rPr>
              <a:t>）信道</a:t>
            </a:r>
            <a:endParaRPr lang="en-US" altLang="zh-CN" sz="2400"/>
          </a:p>
          <a:p>
            <a:pPr lvl="2"/>
            <a:r>
              <a:rPr lang="zh-CN" altLang="en-US"/>
              <a:t>所有节点同样操作，直到线路被成功建立</a:t>
            </a:r>
            <a:endParaRPr lang="en-US" altLang="zh-CN"/>
          </a:p>
          <a:p>
            <a:pPr lvl="1"/>
            <a:r>
              <a:rPr lang="zh-CN" altLang="en-US"/>
              <a:t>信息传输</a:t>
            </a:r>
            <a:endParaRPr lang="en-US" altLang="zh-CN"/>
          </a:p>
          <a:p>
            <a:pPr lvl="2"/>
            <a:r>
              <a:rPr lang="zh-CN" altLang="en-US"/>
              <a:t>传输的信号可以是模拟或数字化语音、二进制数据。</a:t>
            </a:r>
            <a:endParaRPr lang="en-US" altLang="zh-CN"/>
          </a:p>
          <a:p>
            <a:pPr lvl="2"/>
            <a:r>
              <a:rPr lang="zh-CN" altLang="en-US"/>
              <a:t>所有的链路采用</a:t>
            </a:r>
            <a:r>
              <a:rPr lang="zh-CN" altLang="en-US" b="1"/>
              <a:t>全双工</a:t>
            </a:r>
            <a:r>
              <a:rPr lang="zh-CN" altLang="en-US"/>
              <a:t>模式（</a:t>
            </a:r>
            <a:r>
              <a:rPr lang="en-US" altLang="zh-CN"/>
              <a:t>full duplex</a:t>
            </a:r>
            <a:r>
              <a:rPr lang="zh-CN" altLang="en-US"/>
              <a:t>），双向传输</a:t>
            </a:r>
            <a:endParaRPr lang="en-US" altLang="zh-CN"/>
          </a:p>
          <a:p>
            <a:pPr lvl="1"/>
            <a:r>
              <a:rPr lang="zh-CN" altLang="en-US"/>
              <a:t>线路撤销</a:t>
            </a:r>
            <a:endParaRPr lang="en-US" altLang="zh-CN"/>
          </a:p>
          <a:p>
            <a:pPr lvl="2"/>
            <a:r>
              <a:rPr lang="zh-CN" altLang="en-US"/>
              <a:t>传输完成后，通信双方中的一方撤销线路，例如，</a:t>
            </a:r>
            <a:r>
              <a:rPr lang="en-US" altLang="zh-CN"/>
              <a:t>A</a:t>
            </a:r>
            <a:r>
              <a:rPr lang="zh-CN" altLang="en-US"/>
              <a:t>通知</a:t>
            </a:r>
            <a:r>
              <a:rPr lang="en-US" altLang="zh-CN"/>
              <a:t>4</a:t>
            </a:r>
            <a:r>
              <a:rPr lang="zh-CN" altLang="en-US"/>
              <a:t>、</a:t>
            </a:r>
            <a:r>
              <a:rPr lang="en-US" altLang="zh-CN"/>
              <a:t>4</a:t>
            </a:r>
            <a:r>
              <a:rPr lang="zh-CN" altLang="en-US"/>
              <a:t>通知</a:t>
            </a:r>
            <a:r>
              <a:rPr lang="en-US" altLang="zh-CN"/>
              <a:t>5</a:t>
            </a:r>
            <a:r>
              <a:rPr lang="zh-CN" altLang="en-US"/>
              <a:t>、</a:t>
            </a:r>
            <a:r>
              <a:rPr lang="en-US" altLang="zh-CN"/>
              <a:t>5</a:t>
            </a:r>
            <a:r>
              <a:rPr lang="zh-CN" altLang="en-US"/>
              <a:t>通知</a:t>
            </a:r>
            <a:r>
              <a:rPr lang="en-US" altLang="zh-CN"/>
              <a:t>3</a:t>
            </a:r>
            <a:endParaRPr lang="zh-CN" altLang="en-US"/>
          </a:p>
        </p:txBody>
      </p:sp>
      <p:sp>
        <p:nvSpPr>
          <p:cNvPr id="4" name="灯片编号占位符 3"/>
          <p:cNvSpPr>
            <a:spLocks noGrp="1"/>
          </p:cNvSpPr>
          <p:nvPr>
            <p:ph type="sldNum" sz="quarter" idx="12"/>
          </p:nvPr>
        </p:nvSpPr>
        <p:spPr/>
        <p:txBody>
          <a:bodyPr/>
          <a:lstStyle/>
          <a:p>
            <a:pPr>
              <a:defRPr/>
            </a:pPr>
            <a:fld id="{98784030-E010-41BC-8011-72D80EC5D7C2}" type="slidenum">
              <a:rPr lang="zh-CN" altLang="en-US" smtClean="0"/>
              <a:t>18</a:t>
            </a:fld>
            <a:endParaRPr lang="zh-CN" altLang="en-US"/>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7255D-1A98-4328-9BBC-859DB97EE73D}"/>
              </a:ext>
            </a:extLst>
          </p:cNvPr>
          <p:cNvSpPr>
            <a:spLocks noGrp="1"/>
          </p:cNvSpPr>
          <p:nvPr>
            <p:ph type="title"/>
          </p:nvPr>
        </p:nvSpPr>
        <p:spPr/>
        <p:txBody>
          <a:bodyPr/>
          <a:lstStyle/>
          <a:p>
            <a:r>
              <a:rPr lang="en-US" altLang="zh-CN" dirty="0"/>
              <a:t>demo</a:t>
            </a:r>
            <a:endParaRPr lang="zh-CN" altLang="en-US" dirty="0"/>
          </a:p>
        </p:txBody>
      </p:sp>
      <p:sp>
        <p:nvSpPr>
          <p:cNvPr id="4" name="灯片编号占位符 3">
            <a:extLst>
              <a:ext uri="{FF2B5EF4-FFF2-40B4-BE49-F238E27FC236}">
                <a16:creationId xmlns:a16="http://schemas.microsoft.com/office/drawing/2014/main" id="{CED1A90C-7987-41BD-9A10-90FD85CDD13B}"/>
              </a:ext>
            </a:extLst>
          </p:cNvPr>
          <p:cNvSpPr>
            <a:spLocks noGrp="1"/>
          </p:cNvSpPr>
          <p:nvPr>
            <p:ph type="sldNum" sz="quarter" idx="12"/>
          </p:nvPr>
        </p:nvSpPr>
        <p:spPr/>
        <p:txBody>
          <a:bodyPr/>
          <a:lstStyle/>
          <a:p>
            <a:pPr>
              <a:defRPr/>
            </a:pPr>
            <a:fld id="{E5E81690-5925-4742-9A8E-042F2E7C6D4D}" type="slidenum">
              <a:rPr lang="zh-CN" altLang="en-US" smtClean="0"/>
              <a:t>19</a:t>
            </a:fld>
            <a:endParaRPr lang="zh-CN" altLang="en-US"/>
          </a:p>
        </p:txBody>
      </p:sp>
      <p:pic>
        <p:nvPicPr>
          <p:cNvPr id="8" name="内容占位符 7">
            <a:extLst>
              <a:ext uri="{FF2B5EF4-FFF2-40B4-BE49-F238E27FC236}">
                <a16:creationId xmlns:a16="http://schemas.microsoft.com/office/drawing/2014/main" id="{E2932834-BF80-4823-A8E7-95599A6B621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51000"/>
                    </a14:imgEffect>
                  </a14:imgLayer>
                </a14:imgProps>
              </a:ext>
            </a:extLst>
          </a:blip>
          <a:stretch>
            <a:fillRect/>
          </a:stretch>
        </p:blipFill>
        <p:spPr>
          <a:xfrm>
            <a:off x="899592" y="1772816"/>
            <a:ext cx="7630755" cy="4470822"/>
          </a:xfrm>
          <a:prstGeom prst="rect">
            <a:avLst/>
          </a:prstGeom>
        </p:spPr>
      </p:pic>
    </p:spTree>
    <p:extLst>
      <p:ext uri="{BB962C8B-B14F-4D97-AF65-F5344CB8AC3E}">
        <p14:creationId xmlns:p14="http://schemas.microsoft.com/office/powerpoint/2010/main" val="1696386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36955"/>
          </a:xfrm>
        </p:spPr>
        <p:txBody>
          <a:bodyPr/>
          <a:lstStyle/>
          <a:p>
            <a:r>
              <a:rPr lang="zh-CN" altLang="en-US"/>
              <a:t>通信网络概述</a:t>
            </a:r>
          </a:p>
        </p:txBody>
      </p:sp>
      <p:sp>
        <p:nvSpPr>
          <p:cNvPr id="3" name="内容占位符 2"/>
          <p:cNvSpPr>
            <a:spLocks noGrp="1"/>
          </p:cNvSpPr>
          <p:nvPr>
            <p:ph idx="1"/>
          </p:nvPr>
        </p:nvSpPr>
        <p:spPr>
          <a:xfrm>
            <a:off x="250825" y="1252220"/>
            <a:ext cx="8704580" cy="4880610"/>
          </a:xfrm>
        </p:spPr>
        <p:txBody>
          <a:bodyPr/>
          <a:lstStyle/>
          <a:p>
            <a:r>
              <a:rPr lang="zh-CN" altLang="en-US" dirty="0"/>
              <a:t>按覆盖范围划分的网络类型</a:t>
            </a:r>
          </a:p>
          <a:p>
            <a:pPr lvl="1"/>
            <a:r>
              <a:rPr lang="zh-CN" altLang="en-US" dirty="0"/>
              <a:t>广域网 城域网 局域网</a:t>
            </a:r>
          </a:p>
          <a:p>
            <a:r>
              <a:rPr lang="zh-CN" altLang="en-US" dirty="0"/>
              <a:t>核心网及交换技术</a:t>
            </a:r>
          </a:p>
          <a:p>
            <a:pPr lvl="1"/>
            <a:r>
              <a:rPr lang="zh-CN" altLang="en-US" dirty="0"/>
              <a:t>电路交换</a:t>
            </a:r>
          </a:p>
          <a:p>
            <a:pPr lvl="1"/>
            <a:r>
              <a:rPr lang="zh-CN" altLang="en-US" dirty="0"/>
              <a:t>分组交换</a:t>
            </a:r>
          </a:p>
          <a:p>
            <a:r>
              <a:rPr lang="zh-CN" altLang="en-US" dirty="0"/>
              <a:t>广域网传输技术</a:t>
            </a:r>
          </a:p>
          <a:p>
            <a:pPr marL="914400" lvl="2" indent="0">
              <a:buNone/>
            </a:pPr>
            <a:r>
              <a:rPr lang="zh-CN" altLang="en-US" dirty="0"/>
              <a:t>    低速接入用户  </a:t>
            </a:r>
            <a:r>
              <a:rPr lang="en-US" altLang="zh-CN" dirty="0">
                <a:sym typeface="+mn-ea"/>
              </a:rPr>
              <a:t>Modem/ADSL/T1</a:t>
            </a:r>
            <a:endParaRPr lang="zh-CN" altLang="en-US" dirty="0"/>
          </a:p>
          <a:p>
            <a:pPr marL="914400" lvl="2" indent="0">
              <a:buNone/>
            </a:pPr>
            <a:r>
              <a:rPr lang="zh-CN" altLang="en-US" dirty="0"/>
              <a:t>    高速接入用户</a:t>
            </a:r>
            <a:r>
              <a:rPr lang="en-US" altLang="zh-CN" dirty="0"/>
              <a:t>  IP over ATM/WDM  </a:t>
            </a:r>
          </a:p>
          <a:p>
            <a:pPr marL="0" lvl="2" indent="0">
              <a:buNone/>
            </a:pPr>
            <a:r>
              <a:rPr lang="en-US" altLang="zh-CN" dirty="0">
                <a:sym typeface="+mn-ea"/>
              </a:rPr>
              <a:t>                </a:t>
            </a:r>
            <a:endParaRPr lang="zh-CN" altLang="en-US" dirty="0"/>
          </a:p>
          <a:p>
            <a:pPr marL="914400" lvl="2" indent="0">
              <a:buNone/>
            </a:pPr>
            <a:endParaRPr lang="en-US" altLang="zh-CN"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2</a:t>
            </a:fld>
            <a:endParaRPr lang="zh-CN" altLang="en-US"/>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内容占位符 2"/>
          <p:cNvSpPr>
            <a:spLocks noGrp="1"/>
          </p:cNvSpPr>
          <p:nvPr>
            <p:ph idx="1"/>
          </p:nvPr>
        </p:nvSpPr>
        <p:spPr>
          <a:xfrm>
            <a:off x="112395" y="692150"/>
            <a:ext cx="8971915" cy="5440680"/>
          </a:xfrm>
        </p:spPr>
        <p:txBody>
          <a:bodyPr/>
          <a:lstStyle/>
          <a:p>
            <a:r>
              <a:rPr lang="zh-CN" altLang="en-US" sz="2800"/>
              <a:t>电路交换的缺点</a:t>
            </a:r>
            <a:endParaRPr lang="en-US" altLang="zh-CN" sz="2800"/>
          </a:p>
          <a:p>
            <a:pPr lvl="1"/>
            <a:r>
              <a:rPr lang="zh-CN" altLang="en-US" sz="2400"/>
              <a:t>信道所需要的通信容量需要事先预留，并专用于特定的端到端通信</a:t>
            </a:r>
            <a:endParaRPr lang="en-US" altLang="zh-CN" sz="2400"/>
          </a:p>
          <a:p>
            <a:pPr lvl="1"/>
            <a:r>
              <a:rPr lang="zh-CN" altLang="en-US" sz="2400"/>
              <a:t>网络链路的通信能力并不能</a:t>
            </a:r>
            <a:r>
              <a:rPr lang="en-US" altLang="zh-CN" sz="2400"/>
              <a:t>100%</a:t>
            </a:r>
            <a:r>
              <a:rPr lang="zh-CN" altLang="en-US" sz="2400"/>
              <a:t>地被利用。很多语音通信中，</a:t>
            </a:r>
            <a:r>
              <a:rPr lang="en-US" altLang="zh-CN" sz="2400"/>
              <a:t>Idle</a:t>
            </a:r>
            <a:r>
              <a:rPr lang="zh-CN" altLang="en-US" sz="2400"/>
              <a:t>（没有实际的语音信号）的时间占相当比例</a:t>
            </a:r>
            <a:endParaRPr lang="en-US" altLang="zh-CN" sz="2400"/>
          </a:p>
          <a:p>
            <a:pPr lvl="1"/>
            <a:r>
              <a:rPr lang="zh-CN" altLang="en-US" sz="2400"/>
              <a:t>建立通信线路会造成一些延迟</a:t>
            </a:r>
            <a:endParaRPr lang="en-US" altLang="zh-CN" sz="2400"/>
          </a:p>
          <a:p>
            <a:pPr lvl="1"/>
            <a:r>
              <a:rPr lang="zh-CN" altLang="en-US" sz="2400"/>
              <a:t>只能提供恒定速率的数据传输，收发双方必须工作在同一传输速率上</a:t>
            </a:r>
            <a:endParaRPr lang="en-US" altLang="zh-CN" sz="2400"/>
          </a:p>
          <a:p>
            <a:r>
              <a:rPr lang="zh-CN" altLang="en-US" sz="2800"/>
              <a:t>优点</a:t>
            </a:r>
            <a:endParaRPr lang="en-US" altLang="zh-CN" sz="2800"/>
          </a:p>
          <a:p>
            <a:pPr lvl="1"/>
            <a:r>
              <a:rPr lang="zh-CN" altLang="en-US" sz="2400"/>
              <a:t>当线路被成功建立后，对用户透明。用户仿佛通过专线通信</a:t>
            </a:r>
            <a:endParaRPr lang="en-US" altLang="zh-CN" sz="2400"/>
          </a:p>
          <a:p>
            <a:pPr lvl="1"/>
            <a:r>
              <a:rPr lang="zh-CN" altLang="en-US" sz="2400"/>
              <a:t>除了信号的</a:t>
            </a:r>
            <a:r>
              <a:rPr lang="zh-CN" altLang="en-US" sz="2400" b="1"/>
              <a:t>传播延迟</a:t>
            </a:r>
            <a:r>
              <a:rPr lang="zh-CN" altLang="en-US" sz="2400"/>
              <a:t>（</a:t>
            </a:r>
            <a:r>
              <a:rPr lang="en-US" altLang="zh-CN" sz="2400"/>
              <a:t>propagation delay</a:t>
            </a:r>
            <a:r>
              <a:rPr lang="zh-CN" altLang="en-US" sz="2400"/>
              <a:t>），不会造成其它延迟</a:t>
            </a:r>
            <a:endParaRPr lang="en-US" altLang="zh-CN" sz="2400"/>
          </a:p>
          <a:p>
            <a:r>
              <a:rPr lang="zh-CN" altLang="en-US" sz="2800"/>
              <a:t>系统过载时，无法建立线路</a:t>
            </a:r>
            <a:endParaRPr lang="en-US" altLang="zh-CN" sz="2800"/>
          </a:p>
          <a:p>
            <a:endParaRPr lang="zh-CN" altLang="en-US" sz="2800"/>
          </a:p>
        </p:txBody>
      </p:sp>
      <p:sp>
        <p:nvSpPr>
          <p:cNvPr id="4" name="灯片编号占位符 3"/>
          <p:cNvSpPr>
            <a:spLocks noGrp="1"/>
          </p:cNvSpPr>
          <p:nvPr>
            <p:ph type="sldNum" sz="quarter" idx="12"/>
          </p:nvPr>
        </p:nvSpPr>
        <p:spPr/>
        <p:txBody>
          <a:bodyPr/>
          <a:lstStyle/>
          <a:p>
            <a:pPr>
              <a:defRPr/>
            </a:pPr>
            <a:fld id="{49BF6F5D-2920-4AE6-9111-F7E3E5E9BFB1}" type="slidenum">
              <a:rPr lang="zh-CN" altLang="en-US" smtClean="0"/>
              <a:t>20</a:t>
            </a:fld>
            <a:endParaRPr lang="zh-CN" altLang="en-US"/>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62817"/>
          <p:cNvSpPr>
            <a:spLocks noGrp="1"/>
          </p:cNvSpPr>
          <p:nvPr>
            <p:ph type="title"/>
          </p:nvPr>
        </p:nvSpPr>
        <p:spPr/>
        <p:txBody>
          <a:bodyPr anchor="ctr"/>
          <a:lstStyle/>
          <a:p>
            <a:pPr algn="l"/>
            <a:r>
              <a:rPr lang="zh-CN" altLang="en-US" dirty="0"/>
              <a:t>交换基本单元</a:t>
            </a:r>
          </a:p>
        </p:txBody>
      </p:sp>
      <p:pic>
        <p:nvPicPr>
          <p:cNvPr id="26626" name="图片 162819"/>
          <p:cNvPicPr>
            <a:picLocks noChangeAspect="1"/>
          </p:cNvPicPr>
          <p:nvPr/>
        </p:nvPicPr>
        <p:blipFill>
          <a:blip r:embed="rId2"/>
          <a:stretch>
            <a:fillRect/>
          </a:stretch>
        </p:blipFill>
        <p:spPr>
          <a:xfrm>
            <a:off x="0" y="1524000"/>
            <a:ext cx="5486400" cy="3236913"/>
          </a:xfrm>
          <a:prstGeom prst="rect">
            <a:avLst/>
          </a:prstGeom>
          <a:noFill/>
          <a:ln w="9525">
            <a:noFill/>
          </a:ln>
        </p:spPr>
      </p:pic>
      <p:pic>
        <p:nvPicPr>
          <p:cNvPr id="26627" name="图片 162820"/>
          <p:cNvPicPr>
            <a:picLocks noChangeAspect="1"/>
          </p:cNvPicPr>
          <p:nvPr/>
        </p:nvPicPr>
        <p:blipFill>
          <a:blip r:embed="rId3"/>
          <a:stretch>
            <a:fillRect/>
          </a:stretch>
        </p:blipFill>
        <p:spPr>
          <a:xfrm>
            <a:off x="4876800" y="3116263"/>
            <a:ext cx="4267200" cy="3741737"/>
          </a:xfrm>
          <a:prstGeom prst="rect">
            <a:avLst/>
          </a:prstGeom>
          <a:noFill/>
          <a:ln w="9525">
            <a:noFill/>
          </a:ln>
        </p:spPr>
      </p:pic>
      <p:grpSp>
        <p:nvGrpSpPr>
          <p:cNvPr id="26628" name="组合 162826"/>
          <p:cNvGrpSpPr/>
          <p:nvPr/>
        </p:nvGrpSpPr>
        <p:grpSpPr>
          <a:xfrm>
            <a:off x="5486400" y="68263"/>
            <a:ext cx="1633538" cy="1836737"/>
            <a:chOff x="3456" y="43"/>
            <a:chExt cx="1029" cy="1157"/>
          </a:xfrm>
        </p:grpSpPr>
        <p:pic>
          <p:nvPicPr>
            <p:cNvPr id="26629" name="图片 162822"/>
            <p:cNvPicPr>
              <a:picLocks noChangeAspect="1"/>
            </p:cNvPicPr>
            <p:nvPr/>
          </p:nvPicPr>
          <p:blipFill>
            <a:blip r:embed="rId4"/>
            <a:stretch>
              <a:fillRect/>
            </a:stretch>
          </p:blipFill>
          <p:spPr>
            <a:xfrm>
              <a:off x="3456" y="43"/>
              <a:ext cx="1029" cy="917"/>
            </a:xfrm>
            <a:prstGeom prst="rect">
              <a:avLst/>
            </a:prstGeom>
            <a:noFill/>
            <a:ln w="9525">
              <a:noFill/>
            </a:ln>
          </p:spPr>
        </p:pic>
        <p:pic>
          <p:nvPicPr>
            <p:cNvPr id="26630" name="图片 162824"/>
            <p:cNvPicPr>
              <a:picLocks noChangeAspect="1"/>
            </p:cNvPicPr>
            <p:nvPr/>
          </p:nvPicPr>
          <p:blipFill>
            <a:blip r:embed="rId5"/>
            <a:stretch>
              <a:fillRect/>
            </a:stretch>
          </p:blipFill>
          <p:spPr>
            <a:xfrm>
              <a:off x="3600" y="1014"/>
              <a:ext cx="816" cy="186"/>
            </a:xfrm>
            <a:prstGeom prst="rect">
              <a:avLst/>
            </a:prstGeom>
            <a:noFill/>
            <a:ln w="9525">
              <a:noFill/>
            </a:ln>
          </p:spPr>
        </p:pic>
      </p:grpSp>
      <p:grpSp>
        <p:nvGrpSpPr>
          <p:cNvPr id="26631" name="组合 162827"/>
          <p:cNvGrpSpPr/>
          <p:nvPr/>
        </p:nvGrpSpPr>
        <p:grpSpPr>
          <a:xfrm>
            <a:off x="7367588" y="0"/>
            <a:ext cx="1624012" cy="1895475"/>
            <a:chOff x="4641" y="0"/>
            <a:chExt cx="1023" cy="1194"/>
          </a:xfrm>
        </p:grpSpPr>
        <p:pic>
          <p:nvPicPr>
            <p:cNvPr id="26632" name="图片 162823"/>
            <p:cNvPicPr>
              <a:picLocks noChangeAspect="1"/>
            </p:cNvPicPr>
            <p:nvPr/>
          </p:nvPicPr>
          <p:blipFill>
            <a:blip r:embed="rId6"/>
            <a:stretch>
              <a:fillRect/>
            </a:stretch>
          </p:blipFill>
          <p:spPr>
            <a:xfrm>
              <a:off x="4641" y="0"/>
              <a:ext cx="1023" cy="930"/>
            </a:xfrm>
            <a:prstGeom prst="rect">
              <a:avLst/>
            </a:prstGeom>
            <a:noFill/>
            <a:ln w="9525">
              <a:noFill/>
            </a:ln>
          </p:spPr>
        </p:pic>
        <p:pic>
          <p:nvPicPr>
            <p:cNvPr id="26633" name="图片 162825"/>
            <p:cNvPicPr>
              <a:picLocks noChangeAspect="1"/>
            </p:cNvPicPr>
            <p:nvPr/>
          </p:nvPicPr>
          <p:blipFill>
            <a:blip r:embed="rId7"/>
            <a:stretch>
              <a:fillRect/>
            </a:stretch>
          </p:blipFill>
          <p:spPr>
            <a:xfrm>
              <a:off x="4848" y="960"/>
              <a:ext cx="672" cy="234"/>
            </a:xfrm>
            <a:prstGeom prst="rect">
              <a:avLst/>
            </a:prstGeom>
            <a:noFill/>
            <a:ln w="9525">
              <a:noFill/>
            </a:ln>
          </p:spPr>
        </p:pic>
      </p:grpSp>
      <p:sp>
        <p:nvSpPr>
          <p:cNvPr id="26634" name="直接连接符 162828"/>
          <p:cNvSpPr/>
          <p:nvPr/>
        </p:nvSpPr>
        <p:spPr>
          <a:xfrm>
            <a:off x="3733800" y="3505200"/>
            <a:ext cx="2133600" cy="1066800"/>
          </a:xfrm>
          <a:prstGeom prst="line">
            <a:avLst/>
          </a:prstGeom>
          <a:ln w="19050" cap="flat" cmpd="sng">
            <a:solidFill>
              <a:srgbClr val="FF0000"/>
            </a:solidFill>
            <a:prstDash val="solid"/>
            <a:round/>
            <a:headEnd type="none" w="med" len="med"/>
            <a:tailEnd type="triangle" w="med" len="med"/>
          </a:ln>
        </p:spPr>
      </p:sp>
      <p:sp>
        <p:nvSpPr>
          <p:cNvPr id="26635" name="直接连接符 162829"/>
          <p:cNvSpPr/>
          <p:nvPr/>
        </p:nvSpPr>
        <p:spPr>
          <a:xfrm flipH="1" flipV="1">
            <a:off x="7086600" y="2362200"/>
            <a:ext cx="76200" cy="1905000"/>
          </a:xfrm>
          <a:prstGeom prst="line">
            <a:avLst/>
          </a:prstGeom>
          <a:ln w="22225" cap="flat" cmpd="sng">
            <a:solidFill>
              <a:srgbClr val="FF0000"/>
            </a:solidFill>
            <a:prstDash val="solid"/>
            <a:round/>
            <a:headEnd type="none" w="med" len="med"/>
            <a:tailEnd type="triangle" w="med" len="med"/>
          </a:ln>
        </p:spPr>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798513"/>
            <a:ext cx="8704263" cy="5367337"/>
          </a:xfrm>
        </p:spPr>
        <p:txBody>
          <a:bodyPr/>
          <a:lstStyle/>
          <a:p>
            <a:pPr marL="342900" lvl="1" indent="-342900">
              <a:buClr>
                <a:schemeClr val="folHlink"/>
              </a:buClr>
              <a:buSzPct val="60000"/>
              <a:defRPr/>
            </a:pPr>
            <a:r>
              <a:rPr lang="zh-CN" altLang="en-US" sz="3200" dirty="0"/>
              <a:t>公共电话网是典型的线路交换通信网</a:t>
            </a:r>
            <a:endParaRPr lang="en-US" altLang="zh-CN" sz="3200" dirty="0"/>
          </a:p>
          <a:p>
            <a:pPr marL="742950" lvl="2" indent="-342900">
              <a:buSzPct val="60000"/>
              <a:defRPr/>
            </a:pPr>
            <a:r>
              <a:rPr lang="zh-CN" altLang="en-US" dirty="0"/>
              <a:t>私有用户级交换机（</a:t>
            </a:r>
            <a:r>
              <a:rPr lang="en-US" altLang="zh-CN" dirty="0"/>
              <a:t>PBX</a:t>
            </a:r>
            <a:r>
              <a:rPr lang="zh-CN" altLang="en-US" dirty="0"/>
              <a:t>）</a:t>
            </a:r>
            <a:endParaRPr lang="en-US" altLang="zh-CN" dirty="0"/>
          </a:p>
          <a:p>
            <a:pPr lvl="1">
              <a:defRPr/>
            </a:pPr>
            <a:endParaRPr lang="zh-CN" altLang="en-US" dirty="0"/>
          </a:p>
        </p:txBody>
      </p:sp>
      <p:sp>
        <p:nvSpPr>
          <p:cNvPr id="4" name="灯片编号占位符 3"/>
          <p:cNvSpPr>
            <a:spLocks noGrp="1"/>
          </p:cNvSpPr>
          <p:nvPr>
            <p:ph type="sldNum" sz="quarter" idx="12"/>
          </p:nvPr>
        </p:nvSpPr>
        <p:spPr/>
        <p:txBody>
          <a:bodyPr/>
          <a:lstStyle/>
          <a:p>
            <a:pPr>
              <a:defRPr/>
            </a:pPr>
            <a:fld id="{62B7D55D-2662-4D14-A157-E85FAF977BC0}" type="slidenum">
              <a:rPr lang="zh-CN" altLang="en-US" smtClean="0"/>
              <a:t>22</a:t>
            </a:fld>
            <a:endParaRPr lang="zh-CN" altLang="en-US"/>
          </a:p>
        </p:txBody>
      </p:sp>
      <p:pic>
        <p:nvPicPr>
          <p:cNvPr id="25603" name="Picture 2"/>
          <p:cNvPicPr>
            <a:picLocks noChangeAspect="1" noChangeArrowheads="1"/>
          </p:cNvPicPr>
          <p:nvPr/>
        </p:nvPicPr>
        <p:blipFill>
          <a:blip r:embed="rId2"/>
          <a:srcRect/>
          <a:stretch>
            <a:fillRect/>
          </a:stretch>
        </p:blipFill>
        <p:spPr bwMode="auto">
          <a:xfrm>
            <a:off x="395288" y="2133600"/>
            <a:ext cx="7934325" cy="3959225"/>
          </a:xfrm>
          <a:prstGeom prst="rect">
            <a:avLst/>
          </a:prstGeom>
          <a:noFill/>
          <a:ln w="9525">
            <a:noFill/>
            <a:miter lim="800000"/>
            <a:headEnd/>
            <a:tailEnd/>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内容占位符 2"/>
          <p:cNvSpPr>
            <a:spLocks noGrp="1"/>
          </p:cNvSpPr>
          <p:nvPr>
            <p:ph idx="1"/>
          </p:nvPr>
        </p:nvSpPr>
        <p:spPr>
          <a:xfrm>
            <a:off x="250825" y="692150"/>
            <a:ext cx="8704263" cy="5440363"/>
          </a:xfrm>
        </p:spPr>
        <p:txBody>
          <a:bodyPr/>
          <a:lstStyle/>
          <a:p>
            <a:r>
              <a:rPr lang="zh-CN" altLang="en-US"/>
              <a:t>公共电话网工作方式</a:t>
            </a:r>
            <a:endParaRPr lang="en-US" altLang="zh-CN"/>
          </a:p>
          <a:p>
            <a:pPr lvl="1"/>
            <a:r>
              <a:rPr lang="zh-CN" altLang="en-US"/>
              <a:t>用户通过</a:t>
            </a:r>
            <a:r>
              <a:rPr lang="zh-CN" altLang="en-US" b="1"/>
              <a:t>用户线路</a:t>
            </a:r>
            <a:r>
              <a:rPr lang="zh-CN" altLang="en-US"/>
              <a:t>（</a:t>
            </a:r>
            <a:r>
              <a:rPr lang="en-US" altLang="zh-CN"/>
              <a:t>subscriber line</a:t>
            </a:r>
            <a:r>
              <a:rPr lang="zh-CN" altLang="en-US"/>
              <a:t>）连接到电话网络</a:t>
            </a:r>
            <a:endParaRPr lang="en-US" altLang="zh-CN"/>
          </a:p>
          <a:p>
            <a:pPr lvl="2"/>
            <a:r>
              <a:rPr lang="zh-CN" altLang="en-US"/>
              <a:t>又称</a:t>
            </a:r>
            <a:r>
              <a:rPr lang="zh-CN" altLang="en-US" b="1"/>
              <a:t>本地回路（</a:t>
            </a:r>
            <a:r>
              <a:rPr lang="en-US" altLang="zh-CN"/>
              <a:t>local loop</a:t>
            </a:r>
            <a:r>
              <a:rPr lang="zh-CN" altLang="en-US" b="1"/>
              <a:t>）</a:t>
            </a:r>
            <a:endParaRPr lang="en-US" altLang="zh-CN"/>
          </a:p>
          <a:p>
            <a:pPr lvl="1"/>
            <a:r>
              <a:rPr lang="zh-CN" altLang="en-US"/>
              <a:t>电话网络由多个交换局组成，直接连接用户线路的称为</a:t>
            </a:r>
            <a:r>
              <a:rPr lang="zh-CN" altLang="en-US" b="1"/>
              <a:t>端局</a:t>
            </a:r>
            <a:r>
              <a:rPr lang="zh-CN" altLang="en-US"/>
              <a:t>（本地局），端局连接</a:t>
            </a:r>
            <a:r>
              <a:rPr lang="zh-CN" altLang="en-US" b="1"/>
              <a:t>长途局</a:t>
            </a:r>
            <a:r>
              <a:rPr lang="zh-CN" altLang="en-US"/>
              <a:t>（又称汇接局），长途局连接</a:t>
            </a:r>
            <a:r>
              <a:rPr lang="zh-CN" altLang="en-US" b="1"/>
              <a:t>中心交换局</a:t>
            </a:r>
            <a:endParaRPr lang="en-US" altLang="zh-CN" b="1"/>
          </a:p>
          <a:p>
            <a:pPr lvl="2"/>
            <a:r>
              <a:rPr lang="zh-CN" altLang="en-US"/>
              <a:t>本地电话、国内长途、国际长途</a:t>
            </a:r>
            <a:endParaRPr lang="en-US" altLang="zh-CN"/>
          </a:p>
          <a:p>
            <a:pPr lvl="1"/>
            <a:r>
              <a:rPr lang="zh-CN" altLang="en-US"/>
              <a:t>连接交换局的线路被称为</a:t>
            </a:r>
            <a:r>
              <a:rPr lang="zh-CN" altLang="en-US" b="1"/>
              <a:t>主干线</a:t>
            </a:r>
            <a:r>
              <a:rPr lang="zh-CN" altLang="en-US"/>
              <a:t>（</a:t>
            </a:r>
            <a:r>
              <a:rPr lang="en-US" altLang="zh-CN"/>
              <a:t>Trunks</a:t>
            </a:r>
            <a:r>
              <a:rPr lang="zh-CN" altLang="en-US"/>
              <a:t>）</a:t>
            </a:r>
            <a:endParaRPr lang="en-US" altLang="zh-CN"/>
          </a:p>
          <a:p>
            <a:pPr lvl="2"/>
            <a:r>
              <a:rPr lang="en-US" altLang="zh-CN"/>
              <a:t>FDM</a:t>
            </a:r>
            <a:r>
              <a:rPr lang="zh-CN" altLang="en-US"/>
              <a:t>或</a:t>
            </a:r>
            <a:r>
              <a:rPr lang="en-US" altLang="zh-CN"/>
              <a:t>TDM</a:t>
            </a:r>
            <a:r>
              <a:rPr lang="zh-CN" altLang="en-US"/>
              <a:t>方式传输多路</a:t>
            </a:r>
            <a:r>
              <a:rPr lang="en-US" altLang="zh-CN"/>
              <a:t>VF</a:t>
            </a:r>
            <a:r>
              <a:rPr lang="zh-CN" altLang="en-US"/>
              <a:t>（</a:t>
            </a:r>
            <a:r>
              <a:rPr lang="en-US" altLang="zh-CN"/>
              <a:t>voice-frequency</a:t>
            </a:r>
            <a:r>
              <a:rPr lang="zh-CN" altLang="en-US"/>
              <a:t>）</a:t>
            </a:r>
          </a:p>
        </p:txBody>
      </p:sp>
      <p:sp>
        <p:nvSpPr>
          <p:cNvPr id="4" name="灯片编号占位符 3"/>
          <p:cNvSpPr>
            <a:spLocks noGrp="1"/>
          </p:cNvSpPr>
          <p:nvPr>
            <p:ph type="sldNum" sz="quarter" idx="12"/>
          </p:nvPr>
        </p:nvSpPr>
        <p:spPr/>
        <p:txBody>
          <a:bodyPr/>
          <a:lstStyle/>
          <a:p>
            <a:pPr>
              <a:defRPr/>
            </a:pPr>
            <a:fld id="{EC91A14E-FA0E-4B11-8CC2-7FD983C201D0}" type="slidenum">
              <a:rPr lang="zh-CN" altLang="en-US" smtClean="0"/>
              <a:t>23</a:t>
            </a:fld>
            <a:endParaRPr lang="zh-CN" alt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内容占位符 2"/>
          <p:cNvSpPr>
            <a:spLocks noGrp="1"/>
          </p:cNvSpPr>
          <p:nvPr>
            <p:ph idx="1"/>
          </p:nvPr>
        </p:nvSpPr>
        <p:spPr>
          <a:xfrm>
            <a:off x="250825" y="4365625"/>
            <a:ext cx="8704263" cy="1766888"/>
          </a:xfrm>
        </p:spPr>
        <p:txBody>
          <a:bodyPr/>
          <a:lstStyle/>
          <a:p>
            <a:r>
              <a:rPr lang="zh-CN" altLang="en-US" sz="2800"/>
              <a:t>适合语音通信</a:t>
            </a:r>
            <a:endParaRPr lang="en-US" altLang="zh-CN" sz="2800"/>
          </a:p>
          <a:p>
            <a:pPr lvl="1"/>
            <a:r>
              <a:rPr lang="zh-CN" altLang="en-US" sz="2400"/>
              <a:t>延迟小，收发双方速率一致</a:t>
            </a:r>
            <a:endParaRPr lang="en-US" altLang="zh-CN" sz="2400"/>
          </a:p>
          <a:p>
            <a:pPr lvl="1"/>
            <a:r>
              <a:rPr lang="zh-CN" altLang="en-US" sz="2400"/>
              <a:t>线路对用户透明</a:t>
            </a:r>
            <a:endParaRPr lang="en-US" altLang="zh-CN" sz="2400"/>
          </a:p>
          <a:p>
            <a:r>
              <a:rPr lang="zh-CN" altLang="en-US" sz="2800"/>
              <a:t>不适合数据通信</a:t>
            </a:r>
            <a:endParaRPr lang="en-US" altLang="zh-CN" sz="2800"/>
          </a:p>
          <a:p>
            <a:pPr lvl="1"/>
            <a:r>
              <a:rPr lang="zh-CN" altLang="en-US" sz="2400"/>
              <a:t>线路利用率低</a:t>
            </a:r>
            <a:endParaRPr lang="en-US" altLang="zh-CN" sz="2400"/>
          </a:p>
        </p:txBody>
      </p:sp>
      <p:sp>
        <p:nvSpPr>
          <p:cNvPr id="4" name="灯片编号占位符 3"/>
          <p:cNvSpPr>
            <a:spLocks noGrp="1"/>
          </p:cNvSpPr>
          <p:nvPr>
            <p:ph type="sldNum" sz="quarter" idx="12"/>
          </p:nvPr>
        </p:nvSpPr>
        <p:spPr/>
        <p:txBody>
          <a:bodyPr/>
          <a:lstStyle/>
          <a:p>
            <a:pPr>
              <a:defRPr/>
            </a:pPr>
            <a:fld id="{6AA71F3D-90CB-4664-8963-123FBADDED76}" type="slidenum">
              <a:rPr lang="zh-CN" altLang="en-US" smtClean="0"/>
              <a:t>24</a:t>
            </a:fld>
            <a:endParaRPr lang="zh-CN" altLang="en-US"/>
          </a:p>
        </p:txBody>
      </p:sp>
      <p:pic>
        <p:nvPicPr>
          <p:cNvPr id="27651" name="Picture 4"/>
          <p:cNvPicPr>
            <a:picLocks noChangeAspect="1" noChangeArrowheads="1"/>
          </p:cNvPicPr>
          <p:nvPr/>
        </p:nvPicPr>
        <p:blipFill>
          <a:blip r:embed="rId2"/>
          <a:srcRect/>
          <a:stretch>
            <a:fillRect/>
          </a:stretch>
        </p:blipFill>
        <p:spPr bwMode="auto">
          <a:xfrm>
            <a:off x="2771775" y="0"/>
            <a:ext cx="6372225" cy="4227513"/>
          </a:xfrm>
          <a:prstGeom prst="rect">
            <a:avLst/>
          </a:prstGeom>
          <a:noFill/>
          <a:ln w="9525">
            <a:noFill/>
            <a:miter lim="800000"/>
            <a:headEnd/>
            <a:tailEnd/>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64865"/>
          <p:cNvSpPr>
            <a:spLocks noGrp="1"/>
          </p:cNvSpPr>
          <p:nvPr>
            <p:ph type="title"/>
          </p:nvPr>
        </p:nvSpPr>
        <p:spPr/>
        <p:txBody>
          <a:bodyPr anchor="ctr"/>
          <a:lstStyle/>
          <a:p>
            <a:pPr algn="l"/>
            <a:r>
              <a:rPr lang="zh-CN" altLang="en-US" dirty="0"/>
              <a:t>电话交换发展</a:t>
            </a:r>
          </a:p>
        </p:txBody>
      </p:sp>
      <p:pic>
        <p:nvPicPr>
          <p:cNvPr id="29698" name="图片 164868" descr="20%E4%B8%96%E7%BA%AA80%E5%B9%B4%E4%BB%A3%E4%B8%AD%E6%9C%9F%E9%95%BF%E9%80%94%E7%94%B5%E8%AF%9D%E4%BA%BA%E5%B7%A5%E4%BA%A4%E6%8D%A2%E5%8F%B0"/>
          <p:cNvPicPr>
            <a:picLocks noChangeAspect="1"/>
          </p:cNvPicPr>
          <p:nvPr/>
        </p:nvPicPr>
        <p:blipFill>
          <a:blip r:embed="rId2"/>
          <a:stretch>
            <a:fillRect/>
          </a:stretch>
        </p:blipFill>
        <p:spPr>
          <a:xfrm>
            <a:off x="0" y="1219200"/>
            <a:ext cx="4810125" cy="3246438"/>
          </a:xfrm>
          <a:prstGeom prst="rect">
            <a:avLst/>
          </a:prstGeom>
          <a:noFill/>
          <a:ln w="9525">
            <a:noFill/>
          </a:ln>
        </p:spPr>
      </p:pic>
      <p:pic>
        <p:nvPicPr>
          <p:cNvPr id="29699" name="图片 164870" descr="196932645"/>
          <p:cNvPicPr>
            <a:picLocks noChangeAspect="1"/>
          </p:cNvPicPr>
          <p:nvPr/>
        </p:nvPicPr>
        <p:blipFill>
          <a:blip r:embed="rId3"/>
          <a:stretch>
            <a:fillRect/>
          </a:stretch>
        </p:blipFill>
        <p:spPr>
          <a:xfrm>
            <a:off x="4800600" y="1219200"/>
            <a:ext cx="4286250" cy="3209925"/>
          </a:xfrm>
          <a:prstGeom prst="rect">
            <a:avLst/>
          </a:prstGeom>
          <a:noFill/>
          <a:ln w="9525">
            <a:noFill/>
          </a:ln>
        </p:spPr>
      </p:pic>
      <p:pic>
        <p:nvPicPr>
          <p:cNvPr id="29700" name="图片 164872" descr="2009_11_13_37267_165311"/>
          <p:cNvPicPr>
            <a:picLocks noChangeAspect="1"/>
          </p:cNvPicPr>
          <p:nvPr/>
        </p:nvPicPr>
        <p:blipFill>
          <a:blip r:embed="rId4"/>
          <a:stretch>
            <a:fillRect/>
          </a:stretch>
        </p:blipFill>
        <p:spPr>
          <a:xfrm>
            <a:off x="3124200" y="3714750"/>
            <a:ext cx="2857500" cy="3143250"/>
          </a:xfrm>
          <a:prstGeom prst="rect">
            <a:avLst/>
          </a:prstGeom>
          <a:noFill/>
          <a:ln w="9525">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44D56980-D96F-4A0E-8AE1-1FF8E1DD4853}" type="slidenum">
              <a:rPr lang="zh-CN" altLang="en-US" smtClean="0"/>
              <a:t>26</a:t>
            </a:fld>
            <a:endParaRPr lang="zh-CN" altLang="en-US"/>
          </a:p>
        </p:txBody>
      </p:sp>
      <p:pic>
        <p:nvPicPr>
          <p:cNvPr id="28675" name="Picture 4" descr="http://www.fotocn.org/photo/xiaoyunji/2009-8-23/14765/14765_h.jpg"/>
          <p:cNvPicPr>
            <a:picLocks noChangeAspect="1" noChangeArrowheads="1"/>
          </p:cNvPicPr>
          <p:nvPr/>
        </p:nvPicPr>
        <p:blipFill>
          <a:blip r:embed="rId2"/>
          <a:srcRect/>
          <a:stretch>
            <a:fillRect/>
          </a:stretch>
        </p:blipFill>
        <p:spPr bwMode="auto">
          <a:xfrm>
            <a:off x="3429000" y="1773238"/>
            <a:ext cx="5715000" cy="4181475"/>
          </a:xfrm>
          <a:prstGeom prst="rect">
            <a:avLst/>
          </a:prstGeom>
          <a:noFill/>
          <a:ln w="9525">
            <a:noFill/>
            <a:miter lim="800000"/>
            <a:headEnd/>
            <a:tailEnd/>
          </a:ln>
        </p:spPr>
      </p:pic>
      <p:sp>
        <p:nvSpPr>
          <p:cNvPr id="28676" name="矩形 5"/>
          <p:cNvSpPr>
            <a:spLocks noChangeArrowheads="1"/>
          </p:cNvSpPr>
          <p:nvPr/>
        </p:nvSpPr>
        <p:spPr bwMode="auto">
          <a:xfrm>
            <a:off x="5580063" y="1196975"/>
            <a:ext cx="3333750" cy="461963"/>
          </a:xfrm>
          <a:prstGeom prst="rect">
            <a:avLst/>
          </a:prstGeom>
          <a:noFill/>
          <a:ln w="9525">
            <a:noFill/>
            <a:miter lim="800000"/>
          </a:ln>
        </p:spPr>
        <p:txBody>
          <a:bodyPr wrap="none">
            <a:spAutoFit/>
          </a:bodyPr>
          <a:lstStyle/>
          <a:p>
            <a:r>
              <a:rPr lang="en-US" altLang="zh-CN" sz="2400"/>
              <a:t>1984</a:t>
            </a:r>
            <a:r>
              <a:rPr lang="zh-CN" altLang="en-US" sz="2400"/>
              <a:t>年，苍南县邮电局</a:t>
            </a:r>
          </a:p>
        </p:txBody>
      </p:sp>
      <p:pic>
        <p:nvPicPr>
          <p:cNvPr id="28677" name="Picture 2" descr="电话接线员(Call Connect) 应用截图"/>
          <p:cNvPicPr>
            <a:picLocks noChangeAspect="1" noChangeArrowheads="1"/>
          </p:cNvPicPr>
          <p:nvPr/>
        </p:nvPicPr>
        <p:blipFill>
          <a:blip r:embed="rId3"/>
          <a:srcRect/>
          <a:stretch>
            <a:fillRect/>
          </a:stretch>
        </p:blipFill>
        <p:spPr bwMode="auto">
          <a:xfrm>
            <a:off x="0" y="1484313"/>
            <a:ext cx="3048000" cy="4572000"/>
          </a:xfrm>
          <a:prstGeom prst="rect">
            <a:avLst/>
          </a:prstGeom>
          <a:noFill/>
          <a:ln w="9525">
            <a:noFill/>
            <a:miter lim="800000"/>
            <a:headEnd/>
            <a:tailEnd/>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36955"/>
          </a:xfrm>
        </p:spPr>
        <p:txBody>
          <a:bodyPr/>
          <a:lstStyle/>
          <a:p>
            <a:r>
              <a:rPr lang="zh-CN" altLang="en-US"/>
              <a:t>通信网络概述</a:t>
            </a:r>
          </a:p>
        </p:txBody>
      </p:sp>
      <p:sp>
        <p:nvSpPr>
          <p:cNvPr id="3" name="内容占位符 2"/>
          <p:cNvSpPr>
            <a:spLocks noGrp="1"/>
          </p:cNvSpPr>
          <p:nvPr>
            <p:ph idx="1"/>
          </p:nvPr>
        </p:nvSpPr>
        <p:spPr>
          <a:xfrm>
            <a:off x="250825" y="1252220"/>
            <a:ext cx="8704580" cy="4880610"/>
          </a:xfrm>
        </p:spPr>
        <p:txBody>
          <a:bodyPr/>
          <a:lstStyle/>
          <a:p>
            <a:r>
              <a:rPr lang="zh-CN" altLang="en-US" dirty="0">
                <a:solidFill>
                  <a:schemeClr val="bg1">
                    <a:lumMod val="65000"/>
                  </a:schemeClr>
                </a:solidFill>
              </a:rPr>
              <a:t>按覆盖范围划分的网络类型</a:t>
            </a:r>
          </a:p>
          <a:p>
            <a:pPr lvl="1"/>
            <a:r>
              <a:rPr lang="zh-CN" altLang="en-US" dirty="0">
                <a:solidFill>
                  <a:schemeClr val="bg1">
                    <a:lumMod val="65000"/>
                  </a:schemeClr>
                </a:solidFill>
              </a:rPr>
              <a:t>广域网 城域网 局域网</a:t>
            </a:r>
          </a:p>
          <a:p>
            <a:r>
              <a:rPr lang="zh-CN" altLang="en-US" dirty="0">
                <a:solidFill>
                  <a:schemeClr val="bg1">
                    <a:lumMod val="65000"/>
                  </a:schemeClr>
                </a:solidFill>
              </a:rPr>
              <a:t>核心网及交换技术</a:t>
            </a:r>
          </a:p>
          <a:p>
            <a:pPr lvl="1"/>
            <a:r>
              <a:rPr lang="zh-CN" altLang="en-US" dirty="0">
                <a:solidFill>
                  <a:schemeClr val="bg1">
                    <a:lumMod val="65000"/>
                  </a:schemeClr>
                </a:solidFill>
              </a:rPr>
              <a:t>电路交换</a:t>
            </a:r>
          </a:p>
          <a:p>
            <a:pPr lvl="1"/>
            <a:r>
              <a:rPr lang="zh-CN" altLang="en-US" dirty="0"/>
              <a:t>分组交换</a:t>
            </a:r>
          </a:p>
          <a:p>
            <a:r>
              <a:rPr lang="zh-CN" altLang="en-US" dirty="0"/>
              <a:t>广域网传输技术</a:t>
            </a:r>
          </a:p>
          <a:p>
            <a:pPr marL="914400" lvl="2" indent="0">
              <a:buNone/>
            </a:pPr>
            <a:r>
              <a:rPr lang="zh-CN" altLang="en-US" dirty="0"/>
              <a:t>    低速接入用户  </a:t>
            </a:r>
            <a:r>
              <a:rPr lang="en-US" altLang="zh-CN" dirty="0">
                <a:sym typeface="+mn-ea"/>
              </a:rPr>
              <a:t>Modem/ADSL/T1</a:t>
            </a:r>
            <a:endParaRPr lang="zh-CN" altLang="en-US" dirty="0"/>
          </a:p>
          <a:p>
            <a:pPr marL="914400" lvl="2" indent="0">
              <a:buNone/>
            </a:pPr>
            <a:r>
              <a:rPr lang="zh-CN" altLang="en-US" dirty="0"/>
              <a:t>    高速接入用户</a:t>
            </a:r>
            <a:r>
              <a:rPr lang="en-US" altLang="zh-CN" dirty="0"/>
              <a:t>  IP over ATM/WDM  </a:t>
            </a:r>
          </a:p>
          <a:p>
            <a:pPr marL="0" lvl="2" indent="0">
              <a:buNone/>
            </a:pPr>
            <a:r>
              <a:rPr lang="en-US" altLang="zh-CN" dirty="0">
                <a:sym typeface="+mn-ea"/>
              </a:rPr>
              <a:t>                </a:t>
            </a:r>
            <a:endParaRPr lang="zh-CN" altLang="en-US" dirty="0"/>
          </a:p>
          <a:p>
            <a:pPr marL="914400" lvl="2" indent="0">
              <a:buNone/>
            </a:pPr>
            <a:endParaRPr lang="en-US" altLang="zh-CN"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27</a:t>
            </a:fld>
            <a:endParaRPr lang="zh-CN" altLang="en-US"/>
          </a:p>
        </p:txBody>
      </p:sp>
    </p:spTree>
    <p:extLst>
      <p:ext uri="{BB962C8B-B14F-4D97-AF65-F5344CB8AC3E}">
        <p14:creationId xmlns:p14="http://schemas.microsoft.com/office/powerpoint/2010/main" val="5628049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6" descr="underline_base"/>
          <p:cNvPicPr/>
          <p:nvPr/>
        </p:nvPicPr>
        <p:blipFill>
          <a:blip r:embed="rId2"/>
          <a:stretch>
            <a:fillRect/>
          </a:stretch>
        </p:blipFill>
        <p:spPr>
          <a:xfrm>
            <a:off x="312420" y="967740"/>
            <a:ext cx="7769225" cy="173038"/>
          </a:xfrm>
          <a:prstGeom prst="rect">
            <a:avLst/>
          </a:prstGeom>
          <a:noFill/>
          <a:ln w="9525">
            <a:noFill/>
          </a:ln>
        </p:spPr>
      </p:pic>
      <p:grpSp>
        <p:nvGrpSpPr>
          <p:cNvPr id="45060" name="Group 49"/>
          <p:cNvGrpSpPr/>
          <p:nvPr/>
        </p:nvGrpSpPr>
        <p:grpSpPr>
          <a:xfrm>
            <a:off x="6438900" y="2626678"/>
            <a:ext cx="1155700" cy="620712"/>
            <a:chOff x="0" y="0"/>
            <a:chExt cx="360" cy="175"/>
          </a:xfrm>
        </p:grpSpPr>
        <p:sp>
          <p:nvSpPr>
            <p:cNvPr id="45083" name="Oval 50"/>
            <p:cNvSpPr/>
            <p:nvPr/>
          </p:nvSpPr>
          <p:spPr>
            <a:xfrm>
              <a:off x="3" y="78"/>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lang="zh-CN" altLang="en-US" dirty="0">
                <a:latin typeface="Times New Roman" panose="02020603050405020304" charset="0"/>
                <a:ea typeface="MS PGothic" panose="020B0600070205080204" pitchFamily="34" charset="-128"/>
              </a:endParaRPr>
            </a:p>
          </p:txBody>
        </p:sp>
        <p:sp>
          <p:nvSpPr>
            <p:cNvPr id="45084" name="Line 51"/>
            <p:cNvSpPr/>
            <p:nvPr/>
          </p:nvSpPr>
          <p:spPr>
            <a:xfrm>
              <a:off x="3" y="70"/>
              <a:ext cx="0" cy="60"/>
            </a:xfrm>
            <a:prstGeom prst="line">
              <a:avLst/>
            </a:prstGeom>
            <a:ln w="12700" cap="flat" cmpd="sng">
              <a:solidFill>
                <a:schemeClr val="tx1"/>
              </a:solidFill>
              <a:prstDash val="solid"/>
              <a:headEnd type="none" w="med" len="med"/>
              <a:tailEnd type="none" w="med" len="med"/>
            </a:ln>
          </p:spPr>
        </p:sp>
        <p:sp>
          <p:nvSpPr>
            <p:cNvPr id="45085" name="Line 52"/>
            <p:cNvSpPr/>
            <p:nvPr/>
          </p:nvSpPr>
          <p:spPr>
            <a:xfrm>
              <a:off x="360" y="70"/>
              <a:ext cx="0" cy="60"/>
            </a:xfrm>
            <a:prstGeom prst="line">
              <a:avLst/>
            </a:prstGeom>
            <a:ln w="12700" cap="flat" cmpd="sng">
              <a:solidFill>
                <a:schemeClr val="tx1"/>
              </a:solidFill>
              <a:prstDash val="solid"/>
              <a:headEnd type="none" w="med" len="med"/>
              <a:tailEnd type="none" w="med" len="med"/>
            </a:ln>
          </p:spPr>
        </p:sp>
        <p:sp>
          <p:nvSpPr>
            <p:cNvPr id="45086" name="Rectangle 53"/>
            <p:cNvSpPr/>
            <p:nvPr/>
          </p:nvSpPr>
          <p:spPr>
            <a:xfrm>
              <a:off x="3" y="70"/>
              <a:ext cx="354" cy="59"/>
            </a:xfrm>
            <a:prstGeom prst="rect">
              <a:avLst/>
            </a:prstGeom>
            <a:solidFill>
              <a:schemeClr val="hlink"/>
            </a:solidFill>
            <a:ln w="9525">
              <a:noFill/>
            </a:ln>
          </p:spPr>
          <p:txBody>
            <a:bodyPr wrap="none" anchor="ctr"/>
            <a:lstStyle/>
            <a:p>
              <a:pPr lvl="0" algn="ctr"/>
              <a:endParaRPr lang="zh-CN" altLang="en-US" dirty="0">
                <a:latin typeface="Times New Roman" panose="02020603050405020304" charset="0"/>
                <a:ea typeface="MS PGothic" panose="020B0600070205080204" pitchFamily="34" charset="-128"/>
              </a:endParaRPr>
            </a:p>
          </p:txBody>
        </p:sp>
        <p:sp>
          <p:nvSpPr>
            <p:cNvPr id="45087" name="Oval 54"/>
            <p:cNvSpPr/>
            <p:nvPr/>
          </p:nvSpPr>
          <p:spPr>
            <a:xfrm>
              <a:off x="0" y="0"/>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lang="zh-CN" altLang="en-US" dirty="0">
                <a:latin typeface="Times New Roman" panose="02020603050405020304" charset="0"/>
                <a:ea typeface="MS PGothic" panose="020B0600070205080204" pitchFamily="34" charset="-128"/>
              </a:endParaRPr>
            </a:p>
          </p:txBody>
        </p:sp>
        <p:grpSp>
          <p:nvGrpSpPr>
            <p:cNvPr id="45088" name="Group 55"/>
            <p:cNvGrpSpPr/>
            <p:nvPr/>
          </p:nvGrpSpPr>
          <p:grpSpPr>
            <a:xfrm>
              <a:off x="86" y="25"/>
              <a:ext cx="177" cy="66"/>
              <a:chOff x="0" y="0"/>
              <a:chExt cx="140" cy="98"/>
            </a:xfrm>
          </p:grpSpPr>
          <p:sp>
            <p:nvSpPr>
              <p:cNvPr id="45093" name="Line 56"/>
              <p:cNvSpPr/>
              <p:nvPr/>
            </p:nvSpPr>
            <p:spPr>
              <a:xfrm flipV="1">
                <a:off x="0" y="0"/>
                <a:ext cx="50" cy="2"/>
              </a:xfrm>
              <a:prstGeom prst="line">
                <a:avLst/>
              </a:prstGeom>
              <a:ln w="28575" cap="flat" cmpd="sng">
                <a:solidFill>
                  <a:schemeClr val="tx1"/>
                </a:solidFill>
                <a:prstDash val="solid"/>
                <a:headEnd type="none" w="med" len="med"/>
                <a:tailEnd type="none" w="med" len="med"/>
              </a:ln>
            </p:spPr>
          </p:sp>
          <p:sp>
            <p:nvSpPr>
              <p:cNvPr id="45094" name="Line 57"/>
              <p:cNvSpPr/>
              <p:nvPr/>
            </p:nvSpPr>
            <p:spPr>
              <a:xfrm>
                <a:off x="96" y="98"/>
                <a:ext cx="44" cy="0"/>
              </a:xfrm>
              <a:prstGeom prst="line">
                <a:avLst/>
              </a:prstGeom>
              <a:ln w="28575" cap="flat" cmpd="sng">
                <a:solidFill>
                  <a:schemeClr val="tx1"/>
                </a:solidFill>
                <a:prstDash val="solid"/>
                <a:headEnd type="none" w="med" len="med"/>
                <a:tailEnd type="none" w="med" len="med"/>
              </a:ln>
            </p:spPr>
          </p:sp>
          <p:sp>
            <p:nvSpPr>
              <p:cNvPr id="45095" name="Line 58"/>
              <p:cNvSpPr/>
              <p:nvPr/>
            </p:nvSpPr>
            <p:spPr>
              <a:xfrm>
                <a:off x="46" y="2"/>
                <a:ext cx="52" cy="96"/>
              </a:xfrm>
              <a:prstGeom prst="line">
                <a:avLst/>
              </a:prstGeom>
              <a:ln w="28575" cap="flat" cmpd="sng">
                <a:solidFill>
                  <a:schemeClr val="tx1"/>
                </a:solidFill>
                <a:prstDash val="solid"/>
                <a:headEnd type="none" w="med" len="med"/>
                <a:tailEnd type="none" w="med" len="med"/>
              </a:ln>
            </p:spPr>
          </p:sp>
        </p:grpSp>
        <p:grpSp>
          <p:nvGrpSpPr>
            <p:cNvPr id="45089" name="Group 59"/>
            <p:cNvGrpSpPr/>
            <p:nvPr/>
          </p:nvGrpSpPr>
          <p:grpSpPr>
            <a:xfrm flipV="1">
              <a:off x="86" y="24"/>
              <a:ext cx="177" cy="66"/>
              <a:chOff x="0" y="0"/>
              <a:chExt cx="140" cy="98"/>
            </a:xfrm>
          </p:grpSpPr>
          <p:sp>
            <p:nvSpPr>
              <p:cNvPr id="45090" name="Line 60"/>
              <p:cNvSpPr/>
              <p:nvPr/>
            </p:nvSpPr>
            <p:spPr>
              <a:xfrm flipV="1">
                <a:off x="0" y="0"/>
                <a:ext cx="50" cy="2"/>
              </a:xfrm>
              <a:prstGeom prst="line">
                <a:avLst/>
              </a:prstGeom>
              <a:ln w="28575" cap="flat" cmpd="sng">
                <a:solidFill>
                  <a:schemeClr val="tx1"/>
                </a:solidFill>
                <a:prstDash val="solid"/>
                <a:headEnd type="none" w="med" len="med"/>
                <a:tailEnd type="none" w="med" len="med"/>
              </a:ln>
            </p:spPr>
          </p:sp>
          <p:sp>
            <p:nvSpPr>
              <p:cNvPr id="45091" name="Line 61"/>
              <p:cNvSpPr/>
              <p:nvPr/>
            </p:nvSpPr>
            <p:spPr>
              <a:xfrm>
                <a:off x="96" y="98"/>
                <a:ext cx="44" cy="0"/>
              </a:xfrm>
              <a:prstGeom prst="line">
                <a:avLst/>
              </a:prstGeom>
              <a:ln w="28575" cap="flat" cmpd="sng">
                <a:solidFill>
                  <a:schemeClr val="tx1"/>
                </a:solidFill>
                <a:prstDash val="solid"/>
                <a:headEnd type="none" w="med" len="med"/>
                <a:tailEnd type="none" w="med" len="med"/>
              </a:ln>
            </p:spPr>
          </p:sp>
          <p:sp>
            <p:nvSpPr>
              <p:cNvPr id="45092" name="Line 62"/>
              <p:cNvSpPr/>
              <p:nvPr/>
            </p:nvSpPr>
            <p:spPr>
              <a:xfrm>
                <a:off x="46" y="2"/>
                <a:ext cx="52" cy="96"/>
              </a:xfrm>
              <a:prstGeom prst="line">
                <a:avLst/>
              </a:prstGeom>
              <a:ln w="28575" cap="flat" cmpd="sng">
                <a:solidFill>
                  <a:schemeClr val="tx1"/>
                </a:solidFill>
                <a:prstDash val="solid"/>
                <a:headEnd type="none" w="med" len="med"/>
                <a:tailEnd type="none" w="med" len="med"/>
              </a:ln>
            </p:spPr>
          </p:sp>
        </p:grpSp>
      </p:grpSp>
      <p:sp>
        <p:nvSpPr>
          <p:cNvPr id="45061" name="Rectangle 2"/>
          <p:cNvSpPr>
            <a:spLocks noGrp="1"/>
          </p:cNvSpPr>
          <p:nvPr>
            <p:ph type="title"/>
          </p:nvPr>
        </p:nvSpPr>
        <p:spPr>
          <a:xfrm>
            <a:off x="253683" y="393065"/>
            <a:ext cx="8574087" cy="768350"/>
          </a:xfrm>
        </p:spPr>
        <p:txBody>
          <a:bodyPr vert="horz" wrap="square" lIns="91440" tIns="45720" rIns="91440" bIns="45720" anchor="ctr"/>
          <a:lstStyle/>
          <a:p>
            <a:pPr lvl="0" eaLnBrk="1" hangingPunct="1"/>
            <a:r>
              <a:rPr lang="en-US" altLang="zh-CN" sz="3200" dirty="0"/>
              <a:t>Packet switching versus circuit switching</a:t>
            </a:r>
          </a:p>
        </p:txBody>
      </p:sp>
      <p:sp>
        <p:nvSpPr>
          <p:cNvPr id="45062" name="Rectangle 3"/>
          <p:cNvSpPr>
            <a:spLocks noGrp="1"/>
          </p:cNvSpPr>
          <p:nvPr>
            <p:ph type="body" sz="half"/>
          </p:nvPr>
        </p:nvSpPr>
        <p:spPr>
          <a:xfrm>
            <a:off x="389890" y="1478915"/>
            <a:ext cx="3810000" cy="4648200"/>
          </a:xfrm>
        </p:spPr>
        <p:txBody>
          <a:bodyPr vert="horz" wrap="square" lIns="91440" tIns="45720" rIns="91440" bIns="45720" anchor="t"/>
          <a:lstStyle>
            <a:lvl1pPr lvl="0">
              <a:defRPr sz="2400"/>
            </a:lvl1pPr>
            <a:lvl2pPr lvl="1">
              <a:defRPr sz="2000"/>
            </a:lvl2pPr>
            <a:lvl3pPr lvl="2">
              <a:defRPr sz="1800"/>
            </a:lvl3pPr>
            <a:lvl4pPr lvl="3">
              <a:defRPr sz="1800"/>
            </a:lvl4pPr>
            <a:lvl5pPr lvl="4">
              <a:defRPr sz="1800"/>
            </a:lvl5pPr>
          </a:lstStyle>
          <a:p>
            <a:pPr marL="231775" lvl="0" indent="-231775" defTabSz="0" eaLnBrk="1" hangingPunct="1">
              <a:buSzPct val="75000"/>
              <a:buNone/>
              <a:tabLst>
                <a:tab pos="567055" algn="l"/>
              </a:tabLst>
            </a:pPr>
            <a:r>
              <a:rPr lang="zh-CN" altLang="en-US" dirty="0">
                <a:solidFill>
                  <a:srgbClr val="000099"/>
                </a:solidFill>
              </a:rPr>
              <a:t>example:</a:t>
            </a:r>
          </a:p>
          <a:p>
            <a:pPr marL="231775" lvl="0" indent="-231775" defTabSz="0" eaLnBrk="1" hangingPunct="1">
              <a:buFont typeface="Wingdings" panose="05000000000000000000" pitchFamily="2" charset="2"/>
              <a:buChar char="§"/>
              <a:tabLst>
                <a:tab pos="567055" algn="l"/>
              </a:tabLst>
            </a:pPr>
            <a:r>
              <a:rPr lang="zh-CN" altLang="en-US" dirty="0"/>
              <a:t>1 Mb/s link</a:t>
            </a:r>
          </a:p>
          <a:p>
            <a:pPr marL="231775" lvl="0" indent="-231775" defTabSz="0" eaLnBrk="1" hangingPunct="1">
              <a:buFont typeface="Wingdings" panose="05000000000000000000" pitchFamily="2" charset="2"/>
              <a:buChar char="§"/>
              <a:tabLst>
                <a:tab pos="567055" algn="l"/>
              </a:tabLst>
            </a:pPr>
            <a:r>
              <a:rPr lang="zh-CN" altLang="en-US" dirty="0"/>
              <a:t>each user: </a:t>
            </a:r>
          </a:p>
          <a:p>
            <a:pPr marL="567055" lvl="1" indent="-219075" defTabSz="0" eaLnBrk="1" hangingPunct="1">
              <a:buClr>
                <a:schemeClr val="tx1"/>
              </a:buClr>
              <a:buFont typeface="Wingdings" panose="05000000000000000000" pitchFamily="2" charset="2"/>
              <a:buChar char="•"/>
              <a:tabLst>
                <a:tab pos="567055" algn="l"/>
              </a:tabLst>
            </a:pPr>
            <a:r>
              <a:rPr lang="zh-CN" altLang="en-US" dirty="0">
                <a:ea typeface="宋体" panose="02010600030101010101" pitchFamily="2" charset="-122"/>
              </a:rPr>
              <a:t>100 kb/s when </a:t>
            </a:r>
            <a:r>
              <a:rPr lang="ja-JP" altLang="en-US" dirty="0"/>
              <a:t>“</a:t>
            </a:r>
            <a:r>
              <a:rPr lang="zh-CN" altLang="en-US" dirty="0"/>
              <a:t>active</a:t>
            </a:r>
            <a:r>
              <a:rPr lang="ja-JP" altLang="en-US" dirty="0"/>
              <a:t>”</a:t>
            </a:r>
            <a:endParaRPr lang="zh-CN" altLang="en-US" dirty="0"/>
          </a:p>
          <a:p>
            <a:pPr marL="567055" lvl="1" indent="-219075" defTabSz="0" eaLnBrk="1" hangingPunct="1">
              <a:buClr>
                <a:schemeClr val="tx1"/>
              </a:buClr>
              <a:buFont typeface="Wingdings" panose="05000000000000000000" pitchFamily="2" charset="2"/>
              <a:buChar char="•"/>
              <a:tabLst>
                <a:tab pos="567055" algn="l"/>
              </a:tabLst>
            </a:pPr>
            <a:r>
              <a:rPr lang="zh-CN" altLang="en-US" dirty="0">
                <a:ea typeface="宋体" panose="02010600030101010101" pitchFamily="2" charset="-122"/>
              </a:rPr>
              <a:t>active 10% of time</a:t>
            </a:r>
          </a:p>
          <a:p>
            <a:pPr marL="567055" lvl="1" indent="-219075" defTabSz="0" eaLnBrk="1" hangingPunct="1">
              <a:tabLst>
                <a:tab pos="567055" algn="l"/>
              </a:tabLst>
            </a:pPr>
            <a:endParaRPr lang="zh-CN" altLang="en-US" dirty="0">
              <a:ea typeface="宋体" panose="02010600030101010101" pitchFamily="2" charset="-122"/>
            </a:endParaRPr>
          </a:p>
          <a:p>
            <a:pPr marL="231775" lvl="0" indent="-231775" defTabSz="0" eaLnBrk="1" hangingPunct="1">
              <a:buSzPct val="75000"/>
              <a:tabLst>
                <a:tab pos="567055" algn="l"/>
              </a:tabLst>
            </a:pPr>
            <a:r>
              <a:rPr lang="zh-CN" altLang="en-US" i="1" dirty="0">
                <a:solidFill>
                  <a:srgbClr val="CC0000"/>
                </a:solidFill>
              </a:rPr>
              <a:t>circuit-switching:</a:t>
            </a:r>
            <a:r>
              <a:rPr lang="zh-CN" altLang="en-US" dirty="0"/>
              <a:t> </a:t>
            </a:r>
          </a:p>
          <a:p>
            <a:pPr marL="567055" lvl="1" indent="-219075" defTabSz="0" eaLnBrk="1" hangingPunct="1">
              <a:tabLst>
                <a:tab pos="567055" algn="l"/>
              </a:tabLst>
            </a:pPr>
            <a:r>
              <a:rPr lang="zh-CN" altLang="en-US" dirty="0">
                <a:ea typeface="宋体" panose="02010600030101010101" pitchFamily="2" charset="-122"/>
              </a:rPr>
              <a:t>10 users</a:t>
            </a:r>
          </a:p>
          <a:p>
            <a:pPr marL="231775" lvl="0" indent="-231775" defTabSz="0" eaLnBrk="1" hangingPunct="1">
              <a:buSzPct val="75000"/>
              <a:tabLst>
                <a:tab pos="567055" algn="l"/>
              </a:tabLst>
            </a:pPr>
            <a:r>
              <a:rPr lang="zh-CN" altLang="en-US" i="1" dirty="0">
                <a:solidFill>
                  <a:srgbClr val="CC0000"/>
                </a:solidFill>
              </a:rPr>
              <a:t>packet switching:</a:t>
            </a:r>
            <a:r>
              <a:rPr lang="zh-CN" altLang="en-US" dirty="0"/>
              <a:t> </a:t>
            </a:r>
          </a:p>
          <a:p>
            <a:pPr marL="567055" lvl="1" indent="-219075" defTabSz="0" eaLnBrk="1" hangingPunct="1">
              <a:tabLst>
                <a:tab pos="567055" algn="l"/>
              </a:tabLst>
            </a:pPr>
            <a:r>
              <a:rPr lang="zh-CN" altLang="en-US" dirty="0">
                <a:ea typeface="宋体" panose="02010600030101010101" pitchFamily="2" charset="-122"/>
              </a:rPr>
              <a:t>with 35 users, probability &gt; 10 active at same time is less than .0004 *</a:t>
            </a:r>
          </a:p>
          <a:p>
            <a:pPr marL="231775" lvl="0" indent="-231775" defTabSz="0" eaLnBrk="1" hangingPunct="1">
              <a:tabLst>
                <a:tab pos="567055" algn="l"/>
              </a:tabLst>
            </a:pPr>
            <a:endParaRPr lang="zh-CN" altLang="en-US" dirty="0"/>
          </a:p>
        </p:txBody>
      </p:sp>
      <p:sp>
        <p:nvSpPr>
          <p:cNvPr id="45063" name="Rectangle 4"/>
          <p:cNvSpPr>
            <a:spLocks noGrp="1"/>
          </p:cNvSpPr>
          <p:nvPr>
            <p:ph type="body" sz="half"/>
          </p:nvPr>
        </p:nvSpPr>
        <p:spPr>
          <a:xfrm>
            <a:off x="368300" y="1122363"/>
            <a:ext cx="8715375" cy="609600"/>
          </a:xfrm>
        </p:spPr>
        <p:txBody>
          <a:bodyPr vert="horz" wrap="square" lIns="91440" tIns="45720" rIns="91440" bIns="45720" anchor="t"/>
          <a:lstStyle>
            <a:lvl1pPr lvl="0">
              <a:defRPr sz="2400"/>
            </a:lvl1pPr>
            <a:lvl2pPr lvl="1">
              <a:defRPr sz="2000"/>
            </a:lvl2pPr>
            <a:lvl3pPr lvl="2">
              <a:defRPr sz="1800"/>
            </a:lvl3pPr>
            <a:lvl4pPr lvl="3">
              <a:defRPr sz="1800"/>
            </a:lvl4pPr>
            <a:lvl5pPr lvl="4">
              <a:defRPr sz="1800"/>
            </a:lvl5pPr>
          </a:lstStyle>
          <a:p>
            <a:pPr lvl="0" eaLnBrk="1" hangingPunct="1">
              <a:buNone/>
            </a:pPr>
            <a:r>
              <a:rPr lang="en-US" altLang="zh-CN" sz="2800" i="1" dirty="0">
                <a:solidFill>
                  <a:srgbClr val="CC0000"/>
                </a:solidFill>
              </a:rPr>
              <a:t>packet switching allows more users to use network!</a:t>
            </a:r>
          </a:p>
        </p:txBody>
      </p:sp>
      <p:sp>
        <p:nvSpPr>
          <p:cNvPr id="45064" name="Line 15"/>
          <p:cNvSpPr/>
          <p:nvPr/>
        </p:nvSpPr>
        <p:spPr>
          <a:xfrm>
            <a:off x="5380038" y="2418715"/>
            <a:ext cx="838200" cy="457200"/>
          </a:xfrm>
          <a:prstGeom prst="line">
            <a:avLst/>
          </a:prstGeom>
          <a:ln w="28575" cap="flat" cmpd="sng">
            <a:solidFill>
              <a:srgbClr val="000099"/>
            </a:solidFill>
            <a:prstDash val="solid"/>
            <a:headEnd type="none" w="med" len="med"/>
            <a:tailEnd type="none" w="med" len="med"/>
          </a:ln>
        </p:spPr>
      </p:sp>
      <p:sp>
        <p:nvSpPr>
          <p:cNvPr id="45065" name="Line 16"/>
          <p:cNvSpPr/>
          <p:nvPr/>
        </p:nvSpPr>
        <p:spPr>
          <a:xfrm>
            <a:off x="6218238" y="2875915"/>
            <a:ext cx="2038350" cy="0"/>
          </a:xfrm>
          <a:prstGeom prst="line">
            <a:avLst/>
          </a:prstGeom>
          <a:ln w="28575" cap="flat" cmpd="sng">
            <a:solidFill>
              <a:srgbClr val="000099"/>
            </a:solidFill>
            <a:prstDash val="solid"/>
            <a:headEnd type="none" w="med" len="med"/>
            <a:tailEnd type="triangle" w="med" len="med"/>
          </a:ln>
        </p:spPr>
      </p:sp>
      <p:sp>
        <p:nvSpPr>
          <p:cNvPr id="45066" name="Line 17"/>
          <p:cNvSpPr/>
          <p:nvPr/>
        </p:nvSpPr>
        <p:spPr>
          <a:xfrm>
            <a:off x="6218238" y="3028315"/>
            <a:ext cx="2038350" cy="0"/>
          </a:xfrm>
          <a:prstGeom prst="line">
            <a:avLst/>
          </a:prstGeom>
          <a:ln w="28575" cap="flat" cmpd="sng">
            <a:solidFill>
              <a:schemeClr val="accent2"/>
            </a:solidFill>
            <a:prstDash val="solid"/>
            <a:headEnd type="none" w="med" len="med"/>
            <a:tailEnd type="triangle" w="med" len="med"/>
          </a:ln>
        </p:spPr>
      </p:sp>
      <p:sp>
        <p:nvSpPr>
          <p:cNvPr id="45067" name="Line 18"/>
          <p:cNvSpPr/>
          <p:nvPr/>
        </p:nvSpPr>
        <p:spPr>
          <a:xfrm flipV="1">
            <a:off x="5456238" y="3028315"/>
            <a:ext cx="762000" cy="609600"/>
          </a:xfrm>
          <a:prstGeom prst="line">
            <a:avLst/>
          </a:prstGeom>
          <a:ln w="28575" cap="flat" cmpd="sng">
            <a:solidFill>
              <a:srgbClr val="000099"/>
            </a:solidFill>
            <a:prstDash val="solid"/>
            <a:headEnd type="none" w="med" len="med"/>
            <a:tailEnd type="none" w="med" len="med"/>
          </a:ln>
        </p:spPr>
      </p:sp>
      <p:sp>
        <p:nvSpPr>
          <p:cNvPr id="45068" name="Text Box 19"/>
          <p:cNvSpPr txBox="1"/>
          <p:nvPr/>
        </p:nvSpPr>
        <p:spPr>
          <a:xfrm>
            <a:off x="5097463" y="2596515"/>
            <a:ext cx="825500" cy="584200"/>
          </a:xfrm>
          <a:prstGeom prst="rect">
            <a:avLst/>
          </a:prstGeom>
          <a:noFill/>
          <a:ln w="9525">
            <a:noFill/>
          </a:ln>
        </p:spPr>
        <p:txBody>
          <a:bodyPr wrap="none">
            <a:spAutoFit/>
          </a:bodyPr>
          <a:lstStyle/>
          <a:p>
            <a:pPr lvl="0" algn="ctr">
              <a:lnSpc>
                <a:spcPct val="80000"/>
              </a:lnSpc>
            </a:pPr>
            <a:r>
              <a:rPr lang="en-US" altLang="zh-CN" sz="2000" i="1" dirty="0">
                <a:solidFill>
                  <a:srgbClr val="000099"/>
                </a:solidFill>
                <a:latin typeface="Comic Sans MS" panose="030F0702030302020204" pitchFamily="66" charset="0"/>
                <a:ea typeface="MS PGothic" panose="020B0600070205080204" pitchFamily="34" charset="-128"/>
              </a:rPr>
              <a:t>N</a:t>
            </a:r>
            <a:r>
              <a:rPr lang="en-US" altLang="zh-CN" sz="2000" dirty="0">
                <a:solidFill>
                  <a:srgbClr val="000099"/>
                </a:solidFill>
                <a:latin typeface="Comic Sans MS" panose="030F0702030302020204" pitchFamily="66" charset="0"/>
                <a:ea typeface="MS PGothic" panose="020B0600070205080204" pitchFamily="34" charset="-128"/>
              </a:rPr>
              <a:t> </a:t>
            </a:r>
          </a:p>
          <a:p>
            <a:pPr lvl="0" algn="ctr">
              <a:lnSpc>
                <a:spcPct val="80000"/>
              </a:lnSpc>
            </a:pPr>
            <a:r>
              <a:rPr lang="en-US" altLang="zh-CN" sz="2000" dirty="0">
                <a:solidFill>
                  <a:srgbClr val="000099"/>
                </a:solidFill>
                <a:latin typeface="Comic Sans MS" panose="030F0702030302020204" pitchFamily="66" charset="0"/>
                <a:ea typeface="MS PGothic" panose="020B0600070205080204" pitchFamily="34" charset="-128"/>
              </a:rPr>
              <a:t>users</a:t>
            </a:r>
          </a:p>
        </p:txBody>
      </p:sp>
      <p:sp>
        <p:nvSpPr>
          <p:cNvPr id="45069" name="Text Box 20"/>
          <p:cNvSpPr txBox="1"/>
          <p:nvPr/>
        </p:nvSpPr>
        <p:spPr>
          <a:xfrm>
            <a:off x="7542213" y="3160078"/>
            <a:ext cx="1468437" cy="396875"/>
          </a:xfrm>
          <a:prstGeom prst="rect">
            <a:avLst/>
          </a:prstGeom>
          <a:noFill/>
          <a:ln w="9525">
            <a:noFill/>
          </a:ln>
        </p:spPr>
        <p:txBody>
          <a:bodyPr wrap="none">
            <a:spAutoFit/>
          </a:bodyPr>
          <a:lstStyle/>
          <a:p>
            <a:pPr lvl="0"/>
            <a:r>
              <a:rPr lang="en-US" altLang="zh-CN" sz="2000" dirty="0">
                <a:latin typeface="Arial" panose="020B0604020202020204" pitchFamily="34" charset="0"/>
                <a:ea typeface="MS PGothic" panose="020B0600070205080204" pitchFamily="34" charset="-128"/>
              </a:rPr>
              <a:t>1 Mbps link</a:t>
            </a:r>
          </a:p>
        </p:txBody>
      </p:sp>
      <p:sp>
        <p:nvSpPr>
          <p:cNvPr id="45070" name="Line 47"/>
          <p:cNvSpPr/>
          <p:nvPr/>
        </p:nvSpPr>
        <p:spPr>
          <a:xfrm>
            <a:off x="7586663" y="2942590"/>
            <a:ext cx="1409700" cy="0"/>
          </a:xfrm>
          <a:prstGeom prst="line">
            <a:avLst/>
          </a:prstGeom>
          <a:ln w="28575" cap="flat" cmpd="sng">
            <a:solidFill>
              <a:schemeClr val="tx1"/>
            </a:solidFill>
            <a:prstDash val="solid"/>
            <a:headEnd type="none" w="med" len="med"/>
            <a:tailEnd type="none" w="med" len="med"/>
          </a:ln>
        </p:spPr>
      </p:sp>
      <p:sp>
        <p:nvSpPr>
          <p:cNvPr id="45081" name="Text Box 48"/>
          <p:cNvSpPr txBox="1"/>
          <p:nvPr/>
        </p:nvSpPr>
        <p:spPr>
          <a:xfrm>
            <a:off x="4338955" y="4766945"/>
            <a:ext cx="5001895" cy="462280"/>
          </a:xfrm>
          <a:prstGeom prst="rect">
            <a:avLst/>
          </a:prstGeom>
          <a:noFill/>
          <a:ln w="9525">
            <a:noFill/>
          </a:ln>
        </p:spPr>
        <p:txBody>
          <a:bodyPr wrap="none">
            <a:spAutoFit/>
          </a:bodyPr>
          <a:lstStyle/>
          <a:p>
            <a:pPr lvl="0"/>
            <a:r>
              <a:rPr lang="en-US" altLang="zh-CN" i="1" dirty="0">
                <a:solidFill>
                  <a:srgbClr val="CC0000"/>
                </a:solidFill>
                <a:latin typeface="Comic Sans MS" panose="030F0702030302020204" pitchFamily="66" charset="0"/>
                <a:ea typeface="MS PGothic" panose="020B0600070205080204" pitchFamily="34" charset="-128"/>
              </a:rPr>
              <a:t>Q:</a:t>
            </a:r>
            <a:r>
              <a:rPr lang="en-US" altLang="zh-CN" dirty="0">
                <a:latin typeface="Comic Sans MS" panose="030F0702030302020204" pitchFamily="66" charset="0"/>
                <a:ea typeface="MS PGothic" panose="020B0600070205080204" pitchFamily="34" charset="-128"/>
              </a:rPr>
              <a:t> how did we get value 0.0004?</a:t>
            </a:r>
          </a:p>
        </p:txBody>
      </p:sp>
      <p:sp>
        <p:nvSpPr>
          <p:cNvPr id="45072" name="Text Box 34"/>
          <p:cNvSpPr txBox="1"/>
          <p:nvPr/>
        </p:nvSpPr>
        <p:spPr>
          <a:xfrm rot="5273514">
            <a:off x="4791075" y="2636203"/>
            <a:ext cx="736600" cy="519112"/>
          </a:xfrm>
          <a:prstGeom prst="rect">
            <a:avLst/>
          </a:prstGeom>
          <a:noFill/>
          <a:ln w="9525">
            <a:noFill/>
          </a:ln>
        </p:spPr>
        <p:txBody>
          <a:bodyPr wrap="none">
            <a:spAutoFit/>
          </a:bodyPr>
          <a:lstStyle/>
          <a:p>
            <a:pPr lvl="0"/>
            <a:r>
              <a:rPr lang="en-US" altLang="zh-CN" sz="2800" b="1" dirty="0">
                <a:latin typeface="Arial" panose="020B0604020202020204" pitchFamily="34" charset="0"/>
                <a:ea typeface="MS PGothic" panose="020B0600070205080204" pitchFamily="34" charset="-128"/>
              </a:rPr>
              <a:t>…..</a:t>
            </a:r>
          </a:p>
        </p:txBody>
      </p:sp>
      <p:grpSp>
        <p:nvGrpSpPr>
          <p:cNvPr id="45073" name="Group 37"/>
          <p:cNvGrpSpPr/>
          <p:nvPr/>
        </p:nvGrpSpPr>
        <p:grpSpPr>
          <a:xfrm>
            <a:off x="4646613" y="1923415"/>
            <a:ext cx="779462" cy="679450"/>
            <a:chOff x="0" y="0"/>
            <a:chExt cx="981" cy="1105"/>
          </a:xfrm>
        </p:grpSpPr>
        <p:pic>
          <p:nvPicPr>
            <p:cNvPr id="45079" name="Picture 38" descr="desktop_computer_stylized_medium"/>
            <p:cNvPicPr>
              <a:picLocks noChangeAspect="1"/>
            </p:cNvPicPr>
            <p:nvPr/>
          </p:nvPicPr>
          <p:blipFill>
            <a:blip r:embed="rId3"/>
            <a:stretch>
              <a:fillRect/>
            </a:stretch>
          </p:blipFill>
          <p:spPr>
            <a:xfrm flipH="1">
              <a:off x="0" y="0"/>
              <a:ext cx="981" cy="1105"/>
            </a:xfrm>
            <a:prstGeom prst="rect">
              <a:avLst/>
            </a:prstGeom>
            <a:noFill/>
            <a:ln w="9525">
              <a:noFill/>
            </a:ln>
          </p:spPr>
        </p:pic>
        <p:sp>
          <p:nvSpPr>
            <p:cNvPr id="45080" name="Freeform 39"/>
            <p:cNvSpPr/>
            <p:nvPr/>
          </p:nvSpPr>
          <p:spPr>
            <a:xfrm flipH="1">
              <a:off x="418" y="106"/>
              <a:ext cx="477" cy="506"/>
            </a:xfrm>
            <a:custGeom>
              <a:avLst/>
              <a:gdLst>
                <a:gd name="txL" fmla="*/ 0 w 356"/>
                <a:gd name="txT" fmla="*/ 0 h 368"/>
                <a:gd name="txR" fmla="*/ 356 w 356"/>
                <a:gd name="txB" fmla="*/ 368 h 368"/>
              </a:gdLst>
              <a:ahLst/>
              <a:cxnLst>
                <a:cxn ang="0">
                  <a:pos x="0" y="0"/>
                </a:cxn>
                <a:cxn ang="0">
                  <a:pos x="967" y="50"/>
                </a:cxn>
                <a:cxn ang="0">
                  <a:pos x="1147" y="1049"/>
                </a:cxn>
                <a:cxn ang="0">
                  <a:pos x="253" y="1316"/>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tileRect/>
            </a:gradFill>
            <a:ln w="9525">
              <a:noFill/>
            </a:ln>
          </p:spPr>
          <p:txBody>
            <a:bodyPr wrap="none"/>
            <a:lstStyle/>
            <a:p>
              <a:pPr lvl="0"/>
              <a:endParaRPr lang="zh-CN" altLang="en-US" dirty="0">
                <a:latin typeface="Arial" panose="020B0604020202020204" pitchFamily="34" charset="0"/>
                <a:ea typeface="MS PGothic" panose="020B0600070205080204" pitchFamily="34" charset="-128"/>
              </a:endParaRPr>
            </a:p>
          </p:txBody>
        </p:sp>
      </p:grpSp>
      <p:grpSp>
        <p:nvGrpSpPr>
          <p:cNvPr id="45074" name="Group 40"/>
          <p:cNvGrpSpPr/>
          <p:nvPr/>
        </p:nvGrpSpPr>
        <p:grpSpPr>
          <a:xfrm>
            <a:off x="4651375" y="3248978"/>
            <a:ext cx="779463" cy="679450"/>
            <a:chOff x="0" y="0"/>
            <a:chExt cx="981" cy="1105"/>
          </a:xfrm>
        </p:grpSpPr>
        <p:pic>
          <p:nvPicPr>
            <p:cNvPr id="45077" name="Picture 41" descr="desktop_computer_stylized_medium"/>
            <p:cNvPicPr>
              <a:picLocks noChangeAspect="1"/>
            </p:cNvPicPr>
            <p:nvPr/>
          </p:nvPicPr>
          <p:blipFill>
            <a:blip r:embed="rId3"/>
            <a:stretch>
              <a:fillRect/>
            </a:stretch>
          </p:blipFill>
          <p:spPr>
            <a:xfrm flipH="1">
              <a:off x="0" y="0"/>
              <a:ext cx="981" cy="1105"/>
            </a:xfrm>
            <a:prstGeom prst="rect">
              <a:avLst/>
            </a:prstGeom>
            <a:noFill/>
            <a:ln w="9525">
              <a:noFill/>
            </a:ln>
          </p:spPr>
        </p:pic>
        <p:sp>
          <p:nvSpPr>
            <p:cNvPr id="45078" name="Freeform 42"/>
            <p:cNvSpPr/>
            <p:nvPr/>
          </p:nvSpPr>
          <p:spPr>
            <a:xfrm flipH="1">
              <a:off x="418" y="106"/>
              <a:ext cx="477" cy="506"/>
            </a:xfrm>
            <a:custGeom>
              <a:avLst/>
              <a:gdLst>
                <a:gd name="txL" fmla="*/ 0 w 356"/>
                <a:gd name="txT" fmla="*/ 0 h 368"/>
                <a:gd name="txR" fmla="*/ 356 w 356"/>
                <a:gd name="txB" fmla="*/ 368 h 368"/>
              </a:gdLst>
              <a:ahLst/>
              <a:cxnLst>
                <a:cxn ang="0">
                  <a:pos x="0" y="0"/>
                </a:cxn>
                <a:cxn ang="0">
                  <a:pos x="967" y="50"/>
                </a:cxn>
                <a:cxn ang="0">
                  <a:pos x="1147" y="1049"/>
                </a:cxn>
                <a:cxn ang="0">
                  <a:pos x="253" y="1316"/>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tileRect/>
            </a:gradFill>
            <a:ln w="9525">
              <a:noFill/>
            </a:ln>
          </p:spPr>
          <p:txBody>
            <a:bodyPr wrap="none"/>
            <a:lstStyle/>
            <a:p>
              <a:pPr lvl="0"/>
              <a:endParaRPr lang="zh-CN" altLang="en-US" dirty="0">
                <a:latin typeface="Arial" panose="020B0604020202020204" pitchFamily="34" charset="0"/>
                <a:ea typeface="MS PGothic" panose="020B0600070205080204" pitchFamily="34" charset="-128"/>
              </a:endParaRPr>
            </a:p>
          </p:txBody>
        </p:sp>
      </p:grpSp>
      <p:sp>
        <p:nvSpPr>
          <p:cNvPr id="2" name="文本框 1"/>
          <p:cNvSpPr txBox="1"/>
          <p:nvPr/>
        </p:nvSpPr>
        <p:spPr>
          <a:xfrm>
            <a:off x="2915285" y="3785235"/>
            <a:ext cx="6562725" cy="914400"/>
          </a:xfrm>
          <a:prstGeom prst="rect">
            <a:avLst/>
          </a:prstGeom>
          <a:noFill/>
        </p:spPr>
        <p:txBody>
          <a:bodyPr wrap="square" rtlCol="0" anchor="t">
            <a:spAutoFit/>
          </a:bodyPr>
          <a:lstStyle/>
          <a:p>
            <a:r>
              <a:rPr lang="zh-CN" altLang="en-US"/>
              <a:t>排队制</a:t>
            </a:r>
            <a:r>
              <a:rPr lang="en-US" altLang="zh-CN"/>
              <a:t>:</a:t>
            </a:r>
          </a:p>
          <a:p>
            <a:r>
              <a:rPr lang="zh-CN" altLang="en-US"/>
              <a:t>当电路交换网络上负载很大时，一些呼叫就被阻塞了。在分组交换网络上，分组仍然被接受，只是其交付时延会增加。</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p:txBody>
          <a:bodyPr/>
          <a:lstStyle/>
          <a:p>
            <a:r>
              <a:rPr lang="zh-CN" altLang="en-US"/>
              <a:t>分组交换</a:t>
            </a:r>
          </a:p>
        </p:txBody>
      </p:sp>
      <p:sp>
        <p:nvSpPr>
          <p:cNvPr id="38914" name="内容占位符 2"/>
          <p:cNvSpPr>
            <a:spLocks noGrp="1"/>
          </p:cNvSpPr>
          <p:nvPr>
            <p:ph idx="1"/>
          </p:nvPr>
        </p:nvSpPr>
        <p:spPr/>
        <p:txBody>
          <a:bodyPr/>
          <a:lstStyle/>
          <a:p>
            <a:r>
              <a:rPr lang="en-US" altLang="zh-CN" sz="2800"/>
              <a:t>1962</a:t>
            </a:r>
            <a:r>
              <a:rPr lang="zh-CN" altLang="en-US" sz="2800"/>
              <a:t>年，</a:t>
            </a:r>
            <a:r>
              <a:rPr lang="en-GB" altLang="zh-CN" sz="2800"/>
              <a:t>L</a:t>
            </a:r>
            <a:r>
              <a:rPr lang="en-US" altLang="zh-CN" sz="2800"/>
              <a:t>.</a:t>
            </a:r>
            <a:r>
              <a:rPr lang="en-GB" altLang="zh-CN" sz="2800"/>
              <a:t> Kleinrock</a:t>
            </a:r>
            <a:r>
              <a:rPr lang="zh-CN" altLang="en-US" sz="2800"/>
              <a:t>在</a:t>
            </a:r>
            <a:r>
              <a:rPr lang="en-US" altLang="zh-CN" sz="2800"/>
              <a:t>MIT</a:t>
            </a:r>
            <a:r>
              <a:rPr lang="zh-CN" altLang="en-US" sz="2800"/>
              <a:t>的</a:t>
            </a:r>
            <a:br>
              <a:rPr lang="en-US" altLang="zh-CN" sz="2800"/>
            </a:br>
            <a:r>
              <a:rPr lang="zh-CN" altLang="en-US" sz="2800"/>
              <a:t>博士论文中利用排队论模型，</a:t>
            </a:r>
            <a:br>
              <a:rPr lang="en-US" altLang="zh-CN" sz="2800"/>
            </a:br>
            <a:r>
              <a:rPr lang="zh-CN" altLang="en-US" sz="2800"/>
              <a:t>提出了分组交换的思想</a:t>
            </a:r>
            <a:endParaRPr lang="en-US" altLang="zh-CN" sz="2800"/>
          </a:p>
          <a:p>
            <a:pPr lvl="1"/>
            <a:r>
              <a:rPr lang="en-US" altLang="zh-CN" sz="2400"/>
              <a:t>1964</a:t>
            </a:r>
            <a:r>
              <a:rPr lang="zh-CN" altLang="en-US" sz="2400"/>
              <a:t>年发表成书</a:t>
            </a:r>
            <a:endParaRPr lang="en-US" altLang="zh-CN" sz="2400"/>
          </a:p>
          <a:p>
            <a:r>
              <a:rPr lang="zh-CN" altLang="en-US" sz="2800"/>
              <a:t>指出，分组交换能够</a:t>
            </a:r>
            <a:endParaRPr lang="en-US" altLang="zh-CN" sz="2800"/>
          </a:p>
          <a:p>
            <a:pPr lvl="1"/>
            <a:r>
              <a:rPr lang="zh-CN" altLang="en-US" sz="2400"/>
              <a:t>更有效地利用带宽</a:t>
            </a:r>
            <a:endParaRPr lang="en-US" altLang="zh-CN" sz="2400"/>
          </a:p>
          <a:p>
            <a:pPr lvl="1"/>
            <a:r>
              <a:rPr lang="zh-CN" altLang="en-US" sz="2400"/>
              <a:t>更加健壮，不会因为单条路径失效</a:t>
            </a:r>
            <a:br>
              <a:rPr lang="en-US" altLang="zh-CN" sz="2400"/>
            </a:br>
            <a:r>
              <a:rPr lang="zh-CN" altLang="en-US" sz="2400"/>
              <a:t>而无法通信</a:t>
            </a:r>
            <a:endParaRPr lang="en-US" altLang="zh-CN" sz="2400"/>
          </a:p>
          <a:p>
            <a:r>
              <a:rPr lang="en-GB" altLang="zh-CN" sz="2800"/>
              <a:t>L. Kleinrock</a:t>
            </a:r>
            <a:r>
              <a:rPr lang="zh-CN" altLang="en-US" sz="2800"/>
              <a:t>参与建造了</a:t>
            </a:r>
            <a:r>
              <a:rPr lang="en-US" altLang="zh-CN" sz="2800"/>
              <a:t>ARPANET</a:t>
            </a:r>
            <a:r>
              <a:rPr lang="zh-CN" altLang="en-US" sz="2800"/>
              <a:t>，被称为“</a:t>
            </a:r>
            <a:r>
              <a:rPr lang="zh-CN" altLang="en-US" sz="2800">
                <a:solidFill>
                  <a:srgbClr val="FF0000"/>
                </a:solidFill>
              </a:rPr>
              <a:t>分组交换网之父</a:t>
            </a:r>
            <a:r>
              <a:rPr lang="zh-CN" altLang="en-US" sz="2800"/>
              <a:t>”</a:t>
            </a:r>
          </a:p>
        </p:txBody>
      </p:sp>
      <p:pic>
        <p:nvPicPr>
          <p:cNvPr id="38915" name="Picture 3"/>
          <p:cNvPicPr>
            <a:picLocks noChangeAspect="1" noChangeArrowheads="1"/>
          </p:cNvPicPr>
          <p:nvPr/>
        </p:nvPicPr>
        <p:blipFill>
          <a:blip r:embed="rId2"/>
          <a:srcRect/>
          <a:stretch>
            <a:fillRect/>
          </a:stretch>
        </p:blipFill>
        <p:spPr bwMode="auto">
          <a:xfrm>
            <a:off x="6011863" y="2349500"/>
            <a:ext cx="2913062" cy="2808288"/>
          </a:xfrm>
          <a:prstGeom prst="rect">
            <a:avLst/>
          </a:prstGeom>
          <a:noFill/>
          <a:ln w="9525">
            <a:noFill/>
            <a:round/>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p:txBody>
          <a:bodyPr/>
          <a:lstStyle/>
          <a:p>
            <a:r>
              <a:rPr lang="zh-CN" altLang="en-US"/>
              <a:t>局域网、城域网和广域网</a:t>
            </a:r>
          </a:p>
        </p:txBody>
      </p:sp>
      <p:sp>
        <p:nvSpPr>
          <p:cNvPr id="15362" name="内容占位符 2"/>
          <p:cNvSpPr>
            <a:spLocks noGrp="1"/>
          </p:cNvSpPr>
          <p:nvPr>
            <p:ph idx="1"/>
          </p:nvPr>
        </p:nvSpPr>
        <p:spPr>
          <a:xfrm>
            <a:off x="250825" y="1844675"/>
            <a:ext cx="8704263" cy="4608513"/>
          </a:xfrm>
        </p:spPr>
        <p:txBody>
          <a:bodyPr/>
          <a:lstStyle/>
          <a:p>
            <a:r>
              <a:rPr lang="zh-CN" altLang="en-US" sz="2800"/>
              <a:t>依据部署范围，</a:t>
            </a:r>
            <a:br>
              <a:rPr lang="en-US" altLang="zh-CN" sz="2800"/>
            </a:br>
            <a:r>
              <a:rPr lang="zh-CN" altLang="en-US" sz="2800"/>
              <a:t>通信网络分为</a:t>
            </a:r>
            <a:endParaRPr lang="en-US" altLang="zh-CN" sz="2800"/>
          </a:p>
          <a:p>
            <a:pPr lvl="1"/>
            <a:r>
              <a:rPr lang="zh-CN" altLang="en-US" sz="2400" b="1"/>
              <a:t>广域网（</a:t>
            </a:r>
            <a:r>
              <a:rPr lang="en-US" altLang="zh-CN" sz="2400" b="1"/>
              <a:t>WAN</a:t>
            </a:r>
            <a:r>
              <a:rPr lang="zh-CN" altLang="en-US" sz="2400" b="1"/>
              <a:t>）</a:t>
            </a:r>
            <a:endParaRPr lang="en-US" altLang="zh-CN" sz="2000" b="1"/>
          </a:p>
          <a:p>
            <a:pPr lvl="1"/>
            <a:r>
              <a:rPr lang="zh-CN" altLang="en-US" sz="2400" b="1">
                <a:sym typeface="+mn-ea"/>
              </a:rPr>
              <a:t>城域网（</a:t>
            </a:r>
            <a:r>
              <a:rPr lang="en-US" altLang="zh-CN" sz="2400" b="1">
                <a:sym typeface="+mn-ea"/>
              </a:rPr>
              <a:t>MAN</a:t>
            </a:r>
            <a:r>
              <a:rPr lang="zh-CN" altLang="en-US" sz="2400" b="1">
                <a:sym typeface="+mn-ea"/>
              </a:rPr>
              <a:t>）</a:t>
            </a:r>
            <a:endParaRPr lang="zh-CN" altLang="en-US" sz="2400" b="1"/>
          </a:p>
          <a:p>
            <a:pPr lvl="1"/>
            <a:r>
              <a:rPr lang="zh-CN" altLang="en-US" sz="2400" b="1"/>
              <a:t>局域网（</a:t>
            </a:r>
            <a:r>
              <a:rPr lang="en-US" altLang="zh-CN" sz="2400" b="1"/>
              <a:t>LAN</a:t>
            </a:r>
            <a:r>
              <a:rPr lang="zh-CN" altLang="en-US" sz="2400" b="1"/>
              <a:t>）</a:t>
            </a:r>
            <a:endParaRPr lang="en-US" altLang="zh-CN" sz="2400" b="1"/>
          </a:p>
          <a:p>
            <a:pPr lvl="1"/>
            <a:r>
              <a:rPr lang="en-US" altLang="zh-CN" sz="2400" b="1"/>
              <a:t>PAN?</a:t>
            </a:r>
            <a:br>
              <a:rPr lang="en-US" altLang="zh-CN" sz="2400"/>
            </a:br>
            <a:endParaRPr lang="en-US" altLang="zh-CN" sz="2400"/>
          </a:p>
        </p:txBody>
      </p:sp>
      <p:sp>
        <p:nvSpPr>
          <p:cNvPr id="4" name="灯片编号占位符 3"/>
          <p:cNvSpPr>
            <a:spLocks noGrp="1"/>
          </p:cNvSpPr>
          <p:nvPr>
            <p:ph type="sldNum" sz="quarter" idx="12"/>
          </p:nvPr>
        </p:nvSpPr>
        <p:spPr/>
        <p:txBody>
          <a:bodyPr/>
          <a:lstStyle/>
          <a:p>
            <a:pPr>
              <a:defRPr/>
            </a:pPr>
            <a:fld id="{623C0558-E66A-45CB-872C-ABC0FD89A705}" type="slidenum">
              <a:rPr lang="zh-CN" altLang="en-US" smtClean="0"/>
              <a:t>3</a:t>
            </a:fld>
            <a:endParaRPr lang="zh-CN" altLang="en-US"/>
          </a:p>
        </p:txBody>
      </p:sp>
      <p:pic>
        <p:nvPicPr>
          <p:cNvPr id="15364" name="Picture 2"/>
          <p:cNvPicPr>
            <a:picLocks noChangeAspect="1" noChangeArrowheads="1"/>
          </p:cNvPicPr>
          <p:nvPr/>
        </p:nvPicPr>
        <p:blipFill>
          <a:blip r:embed="rId2"/>
          <a:srcRect/>
          <a:stretch>
            <a:fillRect/>
          </a:stretch>
        </p:blipFill>
        <p:spPr bwMode="auto">
          <a:xfrm>
            <a:off x="3348038" y="2128838"/>
            <a:ext cx="5795962" cy="4389437"/>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p:txBody>
          <a:bodyPr/>
          <a:lstStyle/>
          <a:p>
            <a:r>
              <a:rPr lang="en-US" altLang="zh-CN"/>
              <a:t>ARPANET</a:t>
            </a:r>
            <a:endParaRPr lang="zh-CN" altLang="en-US"/>
          </a:p>
        </p:txBody>
      </p:sp>
      <p:sp>
        <p:nvSpPr>
          <p:cNvPr id="39938" name="内容占位符 2"/>
          <p:cNvSpPr>
            <a:spLocks noGrp="1"/>
          </p:cNvSpPr>
          <p:nvPr>
            <p:ph idx="1"/>
          </p:nvPr>
        </p:nvSpPr>
        <p:spPr/>
        <p:txBody>
          <a:bodyPr/>
          <a:lstStyle/>
          <a:p>
            <a:r>
              <a:rPr lang="en-US" altLang="zh-CN" sz="2800"/>
              <a:t>1967</a:t>
            </a:r>
            <a:r>
              <a:rPr lang="zh-CN" altLang="en-US" sz="2800"/>
              <a:t>年，</a:t>
            </a:r>
            <a:r>
              <a:rPr lang="en-US" altLang="zh-CN" sz="2800"/>
              <a:t>ARAP</a:t>
            </a:r>
            <a:r>
              <a:rPr lang="zh-CN" altLang="en-US" sz="2800"/>
              <a:t>的</a:t>
            </a:r>
            <a:r>
              <a:rPr lang="en-GB" altLang="zh-CN" sz="2400"/>
              <a:t>L. Roberts</a:t>
            </a:r>
            <a:r>
              <a:rPr lang="zh-CN" altLang="en-US" sz="2400"/>
              <a:t>提出</a:t>
            </a:r>
            <a:br>
              <a:rPr lang="en-US" altLang="zh-CN" sz="2400"/>
            </a:br>
            <a:r>
              <a:rPr lang="zh-CN" altLang="en-US" sz="2400"/>
              <a:t>建设</a:t>
            </a:r>
            <a:r>
              <a:rPr lang="en-US" altLang="zh-CN" sz="2400"/>
              <a:t>ARPANET</a:t>
            </a:r>
            <a:r>
              <a:rPr lang="zh-CN" altLang="en-US" sz="2400"/>
              <a:t>的计划</a:t>
            </a:r>
            <a:endParaRPr lang="en-US" altLang="zh-CN" sz="2400"/>
          </a:p>
          <a:p>
            <a:r>
              <a:rPr lang="en-US" altLang="zh-CN" sz="2800"/>
              <a:t>ARPANET</a:t>
            </a:r>
            <a:r>
              <a:rPr lang="zh-CN" altLang="en-US" sz="2800"/>
              <a:t>上的关键路由设备</a:t>
            </a:r>
            <a:br>
              <a:rPr lang="en-US" altLang="zh-CN" sz="2800"/>
            </a:br>
            <a:r>
              <a:rPr lang="zh-CN" altLang="en-US" sz="2800"/>
              <a:t>被称为</a:t>
            </a:r>
            <a:r>
              <a:rPr lang="en-US" altLang="zh-CN" sz="2800"/>
              <a:t>IMP</a:t>
            </a:r>
            <a:r>
              <a:rPr lang="zh-CN" altLang="en-US" sz="2800"/>
              <a:t>，由位于麻省</a:t>
            </a:r>
            <a:br>
              <a:rPr lang="en-US" altLang="zh-CN" sz="2800"/>
            </a:br>
            <a:r>
              <a:rPr lang="en-US" altLang="zh-CN" sz="2800"/>
              <a:t>Cambridge</a:t>
            </a:r>
            <a:r>
              <a:rPr lang="zh-CN" altLang="en-US" sz="2800"/>
              <a:t>的</a:t>
            </a:r>
            <a:r>
              <a:rPr lang="en-US" altLang="zh-CN" sz="2800"/>
              <a:t>BBN</a:t>
            </a:r>
            <a:r>
              <a:rPr lang="zh-CN" altLang="en-US" sz="2800"/>
              <a:t>公司负责</a:t>
            </a:r>
            <a:br>
              <a:rPr lang="en-US" altLang="zh-CN" sz="2800"/>
            </a:br>
            <a:r>
              <a:rPr lang="zh-CN" altLang="en-US" sz="2800"/>
              <a:t>开发</a:t>
            </a:r>
            <a:endParaRPr lang="en-US" altLang="zh-CN" sz="2800"/>
          </a:p>
          <a:p>
            <a:pPr lvl="1"/>
            <a:r>
              <a:rPr lang="zh-CN" altLang="en-US" sz="2400"/>
              <a:t>当时仅有</a:t>
            </a:r>
            <a:r>
              <a:rPr lang="en-US" altLang="zh-CN" sz="2400"/>
              <a:t>7</a:t>
            </a:r>
            <a:r>
              <a:rPr lang="zh-CN" altLang="en-US" sz="2400"/>
              <a:t>人</a:t>
            </a:r>
            <a:endParaRPr lang="en-US" altLang="zh-CN" sz="2400"/>
          </a:p>
          <a:p>
            <a:r>
              <a:rPr lang="en-US" altLang="zh-CN" sz="2800"/>
              <a:t>1969</a:t>
            </a:r>
            <a:r>
              <a:rPr lang="zh-CN" altLang="en-US" sz="2800"/>
              <a:t>年</a:t>
            </a:r>
            <a:r>
              <a:rPr lang="en-US" altLang="zh-CN" sz="2800"/>
              <a:t>10</a:t>
            </a:r>
            <a:r>
              <a:rPr lang="zh-CN" altLang="en-US" sz="2800"/>
              <a:t>月，</a:t>
            </a:r>
            <a:r>
              <a:rPr lang="en-US" altLang="zh-CN" sz="2800"/>
              <a:t> IMP</a:t>
            </a:r>
            <a:r>
              <a:rPr lang="zh-CN" altLang="en-US" sz="2800"/>
              <a:t>在四个节点</a:t>
            </a:r>
            <a:br>
              <a:rPr lang="en-US" altLang="zh-CN" sz="2800"/>
            </a:br>
            <a:r>
              <a:rPr lang="zh-CN" altLang="en-US" sz="2800"/>
              <a:t>上安装</a:t>
            </a:r>
            <a:endParaRPr lang="en-US" altLang="zh-CN" sz="2800"/>
          </a:p>
          <a:p>
            <a:pPr lvl="1"/>
            <a:r>
              <a:rPr lang="en-US" altLang="zh-CN" sz="2400"/>
              <a:t>UCLA</a:t>
            </a:r>
            <a:r>
              <a:rPr lang="zh-CN" altLang="en-US" sz="2400"/>
              <a:t>、</a:t>
            </a:r>
            <a:r>
              <a:rPr lang="en-US" altLang="zh-CN" sz="2400"/>
              <a:t>Stanford</a:t>
            </a:r>
            <a:r>
              <a:rPr lang="zh-CN" altLang="en-US" sz="2400"/>
              <a:t>、</a:t>
            </a:r>
            <a:r>
              <a:rPr lang="en-US" altLang="zh-CN" sz="2400"/>
              <a:t>UCSB</a:t>
            </a:r>
            <a:r>
              <a:rPr lang="zh-CN" altLang="en-US" sz="2400"/>
              <a:t>和</a:t>
            </a:r>
            <a:r>
              <a:rPr lang="en-US" altLang="zh-CN" sz="2400"/>
              <a:t>Utah</a:t>
            </a:r>
          </a:p>
        </p:txBody>
      </p:sp>
      <p:pic>
        <p:nvPicPr>
          <p:cNvPr id="39939" name="Picture 3"/>
          <p:cNvPicPr>
            <a:picLocks noChangeAspect="1" noChangeArrowheads="1"/>
          </p:cNvPicPr>
          <p:nvPr/>
        </p:nvPicPr>
        <p:blipFill>
          <a:blip r:embed="rId2"/>
          <a:srcRect/>
          <a:stretch>
            <a:fillRect/>
          </a:stretch>
        </p:blipFill>
        <p:spPr bwMode="auto">
          <a:xfrm>
            <a:off x="5516563" y="1268413"/>
            <a:ext cx="3592512" cy="4773612"/>
          </a:xfrm>
          <a:prstGeom prst="rect">
            <a:avLst/>
          </a:prstGeom>
          <a:noFill/>
          <a:ln w="9525">
            <a:noFill/>
            <a:round/>
          </a:ln>
        </p:spPr>
      </p:pic>
      <p:sp>
        <p:nvSpPr>
          <p:cNvPr id="39940" name="Text Box 5"/>
          <p:cNvSpPr txBox="1">
            <a:spLocks noChangeArrowheads="1"/>
          </p:cNvSpPr>
          <p:nvPr/>
        </p:nvSpPr>
        <p:spPr bwMode="auto">
          <a:xfrm>
            <a:off x="5354638" y="6221413"/>
            <a:ext cx="3600450" cy="360362"/>
          </a:xfrm>
          <a:prstGeom prst="rect">
            <a:avLst/>
          </a:prstGeom>
          <a:noFill/>
          <a:ln w="9525">
            <a:noFill/>
            <a:round/>
          </a:ln>
        </p:spPr>
        <p:txBody>
          <a:bodyPr lIns="90000" tIns="45000" rIns="90000" bIns="45000"/>
          <a:lstStyle/>
          <a:p>
            <a:pPr algn="ctr" defTabSz="-635">
              <a:lnSpc>
                <a:spcPct val="80000"/>
              </a:lnSpc>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r>
              <a:rPr lang="en-GB" altLang="zh-CN">
                <a:solidFill>
                  <a:srgbClr val="000000"/>
                </a:solidFill>
                <a:latin typeface="Bookman Old Style" panose="02050604050505020204" pitchFamily="18" charset="0"/>
              </a:rPr>
              <a:t>Interface Message Processor</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p:cNvSpPr>
          <p:nvPr>
            <p:ph type="title"/>
          </p:nvPr>
        </p:nvSpPr>
        <p:spPr/>
        <p:txBody>
          <a:bodyPr/>
          <a:lstStyle/>
          <a:p>
            <a:r>
              <a:rPr lang="en-US" altLang="zh-CN"/>
              <a:t>ARPANET</a:t>
            </a:r>
            <a:endParaRPr lang="zh-CN" altLang="en-US"/>
          </a:p>
        </p:txBody>
      </p:sp>
      <p:sp>
        <p:nvSpPr>
          <p:cNvPr id="3" name="内容占位符 2"/>
          <p:cNvSpPr>
            <a:spLocks noGrp="1"/>
          </p:cNvSpPr>
          <p:nvPr>
            <p:ph idx="1"/>
          </p:nvPr>
        </p:nvSpPr>
        <p:spPr/>
        <p:txBody>
          <a:bodyPr>
            <a:normAutofit/>
          </a:bodyPr>
          <a:lstStyle/>
          <a:p>
            <a:pPr lvl="8">
              <a:defRPr/>
            </a:pPr>
            <a:r>
              <a:rPr lang="zh-CN" altLang="en-US" sz="2800" dirty="0"/>
              <a:t>            人类第一次网络通信</a:t>
            </a:r>
            <a:endParaRPr lang="zh-CN" altLang="en-US" sz="900" dirty="0"/>
          </a:p>
        </p:txBody>
      </p:sp>
      <p:sp>
        <p:nvSpPr>
          <p:cNvPr id="6" name="Rectangle 2"/>
          <p:cNvSpPr txBox="1">
            <a:spLocks noChangeArrowheads="1"/>
          </p:cNvSpPr>
          <p:nvPr/>
        </p:nvSpPr>
        <p:spPr>
          <a:xfrm>
            <a:off x="4824413" y="2348865"/>
            <a:ext cx="4319587" cy="4221163"/>
          </a:xfrm>
          <a:prstGeom prst="rect">
            <a:avLst/>
          </a:prstGeom>
        </p:spPr>
        <p:txBody>
          <a:bodyPr lIns="0" tIns="0" rIns="0" bIns="0">
            <a:normAutofit fontScale="92500" lnSpcReduction="10000"/>
          </a:bodyPr>
          <a:lstStyle/>
          <a:p>
            <a:pPr marL="328930" indent="-328930" algn="just" defTabSz="-635" fontAlgn="auto">
              <a:lnSpc>
                <a:spcPct val="117000"/>
              </a:lnSpc>
              <a:spcBef>
                <a:spcPct val="20000"/>
              </a:spcBef>
              <a:spcAft>
                <a:spcPts val="0"/>
              </a:spcAft>
              <a:tabLst>
                <a:tab pos="445770" algn="l"/>
                <a:tab pos="895350" algn="l"/>
                <a:tab pos="1344295" algn="l"/>
                <a:tab pos="1793875" algn="l"/>
                <a:tab pos="2242820" algn="l"/>
                <a:tab pos="2692400" algn="l"/>
                <a:tab pos="3141345" algn="l"/>
                <a:tab pos="3590925" algn="l"/>
                <a:tab pos="4039870" algn="l"/>
                <a:tab pos="4489450" algn="l"/>
                <a:tab pos="4938395" algn="l"/>
                <a:tab pos="5387975" algn="l"/>
                <a:tab pos="5836920" algn="l"/>
                <a:tab pos="6286500" algn="l"/>
                <a:tab pos="6735445" algn="l"/>
                <a:tab pos="7186295" algn="l"/>
                <a:tab pos="7633970" algn="l"/>
                <a:tab pos="8083550" algn="l"/>
                <a:tab pos="8532495" algn="l"/>
                <a:tab pos="8982075" algn="l"/>
              </a:tabLst>
              <a:defRPr/>
            </a:pPr>
            <a:endParaRPr lang="en-GB" altLang="zh-CN" sz="1600" dirty="0">
              <a:latin typeface="+mn-lt"/>
              <a:ea typeface="+mn-ea"/>
            </a:endParaRPr>
          </a:p>
          <a:p>
            <a:pPr marL="328930" indent="-328930" defTabSz="-635" fontAlgn="auto">
              <a:lnSpc>
                <a:spcPct val="102000"/>
              </a:lnSpc>
              <a:spcBef>
                <a:spcPct val="20000"/>
              </a:spcBef>
              <a:spcAft>
                <a:spcPts val="0"/>
              </a:spcAft>
              <a:tabLst>
                <a:tab pos="445770" algn="l"/>
                <a:tab pos="895350" algn="l"/>
                <a:tab pos="1344295" algn="l"/>
                <a:tab pos="1793875" algn="l"/>
                <a:tab pos="2242820" algn="l"/>
                <a:tab pos="2692400" algn="l"/>
                <a:tab pos="3141345" algn="l"/>
                <a:tab pos="3590925" algn="l"/>
                <a:tab pos="4039870" algn="l"/>
                <a:tab pos="4489450" algn="l"/>
                <a:tab pos="4938395" algn="l"/>
                <a:tab pos="5387975" algn="l"/>
                <a:tab pos="5836920" algn="l"/>
                <a:tab pos="6286500" algn="l"/>
                <a:tab pos="6735445" algn="l"/>
                <a:tab pos="7186295" algn="l"/>
                <a:tab pos="7633970" algn="l"/>
                <a:tab pos="8083550" algn="l"/>
                <a:tab pos="8532495" algn="l"/>
                <a:tab pos="8982075" algn="l"/>
              </a:tabLst>
              <a:defRPr/>
            </a:pPr>
            <a:r>
              <a:rPr lang="en-GB" altLang="zh-CN" sz="2000" i="1" dirty="0">
                <a:solidFill>
                  <a:srgbClr val="DC2300"/>
                </a:solidFill>
                <a:latin typeface="Verdana Italic" pitchFamily="32" charset="0"/>
                <a:ea typeface="+mn-ea"/>
              </a:rPr>
              <a:t>"We set up a telephone connection between us and the guys at SRI...," </a:t>
            </a:r>
            <a:r>
              <a:rPr lang="en-GB" altLang="zh-CN" sz="2000" i="1" dirty="0" err="1">
                <a:solidFill>
                  <a:srgbClr val="DC2300"/>
                </a:solidFill>
                <a:latin typeface="Verdana Italic" pitchFamily="32" charset="0"/>
                <a:ea typeface="+mn-ea"/>
              </a:rPr>
              <a:t>Kleinrock</a:t>
            </a:r>
            <a:r>
              <a:rPr lang="en-GB" altLang="zh-CN" sz="2000" i="1" dirty="0">
                <a:solidFill>
                  <a:srgbClr val="DC2300"/>
                </a:solidFill>
                <a:latin typeface="Verdana Italic" pitchFamily="32" charset="0"/>
                <a:ea typeface="+mn-ea"/>
              </a:rPr>
              <a:t> said in an interview: "We typed the L and we asked on the phone,</a:t>
            </a:r>
          </a:p>
          <a:p>
            <a:pPr marL="328930" indent="-328930" defTabSz="-635" fontAlgn="auto">
              <a:lnSpc>
                <a:spcPct val="102000"/>
              </a:lnSpc>
              <a:spcBef>
                <a:spcPct val="20000"/>
              </a:spcBef>
              <a:spcAft>
                <a:spcPts val="0"/>
              </a:spcAft>
              <a:tabLst>
                <a:tab pos="445770" algn="l"/>
                <a:tab pos="895350" algn="l"/>
                <a:tab pos="1344295" algn="l"/>
                <a:tab pos="1793875" algn="l"/>
                <a:tab pos="2242820" algn="l"/>
                <a:tab pos="2692400" algn="l"/>
                <a:tab pos="3141345" algn="l"/>
                <a:tab pos="3590925" algn="l"/>
                <a:tab pos="4039870" algn="l"/>
                <a:tab pos="4489450" algn="l"/>
                <a:tab pos="4938395" algn="l"/>
                <a:tab pos="5387975" algn="l"/>
                <a:tab pos="5836920" algn="l"/>
                <a:tab pos="6286500" algn="l"/>
                <a:tab pos="6735445" algn="l"/>
                <a:tab pos="7186295" algn="l"/>
                <a:tab pos="7633970" algn="l"/>
                <a:tab pos="8083550" algn="l"/>
                <a:tab pos="8532495" algn="l"/>
                <a:tab pos="8982075" algn="l"/>
              </a:tabLst>
              <a:defRPr/>
            </a:pPr>
            <a:r>
              <a:rPr lang="en-GB" altLang="zh-CN" sz="2000" i="1" dirty="0">
                <a:solidFill>
                  <a:srgbClr val="DC2300"/>
                </a:solidFill>
                <a:latin typeface="Verdana Italic" pitchFamily="32" charset="0"/>
                <a:ea typeface="+mn-ea"/>
              </a:rPr>
              <a:t>"Do you see the L?"</a:t>
            </a:r>
          </a:p>
          <a:p>
            <a:pPr marL="328930" indent="-328930" defTabSz="-635" fontAlgn="auto">
              <a:lnSpc>
                <a:spcPct val="102000"/>
              </a:lnSpc>
              <a:spcBef>
                <a:spcPct val="20000"/>
              </a:spcBef>
              <a:spcAft>
                <a:spcPts val="0"/>
              </a:spcAft>
              <a:tabLst>
                <a:tab pos="445770" algn="l"/>
                <a:tab pos="895350" algn="l"/>
                <a:tab pos="1344295" algn="l"/>
                <a:tab pos="1793875" algn="l"/>
                <a:tab pos="2242820" algn="l"/>
                <a:tab pos="2692400" algn="l"/>
                <a:tab pos="3141345" algn="l"/>
                <a:tab pos="3590925" algn="l"/>
                <a:tab pos="4039870" algn="l"/>
                <a:tab pos="4489450" algn="l"/>
                <a:tab pos="4938395" algn="l"/>
                <a:tab pos="5387975" algn="l"/>
                <a:tab pos="5836920" algn="l"/>
                <a:tab pos="6286500" algn="l"/>
                <a:tab pos="6735445" algn="l"/>
                <a:tab pos="7186295" algn="l"/>
                <a:tab pos="7633970" algn="l"/>
                <a:tab pos="8083550" algn="l"/>
                <a:tab pos="8532495" algn="l"/>
                <a:tab pos="8982075" algn="l"/>
              </a:tabLst>
              <a:defRPr/>
            </a:pPr>
            <a:r>
              <a:rPr lang="en-GB" altLang="zh-CN" sz="2000" i="1" dirty="0">
                <a:solidFill>
                  <a:srgbClr val="DC2300"/>
                </a:solidFill>
                <a:latin typeface="Verdana Italic" pitchFamily="32" charset="0"/>
                <a:ea typeface="+mn-ea"/>
              </a:rPr>
              <a:t>"Yes, we see the L," came the response.</a:t>
            </a:r>
          </a:p>
          <a:p>
            <a:pPr marL="328930" indent="-328930" defTabSz="-635" fontAlgn="auto">
              <a:lnSpc>
                <a:spcPct val="102000"/>
              </a:lnSpc>
              <a:spcBef>
                <a:spcPct val="20000"/>
              </a:spcBef>
              <a:spcAft>
                <a:spcPts val="0"/>
              </a:spcAft>
              <a:tabLst>
                <a:tab pos="445770" algn="l"/>
                <a:tab pos="895350" algn="l"/>
                <a:tab pos="1344295" algn="l"/>
                <a:tab pos="1793875" algn="l"/>
                <a:tab pos="2242820" algn="l"/>
                <a:tab pos="2692400" algn="l"/>
                <a:tab pos="3141345" algn="l"/>
                <a:tab pos="3590925" algn="l"/>
                <a:tab pos="4039870" algn="l"/>
                <a:tab pos="4489450" algn="l"/>
                <a:tab pos="4938395" algn="l"/>
                <a:tab pos="5387975" algn="l"/>
                <a:tab pos="5836920" algn="l"/>
                <a:tab pos="6286500" algn="l"/>
                <a:tab pos="6735445" algn="l"/>
                <a:tab pos="7186295" algn="l"/>
                <a:tab pos="7633970" algn="l"/>
                <a:tab pos="8083550" algn="l"/>
                <a:tab pos="8532495" algn="l"/>
                <a:tab pos="8982075" algn="l"/>
              </a:tabLst>
              <a:defRPr/>
            </a:pPr>
            <a:r>
              <a:rPr lang="en-GB" altLang="zh-CN" sz="2000" i="1" dirty="0">
                <a:solidFill>
                  <a:srgbClr val="DC2300"/>
                </a:solidFill>
                <a:latin typeface="Verdana Italic" pitchFamily="32" charset="0"/>
                <a:ea typeface="+mn-ea"/>
              </a:rPr>
              <a:t>"We typed the O, and we asked, "Do you see the O."</a:t>
            </a:r>
          </a:p>
          <a:p>
            <a:pPr marL="328930" indent="-328930" defTabSz="-635" fontAlgn="auto">
              <a:lnSpc>
                <a:spcPct val="102000"/>
              </a:lnSpc>
              <a:spcBef>
                <a:spcPct val="20000"/>
              </a:spcBef>
              <a:spcAft>
                <a:spcPts val="0"/>
              </a:spcAft>
              <a:tabLst>
                <a:tab pos="445770" algn="l"/>
                <a:tab pos="895350" algn="l"/>
                <a:tab pos="1344295" algn="l"/>
                <a:tab pos="1793875" algn="l"/>
                <a:tab pos="2242820" algn="l"/>
                <a:tab pos="2692400" algn="l"/>
                <a:tab pos="3141345" algn="l"/>
                <a:tab pos="3590925" algn="l"/>
                <a:tab pos="4039870" algn="l"/>
                <a:tab pos="4489450" algn="l"/>
                <a:tab pos="4938395" algn="l"/>
                <a:tab pos="5387975" algn="l"/>
                <a:tab pos="5836920" algn="l"/>
                <a:tab pos="6286500" algn="l"/>
                <a:tab pos="6735445" algn="l"/>
                <a:tab pos="7186295" algn="l"/>
                <a:tab pos="7633970" algn="l"/>
                <a:tab pos="8083550" algn="l"/>
                <a:tab pos="8532495" algn="l"/>
                <a:tab pos="8982075" algn="l"/>
              </a:tabLst>
              <a:defRPr/>
            </a:pPr>
            <a:r>
              <a:rPr lang="en-GB" altLang="zh-CN" sz="2000" i="1" dirty="0">
                <a:solidFill>
                  <a:srgbClr val="DC2300"/>
                </a:solidFill>
                <a:latin typeface="Verdana Italic" pitchFamily="32" charset="0"/>
                <a:ea typeface="+mn-ea"/>
              </a:rPr>
              <a:t>"Yes, we see the O."</a:t>
            </a:r>
          </a:p>
          <a:p>
            <a:pPr marL="328930" indent="-328930" defTabSz="-635" fontAlgn="auto">
              <a:lnSpc>
                <a:spcPct val="102000"/>
              </a:lnSpc>
              <a:spcBef>
                <a:spcPct val="20000"/>
              </a:spcBef>
              <a:spcAft>
                <a:spcPts val="0"/>
              </a:spcAft>
              <a:tabLst>
                <a:tab pos="445770" algn="l"/>
                <a:tab pos="895350" algn="l"/>
                <a:tab pos="1344295" algn="l"/>
                <a:tab pos="1793875" algn="l"/>
                <a:tab pos="2242820" algn="l"/>
                <a:tab pos="2692400" algn="l"/>
                <a:tab pos="3141345" algn="l"/>
                <a:tab pos="3590925" algn="l"/>
                <a:tab pos="4039870" algn="l"/>
                <a:tab pos="4489450" algn="l"/>
                <a:tab pos="4938395" algn="l"/>
                <a:tab pos="5387975" algn="l"/>
                <a:tab pos="5836920" algn="l"/>
                <a:tab pos="6286500" algn="l"/>
                <a:tab pos="6735445" algn="l"/>
                <a:tab pos="7186295" algn="l"/>
                <a:tab pos="7633970" algn="l"/>
                <a:tab pos="8083550" algn="l"/>
                <a:tab pos="8532495" algn="l"/>
                <a:tab pos="8982075" algn="l"/>
              </a:tabLst>
              <a:defRPr/>
            </a:pPr>
            <a:r>
              <a:rPr lang="en-GB" altLang="zh-CN" sz="2000" i="1" dirty="0">
                <a:solidFill>
                  <a:srgbClr val="DC2300"/>
                </a:solidFill>
                <a:latin typeface="Verdana Italic" pitchFamily="32" charset="0"/>
                <a:ea typeface="+mn-ea"/>
              </a:rPr>
              <a:t>"Then we typed the G, and the system crashed"...</a:t>
            </a:r>
            <a:endParaRPr lang="en-GB" altLang="zh-CN" sz="1400" i="1" dirty="0">
              <a:solidFill>
                <a:srgbClr val="DC2300"/>
              </a:solidFill>
              <a:latin typeface="Verdana Italic" pitchFamily="32" charset="0"/>
              <a:ea typeface="+mn-ea"/>
            </a:endParaRPr>
          </a:p>
        </p:txBody>
      </p:sp>
      <p:pic>
        <p:nvPicPr>
          <p:cNvPr id="40964" name="Picture 3"/>
          <p:cNvPicPr>
            <a:picLocks noChangeAspect="1" noChangeArrowheads="1"/>
          </p:cNvPicPr>
          <p:nvPr/>
        </p:nvPicPr>
        <p:blipFill>
          <a:blip r:embed="rId2"/>
          <a:srcRect/>
          <a:stretch>
            <a:fillRect/>
          </a:stretch>
        </p:blipFill>
        <p:spPr bwMode="auto">
          <a:xfrm>
            <a:off x="0" y="1844675"/>
            <a:ext cx="4394200" cy="4703763"/>
          </a:xfrm>
          <a:prstGeom prst="rect">
            <a:avLst/>
          </a:prstGeom>
          <a:noFill/>
          <a:ln w="9525">
            <a:noFill/>
            <a:rou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additive="repl">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additive="repl">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additive="repl">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additive="repl">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additive="repl">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additive="repl">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a:xfrm>
            <a:off x="250825" y="214630"/>
            <a:ext cx="8693150" cy="1123950"/>
          </a:xfrm>
        </p:spPr>
        <p:txBody>
          <a:bodyPr/>
          <a:lstStyle/>
          <a:p>
            <a:r>
              <a:rPr lang="en-US" altLang="zh-CN"/>
              <a:t>ARPANET</a:t>
            </a:r>
            <a:endParaRPr lang="zh-CN" altLang="en-US"/>
          </a:p>
        </p:txBody>
      </p:sp>
      <p:sp>
        <p:nvSpPr>
          <p:cNvPr id="41986" name="内容占位符 2"/>
          <p:cNvSpPr>
            <a:spLocks noGrp="1"/>
          </p:cNvSpPr>
          <p:nvPr>
            <p:ph idx="1"/>
          </p:nvPr>
        </p:nvSpPr>
        <p:spPr>
          <a:xfrm>
            <a:off x="191135" y="1270635"/>
            <a:ext cx="8876665" cy="4288155"/>
          </a:xfrm>
        </p:spPr>
        <p:txBody>
          <a:bodyPr/>
          <a:lstStyle/>
          <a:p>
            <a:r>
              <a:rPr lang="en-US" altLang="zh-CN" sz="2400"/>
              <a:t>1970</a:t>
            </a:r>
            <a:r>
              <a:rPr lang="zh-CN" altLang="en-US" sz="2400"/>
              <a:t>年，</a:t>
            </a:r>
            <a:r>
              <a:rPr lang="en-US" altLang="zh-CN" sz="2400"/>
              <a:t> ARPANET</a:t>
            </a:r>
            <a:r>
              <a:rPr lang="zh-CN" altLang="en-US" sz="2400"/>
              <a:t>扩展到美国东海岸，</a:t>
            </a:r>
            <a:r>
              <a:rPr lang="en-US" altLang="zh-CN" sz="2400"/>
              <a:t>BBN</a:t>
            </a:r>
            <a:r>
              <a:rPr lang="zh-CN" altLang="en-US" sz="2400"/>
              <a:t>的</a:t>
            </a:r>
            <a:r>
              <a:rPr lang="en-US" altLang="zh-CN" sz="2400"/>
              <a:t>IMP</a:t>
            </a:r>
            <a:r>
              <a:rPr lang="zh-CN" altLang="en-US" sz="2400"/>
              <a:t>加入</a:t>
            </a:r>
          </a:p>
          <a:p>
            <a:r>
              <a:rPr lang="zh-CN" altLang="en-US" sz="2400" dirty="0">
                <a:solidFill>
                  <a:schemeClr val="tx1"/>
                </a:solidFill>
                <a:sym typeface="+mn-ea"/>
              </a:rPr>
              <a:t>1970年，夏威夷</a:t>
            </a:r>
            <a:r>
              <a:rPr lang="zh-CN" altLang="en-US" sz="2400" dirty="0">
                <a:sym typeface="+mn-ea"/>
              </a:rPr>
              <a:t>ALOHAnet satellite network </a:t>
            </a:r>
            <a:endParaRPr lang="en-US" altLang="zh-CN" sz="2400"/>
          </a:p>
          <a:p>
            <a:r>
              <a:rPr lang="en-US" altLang="zh-CN" sz="2400"/>
              <a:t>1972</a:t>
            </a:r>
            <a:r>
              <a:rPr lang="zh-CN" altLang="en-US" sz="2400"/>
              <a:t>年，</a:t>
            </a:r>
            <a:r>
              <a:rPr lang="en-US" altLang="zh-CN" sz="2400"/>
              <a:t>ARPANET</a:t>
            </a:r>
            <a:r>
              <a:rPr lang="zh-CN" altLang="en-US" sz="2400"/>
              <a:t>包含</a:t>
            </a:r>
            <a:r>
              <a:rPr lang="en-US" altLang="zh-CN" sz="2400"/>
              <a:t>15</a:t>
            </a:r>
            <a:r>
              <a:rPr lang="zh-CN" altLang="en-US" sz="2400"/>
              <a:t>个</a:t>
            </a:r>
            <a:r>
              <a:rPr lang="en-US" altLang="zh-CN" sz="2400"/>
              <a:t>IMP</a:t>
            </a:r>
            <a:r>
              <a:rPr lang="zh-CN" altLang="en-US" sz="2400"/>
              <a:t>，使用了第一个主机之间的通信协议，</a:t>
            </a:r>
            <a:r>
              <a:rPr lang="en-GB" altLang="zh-CN" sz="2400"/>
              <a:t>NCP</a:t>
            </a:r>
          </a:p>
          <a:p>
            <a:pPr>
              <a:buFont typeface="Wingdings" panose="05000000000000000000" charset="0"/>
              <a:buChar char="n"/>
            </a:pPr>
            <a:r>
              <a:rPr lang="en-GB" altLang="zh-CN" sz="2400"/>
              <a:t>1972</a:t>
            </a:r>
            <a:r>
              <a:rPr lang="zh-CN" altLang="en-US" sz="2400"/>
              <a:t>年，</a:t>
            </a:r>
            <a:r>
              <a:rPr lang="en-GB" altLang="zh-CN" sz="2400"/>
              <a:t>Ray Tomlinson</a:t>
            </a:r>
            <a:r>
              <a:rPr lang="zh-CN" altLang="en-US" sz="2400"/>
              <a:t>在</a:t>
            </a:r>
            <a:r>
              <a:rPr lang="en-US" altLang="zh-CN" sz="2400"/>
              <a:t>ARPANET</a:t>
            </a:r>
            <a:r>
              <a:rPr lang="zh-CN" altLang="en-US" sz="2400"/>
              <a:t>上开发了第一个</a:t>
            </a:r>
            <a:r>
              <a:rPr lang="en-US" altLang="zh-CN" sz="2400"/>
              <a:t>email</a:t>
            </a:r>
            <a:r>
              <a:rPr lang="zh-CN" altLang="en-US" sz="2400"/>
              <a:t>程序   </a:t>
            </a:r>
            <a:r>
              <a:rPr lang="zh-CN" altLang="en-US" sz="2000"/>
              <a:t>发出了第一封</a:t>
            </a:r>
            <a:r>
              <a:rPr lang="en-US" altLang="zh-CN" sz="2000"/>
              <a:t>email</a:t>
            </a:r>
            <a:r>
              <a:rPr lang="zh-CN" altLang="en-US" sz="2000"/>
              <a:t>，从</a:t>
            </a:r>
            <a:r>
              <a:rPr lang="en-US" altLang="zh-CN" sz="2000"/>
              <a:t>BBN</a:t>
            </a:r>
            <a:r>
              <a:rPr lang="zh-CN" altLang="en-US" sz="2000"/>
              <a:t>到</a:t>
            </a:r>
            <a:r>
              <a:rPr lang="en-US" altLang="zh-CN" sz="2000"/>
              <a:t>Stanford</a:t>
            </a:r>
            <a:endParaRPr lang="en-US" altLang="zh-CN" sz="1800"/>
          </a:p>
          <a:p>
            <a:r>
              <a:rPr lang="en-GB" altLang="zh-CN" sz="2400"/>
              <a:t>1972</a:t>
            </a:r>
            <a:r>
              <a:rPr lang="zh-CN" altLang="en-US" sz="2400"/>
              <a:t>年，发布</a:t>
            </a:r>
            <a:r>
              <a:rPr lang="en-US" altLang="zh-CN" sz="2400"/>
              <a:t>Telnet</a:t>
            </a:r>
            <a:r>
              <a:rPr lang="zh-CN" altLang="en-US" sz="2400"/>
              <a:t>协议</a:t>
            </a:r>
          </a:p>
          <a:p>
            <a:r>
              <a:rPr lang="zh-CN" altLang="en-US" sz="2400" dirty="0">
                <a:solidFill>
                  <a:schemeClr val="tx1"/>
                </a:solidFill>
                <a:sym typeface="+mn-ea"/>
              </a:rPr>
              <a:t>1974年，</a:t>
            </a:r>
            <a:r>
              <a:rPr lang="zh-CN" altLang="en-US" sz="2400" dirty="0">
                <a:sym typeface="+mn-ea"/>
              </a:rPr>
              <a:t> Cerf and Kahn - architecture for interconnecting networks</a:t>
            </a:r>
          </a:p>
          <a:p>
            <a:pPr lvl="3" eaLnBrk="1" hangingPunct="1">
              <a:lnSpc>
                <a:spcPct val="90000"/>
              </a:lnSpc>
            </a:pPr>
            <a:r>
              <a:rPr lang="zh-CN" altLang="en-US" sz="1710" dirty="0">
                <a:ea typeface="宋体" panose="02010600030101010101" pitchFamily="2" charset="-122"/>
                <a:sym typeface="+mn-ea"/>
              </a:rPr>
              <a:t>minimalism, autonomy - no internal changes required to interconnect networks</a:t>
            </a:r>
            <a:endParaRPr lang="zh-CN" altLang="en-US" sz="1710" dirty="0">
              <a:ea typeface="宋体" panose="02010600030101010101" pitchFamily="2" charset="-122"/>
            </a:endParaRPr>
          </a:p>
          <a:p>
            <a:pPr lvl="3" eaLnBrk="1" hangingPunct="1">
              <a:lnSpc>
                <a:spcPct val="90000"/>
              </a:lnSpc>
            </a:pPr>
            <a:r>
              <a:rPr lang="zh-CN" altLang="en-US" sz="1710" dirty="0">
                <a:ea typeface="宋体" panose="02010600030101010101" pitchFamily="2" charset="-122"/>
                <a:sym typeface="+mn-ea"/>
              </a:rPr>
              <a:t>best effort service model</a:t>
            </a:r>
            <a:endParaRPr lang="zh-CN" altLang="en-US" sz="1710" dirty="0">
              <a:ea typeface="宋体" panose="02010600030101010101" pitchFamily="2" charset="-122"/>
            </a:endParaRPr>
          </a:p>
          <a:p>
            <a:pPr lvl="3" eaLnBrk="1" hangingPunct="1">
              <a:lnSpc>
                <a:spcPct val="90000"/>
              </a:lnSpc>
            </a:pPr>
            <a:r>
              <a:rPr lang="zh-CN" altLang="en-US" sz="1710" dirty="0">
                <a:ea typeface="宋体" panose="02010600030101010101" pitchFamily="2" charset="-122"/>
                <a:sym typeface="+mn-ea"/>
              </a:rPr>
              <a:t>stateless routers</a:t>
            </a:r>
            <a:endParaRPr lang="zh-CN" altLang="en-US" sz="1710" dirty="0">
              <a:ea typeface="宋体" panose="02010600030101010101" pitchFamily="2" charset="-122"/>
            </a:endParaRPr>
          </a:p>
          <a:p>
            <a:pPr lvl="3" eaLnBrk="1" hangingPunct="1">
              <a:lnSpc>
                <a:spcPct val="90000"/>
              </a:lnSpc>
            </a:pPr>
            <a:r>
              <a:rPr lang="zh-CN" altLang="en-US" sz="1710" dirty="0">
                <a:ea typeface="宋体" panose="02010600030101010101" pitchFamily="2" charset="-122"/>
                <a:sym typeface="+mn-ea"/>
              </a:rPr>
              <a:t>decentralized control</a:t>
            </a:r>
            <a:endParaRPr lang="zh-CN" altLang="en-US" sz="1710" dirty="0">
              <a:ea typeface="宋体" panose="02010600030101010101" pitchFamily="2" charset="-122"/>
            </a:endParaRPr>
          </a:p>
          <a:p>
            <a:endParaRPr lang="zh-CN" altLang="en-US" sz="2400" dirty="0"/>
          </a:p>
          <a:p>
            <a:endParaRPr lang="en-US" altLang="zh-CN" sz="2400"/>
          </a:p>
          <a:p>
            <a:endParaRPr lang="zh-CN" altLang="en-US" sz="240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a:xfrm>
            <a:off x="250825" y="214630"/>
            <a:ext cx="8693150" cy="1193800"/>
          </a:xfrm>
        </p:spPr>
        <p:txBody>
          <a:bodyPr/>
          <a:lstStyle/>
          <a:p>
            <a:r>
              <a:rPr lang="en-US" altLang="zh-CN"/>
              <a:t>ARPANET</a:t>
            </a:r>
            <a:endParaRPr lang="zh-CN" altLang="en-US"/>
          </a:p>
        </p:txBody>
      </p:sp>
      <p:sp>
        <p:nvSpPr>
          <p:cNvPr id="41986" name="内容占位符 2"/>
          <p:cNvSpPr>
            <a:spLocks noGrp="1"/>
          </p:cNvSpPr>
          <p:nvPr>
            <p:ph idx="1"/>
          </p:nvPr>
        </p:nvSpPr>
        <p:spPr/>
        <p:txBody>
          <a:bodyPr/>
          <a:lstStyle/>
          <a:p>
            <a:pPr lvl="0" eaLnBrk="1" hangingPunct="1">
              <a:buSzPct val="75000"/>
            </a:pPr>
            <a:r>
              <a:rPr lang="zh-CN" altLang="en-US" sz="2400" dirty="0">
                <a:solidFill>
                  <a:schemeClr val="tx1"/>
                </a:solidFill>
                <a:sym typeface="+mn-ea"/>
              </a:rPr>
              <a:t>1976年，以太网诞生 </a:t>
            </a:r>
            <a:r>
              <a:rPr lang="zh-CN" altLang="en-US" sz="2400" dirty="0">
                <a:sym typeface="+mn-ea"/>
              </a:rPr>
              <a:t>Ethernet at Xerox PARC</a:t>
            </a:r>
            <a:endParaRPr lang="zh-CN" altLang="en-US" sz="2400" dirty="0"/>
          </a:p>
          <a:p>
            <a:pPr lvl="0" eaLnBrk="1" hangingPunct="1">
              <a:buSzPct val="75000"/>
            </a:pPr>
            <a:r>
              <a:rPr lang="en-US" altLang="zh-CN" sz="2400" dirty="0">
                <a:solidFill>
                  <a:schemeClr val="tx1"/>
                </a:solidFill>
                <a:sym typeface="+mn-ea"/>
              </a:rPr>
              <a:t>19</a:t>
            </a:r>
            <a:r>
              <a:rPr lang="zh-CN" altLang="en-US" sz="2400" dirty="0">
                <a:solidFill>
                  <a:schemeClr val="tx1"/>
                </a:solidFill>
                <a:sym typeface="+mn-ea"/>
              </a:rPr>
              <a:t>70年代，</a:t>
            </a:r>
            <a:r>
              <a:rPr lang="zh-CN" altLang="en-US" sz="2400" dirty="0">
                <a:sym typeface="+mn-ea"/>
              </a:rPr>
              <a:t> 相继出现一些网络架构 DECnet, SNA, XNA</a:t>
            </a:r>
            <a:endParaRPr lang="zh-CN" altLang="en-US" sz="2400" dirty="0"/>
          </a:p>
          <a:p>
            <a:pPr lvl="0" eaLnBrk="1" hangingPunct="1">
              <a:buSzPct val="75000"/>
            </a:pPr>
            <a:r>
              <a:rPr lang="zh-CN" altLang="en-US" sz="2400" dirty="0">
                <a:solidFill>
                  <a:schemeClr val="tx1"/>
                </a:solidFill>
                <a:sym typeface="+mn-ea"/>
              </a:rPr>
              <a:t>70年代后期，</a:t>
            </a:r>
            <a:r>
              <a:rPr lang="zh-CN" altLang="en-US" sz="2400" dirty="0">
                <a:sym typeface="+mn-ea"/>
              </a:rPr>
              <a:t>switching fixed length packets (ATM precursor)</a:t>
            </a:r>
            <a:endParaRPr lang="zh-CN" altLang="en-US" sz="2400" dirty="0"/>
          </a:p>
          <a:p>
            <a:r>
              <a:rPr lang="en-US" altLang="zh-CN" sz="2400"/>
              <a:t>1983</a:t>
            </a:r>
            <a:r>
              <a:rPr lang="zh-CN" altLang="en-US" sz="2400"/>
              <a:t>年，</a:t>
            </a:r>
            <a:r>
              <a:rPr lang="en-GB" altLang="zh-CN" sz="2400"/>
              <a:t>TCP/IP</a:t>
            </a:r>
            <a:r>
              <a:rPr lang="zh-CN" altLang="en-US" sz="2400"/>
              <a:t>替代</a:t>
            </a:r>
            <a:r>
              <a:rPr lang="en-GB" altLang="zh-CN" sz="2400"/>
              <a:t>NCP</a:t>
            </a:r>
            <a:r>
              <a:rPr lang="zh-CN" altLang="en-GB" sz="2400"/>
              <a:t>，</a:t>
            </a:r>
            <a:r>
              <a:rPr lang="en-GB" altLang="zh-CN" sz="2400"/>
              <a:t>ARPANET</a:t>
            </a:r>
            <a:r>
              <a:rPr lang="zh-CN" altLang="en-US" sz="2400"/>
              <a:t>融入当时的</a:t>
            </a:r>
            <a:r>
              <a:rPr lang="en-GB" altLang="zh-CN" sz="2400"/>
              <a:t>Internet</a:t>
            </a:r>
            <a:r>
              <a:rPr lang="zh-CN" altLang="en-GB" sz="2400"/>
              <a:t>。</a:t>
            </a:r>
          </a:p>
          <a:p>
            <a:r>
              <a:rPr lang="en-GB" altLang="zh-CN" sz="2400"/>
              <a:t>1989</a:t>
            </a:r>
            <a:r>
              <a:rPr lang="zh-CN" altLang="en-US" sz="2400"/>
              <a:t>年</a:t>
            </a:r>
            <a:r>
              <a:rPr lang="en-GB" altLang="zh-CN" sz="2400"/>
              <a:t>ARPANET</a:t>
            </a:r>
            <a:r>
              <a:rPr lang="zh-CN" altLang="en-US" sz="2400"/>
              <a:t>关闭，而当时商业化的</a:t>
            </a:r>
            <a:r>
              <a:rPr lang="en-US" altLang="zh-CN" sz="2400"/>
              <a:t>Internet</a:t>
            </a:r>
            <a:r>
              <a:rPr lang="zh-CN" altLang="en-US" sz="2400"/>
              <a:t>已经兴起</a:t>
            </a:r>
            <a:endParaRPr lang="en-GB" altLang="zh-CN" sz="2400"/>
          </a:p>
          <a:p>
            <a:endParaRPr lang="zh-CN" altLang="en-US" sz="240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p:txBody>
          <a:bodyPr/>
          <a:lstStyle/>
          <a:p>
            <a:r>
              <a:rPr lang="zh-CN" altLang="en-US"/>
              <a:t>分组交换</a:t>
            </a:r>
          </a:p>
        </p:txBody>
      </p:sp>
      <p:sp>
        <p:nvSpPr>
          <p:cNvPr id="29698" name="内容占位符 2"/>
          <p:cNvSpPr>
            <a:spLocks noGrp="1"/>
          </p:cNvSpPr>
          <p:nvPr>
            <p:ph idx="1"/>
          </p:nvPr>
        </p:nvSpPr>
        <p:spPr/>
        <p:txBody>
          <a:bodyPr/>
          <a:lstStyle/>
          <a:p>
            <a:r>
              <a:rPr lang="zh-CN" altLang="en-US" sz="2800"/>
              <a:t>在发送之前，数据被分为很多小组，称为</a:t>
            </a:r>
            <a:r>
              <a:rPr lang="zh-CN" altLang="en-US" sz="2800" b="1"/>
              <a:t>包</a:t>
            </a:r>
            <a:r>
              <a:rPr lang="zh-CN" altLang="en-US" sz="2800"/>
              <a:t>（</a:t>
            </a:r>
            <a:r>
              <a:rPr lang="en-US" altLang="zh-CN" sz="2800"/>
              <a:t>packet</a:t>
            </a:r>
            <a:r>
              <a:rPr lang="zh-CN" altLang="en-US" sz="2800"/>
              <a:t>），进行传输。</a:t>
            </a:r>
            <a:endParaRPr lang="en-US" altLang="zh-CN" sz="2800"/>
          </a:p>
          <a:p>
            <a:pPr lvl="1"/>
            <a:r>
              <a:rPr lang="zh-CN" altLang="en-US" sz="2400"/>
              <a:t>一般来说数据包不会超过</a:t>
            </a:r>
            <a:r>
              <a:rPr lang="en-US" altLang="zh-CN" sz="2400"/>
              <a:t>1000byte</a:t>
            </a:r>
          </a:p>
          <a:p>
            <a:pPr lvl="1"/>
            <a:r>
              <a:rPr lang="zh-CN" altLang="en-US" sz="2400"/>
              <a:t>数据包包含数据部分（</a:t>
            </a:r>
            <a:r>
              <a:rPr lang="en-US" altLang="zh-CN" sz="2400"/>
              <a:t>payload</a:t>
            </a:r>
            <a:r>
              <a:rPr lang="zh-CN" altLang="en-US" sz="2400"/>
              <a:t>）和包头控制信息（</a:t>
            </a:r>
            <a:r>
              <a:rPr lang="en-US" altLang="zh-CN" sz="2400"/>
              <a:t>header</a:t>
            </a:r>
            <a:r>
              <a:rPr lang="zh-CN" altLang="en-US" sz="2400"/>
              <a:t>）</a:t>
            </a:r>
            <a:endParaRPr lang="en-US" altLang="zh-CN" sz="2400"/>
          </a:p>
          <a:p>
            <a:r>
              <a:rPr lang="zh-CN" altLang="en-US" sz="2800"/>
              <a:t>网络上交换节点接收数据包后短暂地存储，然后转发到下一节点。交换节点依据包头的控制信息自行决定路由。</a:t>
            </a:r>
            <a:endParaRPr lang="en-US" altLang="zh-CN" sz="2800"/>
          </a:p>
        </p:txBody>
      </p:sp>
      <p:sp>
        <p:nvSpPr>
          <p:cNvPr id="4" name="灯片编号占位符 3"/>
          <p:cNvSpPr>
            <a:spLocks noGrp="1"/>
          </p:cNvSpPr>
          <p:nvPr>
            <p:ph type="sldNum" sz="quarter" idx="12"/>
          </p:nvPr>
        </p:nvSpPr>
        <p:spPr/>
        <p:txBody>
          <a:bodyPr/>
          <a:lstStyle/>
          <a:p>
            <a:pPr>
              <a:defRPr/>
            </a:pPr>
            <a:fld id="{589BAB9A-1AB6-45F9-9A9A-D028DD4046CC}" type="slidenum">
              <a:rPr lang="zh-CN" altLang="en-US" smtClean="0"/>
              <a:t>34</a:t>
            </a:fld>
            <a:endParaRPr lang="zh-CN" altLang="en-US"/>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标题 268289"/>
          <p:cNvSpPr>
            <a:spLocks noGrp="1"/>
          </p:cNvSpPr>
          <p:nvPr>
            <p:ph type="title"/>
          </p:nvPr>
        </p:nvSpPr>
        <p:spPr/>
        <p:txBody>
          <a:bodyPr lIns="92075" tIns="46038" rIns="92075" bIns="46038" anchor="b"/>
          <a:lstStyle/>
          <a:p>
            <a:r>
              <a:rPr lang="zh-CN" altLang="en-US" dirty="0"/>
              <a:t>分组交换节点</a:t>
            </a:r>
            <a:endParaRPr lang="zh-CN" altLang="en-US"/>
          </a:p>
        </p:txBody>
      </p:sp>
      <p:grpSp>
        <p:nvGrpSpPr>
          <p:cNvPr id="268347" name="组合 268346"/>
          <p:cNvGrpSpPr/>
          <p:nvPr/>
        </p:nvGrpSpPr>
        <p:grpSpPr>
          <a:xfrm>
            <a:off x="1524000" y="1981200"/>
            <a:ext cx="5783263" cy="3195638"/>
            <a:chOff x="960" y="1248"/>
            <a:chExt cx="3643" cy="2013"/>
          </a:xfrm>
        </p:grpSpPr>
        <p:sp>
          <p:nvSpPr>
            <p:cNvPr id="268293" name="矩形 268292"/>
            <p:cNvSpPr/>
            <p:nvPr/>
          </p:nvSpPr>
          <p:spPr>
            <a:xfrm>
              <a:off x="1056" y="1267"/>
              <a:ext cx="903" cy="173"/>
            </a:xfrm>
            <a:prstGeom prst="rect">
              <a:avLst/>
            </a:prstGeom>
            <a:noFill/>
            <a:ln w="9525">
              <a:noFill/>
            </a:ln>
          </p:spPr>
          <p:txBody>
            <a:bodyPr wrap="none" lIns="0" tIns="0" rIns="0" bIns="0">
              <a:spAutoFit/>
            </a:bodyPr>
            <a:lstStyle/>
            <a:p>
              <a:pPr lvl="0" algn="ctr" defTabSz="913130" eaLnBrk="0" hangingPunct="0"/>
              <a:r>
                <a:rPr lang="en-US" altLang="zh-CN" sz="1800">
                  <a:solidFill>
                    <a:srgbClr val="000000"/>
                  </a:solidFill>
                  <a:latin typeface="Arial" panose="020B0604020202020204" pitchFamily="34" charset="0"/>
                  <a:ea typeface="宋体" panose="02010600030101010101" pitchFamily="2" charset="-122"/>
                </a:rPr>
                <a:t>incoming links</a:t>
              </a:r>
              <a:endParaRPr lang="en-US" altLang="zh-CN" sz="1800">
                <a:latin typeface="Arial" panose="020B0604020202020204" pitchFamily="34" charset="0"/>
                <a:ea typeface="宋体" panose="02010600030101010101" pitchFamily="2" charset="-122"/>
              </a:endParaRPr>
            </a:p>
          </p:txBody>
        </p:sp>
        <p:sp>
          <p:nvSpPr>
            <p:cNvPr id="268294" name="矩形 268293"/>
            <p:cNvSpPr/>
            <p:nvPr/>
          </p:nvSpPr>
          <p:spPr>
            <a:xfrm>
              <a:off x="3425" y="1267"/>
              <a:ext cx="879" cy="173"/>
            </a:xfrm>
            <a:prstGeom prst="rect">
              <a:avLst/>
            </a:prstGeom>
            <a:noFill/>
            <a:ln w="9525">
              <a:noFill/>
            </a:ln>
          </p:spPr>
          <p:txBody>
            <a:bodyPr wrap="none" lIns="0" tIns="0" rIns="0" bIns="0">
              <a:spAutoFit/>
            </a:bodyPr>
            <a:lstStyle/>
            <a:p>
              <a:pPr lvl="0" algn="ctr" defTabSz="913130" eaLnBrk="0" hangingPunct="0"/>
              <a:r>
                <a:rPr lang="en-US" altLang="zh-CN" sz="1800">
                  <a:solidFill>
                    <a:srgbClr val="000000"/>
                  </a:solidFill>
                  <a:latin typeface="Arial" panose="020B0604020202020204" pitchFamily="34" charset="0"/>
                  <a:ea typeface="宋体" panose="02010600030101010101" pitchFamily="2" charset="-122"/>
                </a:rPr>
                <a:t>outgoing links</a:t>
              </a:r>
              <a:endParaRPr lang="en-US" altLang="zh-CN" sz="1800">
                <a:latin typeface="Arial" panose="020B0604020202020204" pitchFamily="34" charset="0"/>
                <a:ea typeface="宋体" panose="02010600030101010101" pitchFamily="2" charset="-122"/>
              </a:endParaRPr>
            </a:p>
          </p:txBody>
        </p:sp>
        <p:sp>
          <p:nvSpPr>
            <p:cNvPr id="268295" name="矩形 268294"/>
            <p:cNvSpPr/>
            <p:nvPr/>
          </p:nvSpPr>
          <p:spPr>
            <a:xfrm>
              <a:off x="2446" y="1248"/>
              <a:ext cx="344" cy="173"/>
            </a:xfrm>
            <a:prstGeom prst="rect">
              <a:avLst/>
            </a:prstGeom>
            <a:noFill/>
            <a:ln w="9525">
              <a:noFill/>
            </a:ln>
          </p:spPr>
          <p:txBody>
            <a:bodyPr wrap="none" lIns="0" tIns="0" rIns="0" bIns="0">
              <a:spAutoFit/>
            </a:bodyPr>
            <a:lstStyle/>
            <a:p>
              <a:pPr lvl="0" algn="ctr" defTabSz="913130" eaLnBrk="0" hangingPunct="0"/>
              <a:r>
                <a:rPr lang="en-US" altLang="zh-CN" sz="1800">
                  <a:solidFill>
                    <a:srgbClr val="000000"/>
                  </a:solidFill>
                  <a:latin typeface="Arial" panose="020B0604020202020204" pitchFamily="34" charset="0"/>
                  <a:ea typeface="宋体" panose="02010600030101010101" pitchFamily="2" charset="-122"/>
                </a:rPr>
                <a:t>Node</a:t>
              </a:r>
              <a:endParaRPr lang="en-US" altLang="zh-CN" sz="1800">
                <a:latin typeface="Arial" panose="020B0604020202020204" pitchFamily="34" charset="0"/>
                <a:ea typeface="宋体" panose="02010600030101010101" pitchFamily="2" charset="-122"/>
              </a:endParaRPr>
            </a:p>
          </p:txBody>
        </p:sp>
        <p:grpSp>
          <p:nvGrpSpPr>
            <p:cNvPr id="268297" name="组合 268296"/>
            <p:cNvGrpSpPr/>
            <p:nvPr/>
          </p:nvGrpSpPr>
          <p:grpSpPr>
            <a:xfrm>
              <a:off x="3357" y="2829"/>
              <a:ext cx="1103" cy="192"/>
              <a:chOff x="1056" y="1872"/>
              <a:chExt cx="1104" cy="192"/>
            </a:xfrm>
          </p:grpSpPr>
          <p:sp>
            <p:nvSpPr>
              <p:cNvPr id="268298" name="椭圆 268297"/>
              <p:cNvSpPr/>
              <p:nvPr/>
            </p:nvSpPr>
            <p:spPr>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tileRect/>
              </a:gradFill>
              <a:ln w="12700">
                <a:noFill/>
              </a:ln>
            </p:spPr>
            <p:txBody>
              <a:bodyPr/>
              <a:lstStyle/>
              <a:p>
                <a:endParaRPr lang="zh-CN" altLang="en-US"/>
              </a:p>
            </p:txBody>
          </p:sp>
          <p:sp>
            <p:nvSpPr>
              <p:cNvPr id="268299" name="矩形 268298"/>
              <p:cNvSpPr/>
              <p:nvPr/>
            </p:nvSpPr>
            <p:spPr>
              <a:xfrm>
                <a:off x="1104" y="1872"/>
                <a:ext cx="1008" cy="192"/>
              </a:xfrm>
              <a:prstGeom prst="rect">
                <a:avLst/>
              </a:prstGeom>
              <a:gradFill rotWithShape="0">
                <a:gsLst>
                  <a:gs pos="0">
                    <a:srgbClr val="C0C0C0">
                      <a:gamma/>
                      <a:shade val="63529"/>
                      <a:invGamma/>
                    </a:srgbClr>
                  </a:gs>
                  <a:gs pos="50000">
                    <a:srgbClr val="C0C0C0"/>
                  </a:gs>
                  <a:gs pos="100000">
                    <a:srgbClr val="C0C0C0">
                      <a:gamma/>
                      <a:shade val="63529"/>
                      <a:invGamma/>
                    </a:srgbClr>
                  </a:gs>
                </a:gsLst>
                <a:lin ang="5400000" scaled="1"/>
                <a:tileRect/>
              </a:gradFill>
              <a:ln w="12700">
                <a:noFill/>
              </a:ln>
            </p:spPr>
            <p:txBody>
              <a:bodyPr/>
              <a:lstStyle/>
              <a:p>
                <a:endParaRPr lang="zh-CN" altLang="en-US"/>
              </a:p>
            </p:txBody>
          </p:sp>
          <p:sp>
            <p:nvSpPr>
              <p:cNvPr id="268300" name="椭圆 268299"/>
              <p:cNvSpPr/>
              <p:nvPr/>
            </p:nvSpPr>
            <p:spPr>
              <a:xfrm>
                <a:off x="1056" y="1872"/>
                <a:ext cx="96" cy="192"/>
              </a:xfrm>
              <a:prstGeom prst="ellipse">
                <a:avLst/>
              </a:prstGeom>
              <a:solidFill>
                <a:srgbClr val="C0C0C0"/>
              </a:solidFill>
              <a:ln w="12700">
                <a:noFill/>
              </a:ln>
            </p:spPr>
            <p:txBody>
              <a:bodyPr/>
              <a:lstStyle/>
              <a:p>
                <a:endParaRPr lang="zh-CN" altLang="en-US"/>
              </a:p>
            </p:txBody>
          </p:sp>
        </p:grpSp>
        <p:grpSp>
          <p:nvGrpSpPr>
            <p:cNvPr id="268301" name="组合 268300"/>
            <p:cNvGrpSpPr/>
            <p:nvPr/>
          </p:nvGrpSpPr>
          <p:grpSpPr>
            <a:xfrm>
              <a:off x="3357" y="2254"/>
              <a:ext cx="1103" cy="192"/>
              <a:chOff x="1056" y="1872"/>
              <a:chExt cx="1104" cy="192"/>
            </a:xfrm>
          </p:grpSpPr>
          <p:sp>
            <p:nvSpPr>
              <p:cNvPr id="268302" name="椭圆 268301"/>
              <p:cNvSpPr/>
              <p:nvPr/>
            </p:nvSpPr>
            <p:spPr>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tileRect/>
              </a:gradFill>
              <a:ln w="12700">
                <a:noFill/>
              </a:ln>
            </p:spPr>
            <p:txBody>
              <a:bodyPr/>
              <a:lstStyle/>
              <a:p>
                <a:endParaRPr lang="zh-CN" altLang="en-US"/>
              </a:p>
            </p:txBody>
          </p:sp>
          <p:sp>
            <p:nvSpPr>
              <p:cNvPr id="268303" name="矩形 268302"/>
              <p:cNvSpPr/>
              <p:nvPr/>
            </p:nvSpPr>
            <p:spPr>
              <a:xfrm>
                <a:off x="1104" y="1872"/>
                <a:ext cx="1008" cy="192"/>
              </a:xfrm>
              <a:prstGeom prst="rect">
                <a:avLst/>
              </a:prstGeom>
              <a:gradFill rotWithShape="0">
                <a:gsLst>
                  <a:gs pos="0">
                    <a:srgbClr val="C0C0C0">
                      <a:gamma/>
                      <a:shade val="63529"/>
                      <a:invGamma/>
                    </a:srgbClr>
                  </a:gs>
                  <a:gs pos="50000">
                    <a:srgbClr val="C0C0C0"/>
                  </a:gs>
                  <a:gs pos="100000">
                    <a:srgbClr val="C0C0C0">
                      <a:gamma/>
                      <a:shade val="63529"/>
                      <a:invGamma/>
                    </a:srgbClr>
                  </a:gs>
                </a:gsLst>
                <a:lin ang="5400000" scaled="1"/>
                <a:tileRect/>
              </a:gradFill>
              <a:ln w="12700">
                <a:noFill/>
              </a:ln>
            </p:spPr>
            <p:txBody>
              <a:bodyPr/>
              <a:lstStyle/>
              <a:p>
                <a:endParaRPr lang="zh-CN" altLang="en-US"/>
              </a:p>
            </p:txBody>
          </p:sp>
          <p:sp>
            <p:nvSpPr>
              <p:cNvPr id="268304" name="椭圆 268303"/>
              <p:cNvSpPr/>
              <p:nvPr/>
            </p:nvSpPr>
            <p:spPr>
              <a:xfrm>
                <a:off x="1056" y="1872"/>
                <a:ext cx="96" cy="192"/>
              </a:xfrm>
              <a:prstGeom prst="ellipse">
                <a:avLst/>
              </a:prstGeom>
              <a:solidFill>
                <a:srgbClr val="C0C0C0"/>
              </a:solidFill>
              <a:ln w="12700">
                <a:noFill/>
              </a:ln>
            </p:spPr>
            <p:txBody>
              <a:bodyPr/>
              <a:lstStyle/>
              <a:p>
                <a:endParaRPr lang="zh-CN" altLang="en-US"/>
              </a:p>
            </p:txBody>
          </p:sp>
        </p:grpSp>
        <p:grpSp>
          <p:nvGrpSpPr>
            <p:cNvPr id="268305" name="组合 268304"/>
            <p:cNvGrpSpPr/>
            <p:nvPr/>
          </p:nvGrpSpPr>
          <p:grpSpPr>
            <a:xfrm>
              <a:off x="3357" y="1632"/>
              <a:ext cx="1103" cy="191"/>
              <a:chOff x="1056" y="1872"/>
              <a:chExt cx="1104" cy="192"/>
            </a:xfrm>
          </p:grpSpPr>
          <p:sp>
            <p:nvSpPr>
              <p:cNvPr id="268306" name="椭圆 268305"/>
              <p:cNvSpPr/>
              <p:nvPr/>
            </p:nvSpPr>
            <p:spPr>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tileRect/>
              </a:gradFill>
              <a:ln w="12700">
                <a:noFill/>
              </a:ln>
            </p:spPr>
            <p:txBody>
              <a:bodyPr/>
              <a:lstStyle/>
              <a:p>
                <a:endParaRPr lang="zh-CN" altLang="en-US"/>
              </a:p>
            </p:txBody>
          </p:sp>
          <p:sp>
            <p:nvSpPr>
              <p:cNvPr id="268307" name="矩形 268306"/>
              <p:cNvSpPr/>
              <p:nvPr/>
            </p:nvSpPr>
            <p:spPr>
              <a:xfrm>
                <a:off x="1104" y="1872"/>
                <a:ext cx="1008" cy="192"/>
              </a:xfrm>
              <a:prstGeom prst="rect">
                <a:avLst/>
              </a:prstGeom>
              <a:gradFill rotWithShape="0">
                <a:gsLst>
                  <a:gs pos="0">
                    <a:srgbClr val="C0C0C0">
                      <a:gamma/>
                      <a:shade val="63529"/>
                      <a:invGamma/>
                    </a:srgbClr>
                  </a:gs>
                  <a:gs pos="50000">
                    <a:srgbClr val="C0C0C0"/>
                  </a:gs>
                  <a:gs pos="100000">
                    <a:srgbClr val="C0C0C0">
                      <a:gamma/>
                      <a:shade val="63529"/>
                      <a:invGamma/>
                    </a:srgbClr>
                  </a:gs>
                </a:gsLst>
                <a:lin ang="5400000" scaled="1"/>
                <a:tileRect/>
              </a:gradFill>
              <a:ln w="12700">
                <a:noFill/>
              </a:ln>
            </p:spPr>
            <p:txBody>
              <a:bodyPr/>
              <a:lstStyle/>
              <a:p>
                <a:endParaRPr lang="zh-CN" altLang="en-US"/>
              </a:p>
            </p:txBody>
          </p:sp>
          <p:sp>
            <p:nvSpPr>
              <p:cNvPr id="268308" name="椭圆 268307"/>
              <p:cNvSpPr/>
              <p:nvPr/>
            </p:nvSpPr>
            <p:spPr>
              <a:xfrm>
                <a:off x="1056" y="1872"/>
                <a:ext cx="96" cy="192"/>
              </a:xfrm>
              <a:prstGeom prst="ellipse">
                <a:avLst/>
              </a:prstGeom>
              <a:solidFill>
                <a:srgbClr val="C0C0C0"/>
              </a:solidFill>
              <a:ln w="12700">
                <a:noFill/>
              </a:ln>
            </p:spPr>
            <p:txBody>
              <a:bodyPr/>
              <a:lstStyle/>
              <a:p>
                <a:endParaRPr lang="zh-CN" altLang="en-US"/>
              </a:p>
            </p:txBody>
          </p:sp>
        </p:grpSp>
        <p:sp>
          <p:nvSpPr>
            <p:cNvPr id="268309" name="矩形 268308"/>
            <p:cNvSpPr/>
            <p:nvPr/>
          </p:nvSpPr>
          <p:spPr>
            <a:xfrm>
              <a:off x="2113" y="1583"/>
              <a:ext cx="1340" cy="1678"/>
            </a:xfrm>
            <a:prstGeom prst="rect">
              <a:avLst/>
            </a:prstGeom>
            <a:solidFill>
              <a:schemeClr val="bg1"/>
            </a:solidFill>
            <a:ln w="12700" cap="flat" cmpd="sng">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chemeClr val="bg1"/>
              </a:extrusionClr>
            </a:sp3d>
          </p:spPr>
          <p:txBody>
            <a:bodyPr wrap="none" lIns="90343" tIns="44379" rIns="90343" bIns="44379" anchor="ctr">
              <a:flatTx/>
            </a:bodyPr>
            <a:lstStyle/>
            <a:p>
              <a:pPr lvl="0" algn="ctr" defTabSz="913130" eaLnBrk="0" hangingPunct="0"/>
              <a:endParaRPr sz="1600">
                <a:latin typeface="Arial" panose="020B0604020202020204" pitchFamily="34" charset="0"/>
                <a:ea typeface="宋体" panose="02010600030101010101" pitchFamily="2" charset="-122"/>
              </a:endParaRPr>
            </a:p>
          </p:txBody>
        </p:sp>
        <p:grpSp>
          <p:nvGrpSpPr>
            <p:cNvPr id="268310" name="组合 268309"/>
            <p:cNvGrpSpPr/>
            <p:nvPr/>
          </p:nvGrpSpPr>
          <p:grpSpPr>
            <a:xfrm>
              <a:off x="1008" y="1632"/>
              <a:ext cx="1103" cy="191"/>
              <a:chOff x="1056" y="1872"/>
              <a:chExt cx="1104" cy="192"/>
            </a:xfrm>
          </p:grpSpPr>
          <p:sp>
            <p:nvSpPr>
              <p:cNvPr id="268311" name="椭圆 268310"/>
              <p:cNvSpPr/>
              <p:nvPr/>
            </p:nvSpPr>
            <p:spPr>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tileRect/>
              </a:gradFill>
              <a:ln w="12700">
                <a:noFill/>
              </a:ln>
            </p:spPr>
            <p:txBody>
              <a:bodyPr/>
              <a:lstStyle/>
              <a:p>
                <a:endParaRPr lang="zh-CN" altLang="en-US"/>
              </a:p>
            </p:txBody>
          </p:sp>
          <p:sp>
            <p:nvSpPr>
              <p:cNvPr id="268312" name="矩形 268311"/>
              <p:cNvSpPr/>
              <p:nvPr/>
            </p:nvSpPr>
            <p:spPr>
              <a:xfrm>
                <a:off x="1104" y="1872"/>
                <a:ext cx="1008" cy="192"/>
              </a:xfrm>
              <a:prstGeom prst="rect">
                <a:avLst/>
              </a:prstGeom>
              <a:gradFill rotWithShape="0">
                <a:gsLst>
                  <a:gs pos="0">
                    <a:srgbClr val="C0C0C0">
                      <a:gamma/>
                      <a:shade val="63529"/>
                      <a:invGamma/>
                    </a:srgbClr>
                  </a:gs>
                  <a:gs pos="50000">
                    <a:srgbClr val="C0C0C0"/>
                  </a:gs>
                  <a:gs pos="100000">
                    <a:srgbClr val="C0C0C0">
                      <a:gamma/>
                      <a:shade val="63529"/>
                      <a:invGamma/>
                    </a:srgbClr>
                  </a:gs>
                </a:gsLst>
                <a:lin ang="5400000" scaled="1"/>
                <a:tileRect/>
              </a:gradFill>
              <a:ln w="12700">
                <a:noFill/>
              </a:ln>
            </p:spPr>
            <p:txBody>
              <a:bodyPr/>
              <a:lstStyle/>
              <a:p>
                <a:endParaRPr lang="zh-CN" altLang="en-US"/>
              </a:p>
            </p:txBody>
          </p:sp>
          <p:sp>
            <p:nvSpPr>
              <p:cNvPr id="268313" name="椭圆 268312"/>
              <p:cNvSpPr/>
              <p:nvPr/>
            </p:nvSpPr>
            <p:spPr>
              <a:xfrm>
                <a:off x="1056" y="1872"/>
                <a:ext cx="96" cy="192"/>
              </a:xfrm>
              <a:prstGeom prst="ellipse">
                <a:avLst/>
              </a:prstGeom>
              <a:solidFill>
                <a:srgbClr val="C0C0C0"/>
              </a:solidFill>
              <a:ln w="12700">
                <a:noFill/>
              </a:ln>
            </p:spPr>
            <p:txBody>
              <a:bodyPr/>
              <a:lstStyle/>
              <a:p>
                <a:endParaRPr lang="zh-CN" altLang="en-US"/>
              </a:p>
            </p:txBody>
          </p:sp>
        </p:grpSp>
        <p:grpSp>
          <p:nvGrpSpPr>
            <p:cNvPr id="268314" name="组合 268313"/>
            <p:cNvGrpSpPr/>
            <p:nvPr/>
          </p:nvGrpSpPr>
          <p:grpSpPr>
            <a:xfrm>
              <a:off x="1008" y="2254"/>
              <a:ext cx="1103" cy="192"/>
              <a:chOff x="1056" y="1872"/>
              <a:chExt cx="1104" cy="192"/>
            </a:xfrm>
          </p:grpSpPr>
          <p:sp>
            <p:nvSpPr>
              <p:cNvPr id="268315" name="椭圆 268314"/>
              <p:cNvSpPr/>
              <p:nvPr/>
            </p:nvSpPr>
            <p:spPr>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tileRect/>
              </a:gradFill>
              <a:ln w="12700">
                <a:noFill/>
              </a:ln>
            </p:spPr>
            <p:txBody>
              <a:bodyPr/>
              <a:lstStyle/>
              <a:p>
                <a:endParaRPr lang="zh-CN" altLang="en-US"/>
              </a:p>
            </p:txBody>
          </p:sp>
          <p:sp>
            <p:nvSpPr>
              <p:cNvPr id="268316" name="矩形 268315"/>
              <p:cNvSpPr/>
              <p:nvPr/>
            </p:nvSpPr>
            <p:spPr>
              <a:xfrm>
                <a:off x="1104" y="1872"/>
                <a:ext cx="1008" cy="192"/>
              </a:xfrm>
              <a:prstGeom prst="rect">
                <a:avLst/>
              </a:prstGeom>
              <a:gradFill rotWithShape="0">
                <a:gsLst>
                  <a:gs pos="0">
                    <a:srgbClr val="C0C0C0">
                      <a:gamma/>
                      <a:shade val="63529"/>
                      <a:invGamma/>
                    </a:srgbClr>
                  </a:gs>
                  <a:gs pos="50000">
                    <a:srgbClr val="C0C0C0"/>
                  </a:gs>
                  <a:gs pos="100000">
                    <a:srgbClr val="C0C0C0">
                      <a:gamma/>
                      <a:shade val="63529"/>
                      <a:invGamma/>
                    </a:srgbClr>
                  </a:gs>
                </a:gsLst>
                <a:lin ang="5400000" scaled="1"/>
                <a:tileRect/>
              </a:gradFill>
              <a:ln w="12700">
                <a:noFill/>
              </a:ln>
            </p:spPr>
            <p:txBody>
              <a:bodyPr/>
              <a:lstStyle/>
              <a:p>
                <a:endParaRPr lang="zh-CN" altLang="en-US"/>
              </a:p>
            </p:txBody>
          </p:sp>
          <p:sp>
            <p:nvSpPr>
              <p:cNvPr id="268317" name="椭圆 268316"/>
              <p:cNvSpPr/>
              <p:nvPr/>
            </p:nvSpPr>
            <p:spPr>
              <a:xfrm>
                <a:off x="1056" y="1872"/>
                <a:ext cx="96" cy="192"/>
              </a:xfrm>
              <a:prstGeom prst="ellipse">
                <a:avLst/>
              </a:prstGeom>
              <a:solidFill>
                <a:srgbClr val="C0C0C0"/>
              </a:solidFill>
              <a:ln w="12700">
                <a:noFill/>
              </a:ln>
            </p:spPr>
            <p:txBody>
              <a:bodyPr/>
              <a:lstStyle/>
              <a:p>
                <a:endParaRPr lang="zh-CN" altLang="en-US"/>
              </a:p>
            </p:txBody>
          </p:sp>
        </p:grpSp>
        <p:grpSp>
          <p:nvGrpSpPr>
            <p:cNvPr id="268318" name="组合 268317"/>
            <p:cNvGrpSpPr/>
            <p:nvPr/>
          </p:nvGrpSpPr>
          <p:grpSpPr>
            <a:xfrm>
              <a:off x="1008" y="2829"/>
              <a:ext cx="1103" cy="192"/>
              <a:chOff x="1056" y="1872"/>
              <a:chExt cx="1104" cy="192"/>
            </a:xfrm>
          </p:grpSpPr>
          <p:sp>
            <p:nvSpPr>
              <p:cNvPr id="268319" name="椭圆 268318"/>
              <p:cNvSpPr/>
              <p:nvPr/>
            </p:nvSpPr>
            <p:spPr>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tileRect/>
              </a:gradFill>
              <a:ln w="12700">
                <a:noFill/>
              </a:ln>
            </p:spPr>
            <p:txBody>
              <a:bodyPr/>
              <a:lstStyle/>
              <a:p>
                <a:endParaRPr lang="zh-CN" altLang="en-US"/>
              </a:p>
            </p:txBody>
          </p:sp>
          <p:sp>
            <p:nvSpPr>
              <p:cNvPr id="268320" name="矩形 268319"/>
              <p:cNvSpPr/>
              <p:nvPr/>
            </p:nvSpPr>
            <p:spPr>
              <a:xfrm>
                <a:off x="1104" y="1872"/>
                <a:ext cx="1008" cy="192"/>
              </a:xfrm>
              <a:prstGeom prst="rect">
                <a:avLst/>
              </a:prstGeom>
              <a:gradFill rotWithShape="0">
                <a:gsLst>
                  <a:gs pos="0">
                    <a:srgbClr val="C0C0C0">
                      <a:gamma/>
                      <a:shade val="63529"/>
                      <a:invGamma/>
                    </a:srgbClr>
                  </a:gs>
                  <a:gs pos="50000">
                    <a:srgbClr val="C0C0C0"/>
                  </a:gs>
                  <a:gs pos="100000">
                    <a:srgbClr val="C0C0C0">
                      <a:gamma/>
                      <a:shade val="63529"/>
                      <a:invGamma/>
                    </a:srgbClr>
                  </a:gs>
                </a:gsLst>
                <a:lin ang="5400000" scaled="1"/>
                <a:tileRect/>
              </a:gradFill>
              <a:ln w="12700">
                <a:noFill/>
              </a:ln>
            </p:spPr>
            <p:txBody>
              <a:bodyPr/>
              <a:lstStyle/>
              <a:p>
                <a:endParaRPr lang="zh-CN" altLang="en-US"/>
              </a:p>
            </p:txBody>
          </p:sp>
          <p:sp>
            <p:nvSpPr>
              <p:cNvPr id="268321" name="椭圆 268320"/>
              <p:cNvSpPr/>
              <p:nvPr/>
            </p:nvSpPr>
            <p:spPr>
              <a:xfrm>
                <a:off x="1056" y="1872"/>
                <a:ext cx="96" cy="192"/>
              </a:xfrm>
              <a:prstGeom prst="ellipse">
                <a:avLst/>
              </a:prstGeom>
              <a:solidFill>
                <a:srgbClr val="C0C0C0"/>
              </a:solidFill>
              <a:ln w="12700">
                <a:noFill/>
              </a:ln>
            </p:spPr>
            <p:txBody>
              <a:bodyPr/>
              <a:lstStyle/>
              <a:p>
                <a:endParaRPr lang="zh-CN" altLang="en-US"/>
              </a:p>
            </p:txBody>
          </p:sp>
        </p:grpSp>
        <p:sp>
          <p:nvSpPr>
            <p:cNvPr id="268322" name="直接连接符 268321"/>
            <p:cNvSpPr/>
            <p:nvPr/>
          </p:nvSpPr>
          <p:spPr>
            <a:xfrm flipV="1">
              <a:off x="960" y="2965"/>
              <a:ext cx="3643" cy="8"/>
            </a:xfrm>
            <a:prstGeom prst="line">
              <a:avLst/>
            </a:prstGeom>
            <a:ln w="12700" cap="flat" cmpd="sng">
              <a:solidFill>
                <a:schemeClr val="accent1"/>
              </a:solidFill>
              <a:prstDash val="dash"/>
              <a:headEnd type="none" w="med" len="med"/>
              <a:tailEnd type="triangle" w="med" len="med"/>
            </a:ln>
          </p:spPr>
        </p:sp>
        <p:sp>
          <p:nvSpPr>
            <p:cNvPr id="268323" name="任意多边形 268322"/>
            <p:cNvSpPr/>
            <p:nvPr/>
          </p:nvSpPr>
          <p:spPr>
            <a:xfrm flipV="1">
              <a:off x="960" y="1727"/>
              <a:ext cx="3643" cy="1150"/>
            </a:xfrm>
            <a:custGeom>
              <a:avLst/>
              <a:gdLst/>
              <a:ahLst/>
              <a:cxnLst/>
              <a:rect l="0" t="0" r="0" b="0"/>
              <a:pathLst>
                <a:path w="3648" h="528">
                  <a:moveTo>
                    <a:pt x="0" y="0"/>
                  </a:moveTo>
                  <a:lnTo>
                    <a:pt x="1296" y="0"/>
                  </a:lnTo>
                  <a:lnTo>
                    <a:pt x="2400" y="528"/>
                  </a:lnTo>
                  <a:lnTo>
                    <a:pt x="3648" y="528"/>
                  </a:lnTo>
                </a:path>
              </a:pathLst>
            </a:custGeom>
            <a:noFill/>
            <a:ln w="12700" cap="flat" cmpd="sng">
              <a:solidFill>
                <a:srgbClr val="00CC66">
                  <a:alpha val="100000"/>
                </a:srgbClr>
              </a:solidFill>
              <a:prstDash val="dash"/>
              <a:headEnd type="none" w="med" len="med"/>
              <a:tailEnd type="triangle" w="med" len="med"/>
            </a:ln>
          </p:spPr>
          <p:txBody>
            <a:bodyPr/>
            <a:lstStyle/>
            <a:p>
              <a:endParaRPr lang="zh-CN" altLang="en-US"/>
            </a:p>
          </p:txBody>
        </p:sp>
        <p:sp>
          <p:nvSpPr>
            <p:cNvPr id="268324" name="任意多边形 268323"/>
            <p:cNvSpPr/>
            <p:nvPr/>
          </p:nvSpPr>
          <p:spPr>
            <a:xfrm>
              <a:off x="960" y="1727"/>
              <a:ext cx="3643" cy="623"/>
            </a:xfrm>
            <a:custGeom>
              <a:avLst/>
              <a:gdLst/>
              <a:ahLst/>
              <a:cxnLst/>
              <a:rect l="0" t="0" r="0" b="0"/>
              <a:pathLst>
                <a:path w="3600" h="576">
                  <a:moveTo>
                    <a:pt x="0" y="0"/>
                  </a:moveTo>
                  <a:lnTo>
                    <a:pt x="1248" y="0"/>
                  </a:lnTo>
                  <a:lnTo>
                    <a:pt x="2400" y="576"/>
                  </a:lnTo>
                  <a:lnTo>
                    <a:pt x="3600" y="576"/>
                  </a:lnTo>
                </a:path>
              </a:pathLst>
            </a:custGeom>
            <a:noFill/>
            <a:ln w="12700" cap="flat" cmpd="sng">
              <a:solidFill>
                <a:srgbClr val="0000FF">
                  <a:alpha val="100000"/>
                </a:srgbClr>
              </a:solidFill>
              <a:prstDash val="dash"/>
              <a:headEnd type="none" w="med" len="med"/>
              <a:tailEnd type="triangle" w="med" len="med"/>
            </a:ln>
          </p:spPr>
          <p:txBody>
            <a:bodyPr/>
            <a:lstStyle/>
            <a:p>
              <a:endParaRPr lang="zh-CN" altLang="en-US"/>
            </a:p>
          </p:txBody>
        </p:sp>
        <p:sp>
          <p:nvSpPr>
            <p:cNvPr id="268325" name="任意多边形 268324"/>
            <p:cNvSpPr/>
            <p:nvPr/>
          </p:nvSpPr>
          <p:spPr>
            <a:xfrm>
              <a:off x="960" y="2350"/>
              <a:ext cx="3643" cy="527"/>
            </a:xfrm>
            <a:custGeom>
              <a:avLst/>
              <a:gdLst/>
              <a:ahLst/>
              <a:cxnLst/>
              <a:rect l="0" t="0" r="0" b="0"/>
              <a:pathLst>
                <a:path w="3648" h="528">
                  <a:moveTo>
                    <a:pt x="0" y="0"/>
                  </a:moveTo>
                  <a:lnTo>
                    <a:pt x="1248" y="0"/>
                  </a:lnTo>
                  <a:lnTo>
                    <a:pt x="2448" y="528"/>
                  </a:lnTo>
                  <a:lnTo>
                    <a:pt x="3648" y="528"/>
                  </a:lnTo>
                </a:path>
              </a:pathLst>
            </a:custGeom>
            <a:noFill/>
            <a:ln w="12700" cap="flat" cmpd="sng">
              <a:solidFill>
                <a:schemeClr val="tx1">
                  <a:alpha val="100000"/>
                </a:schemeClr>
              </a:solidFill>
              <a:prstDash val="dash"/>
              <a:headEnd type="none" w="med" len="med"/>
              <a:tailEnd type="triangle" w="med" len="med"/>
            </a:ln>
          </p:spPr>
          <p:txBody>
            <a:bodyPr/>
            <a:lstStyle/>
            <a:p>
              <a:endParaRPr lang="zh-CN" altLang="en-US"/>
            </a:p>
          </p:txBody>
        </p:sp>
        <p:sp>
          <p:nvSpPr>
            <p:cNvPr id="268326" name="矩形 268325"/>
            <p:cNvSpPr/>
            <p:nvPr/>
          </p:nvSpPr>
          <p:spPr>
            <a:xfrm>
              <a:off x="1152" y="1679"/>
              <a:ext cx="192" cy="96"/>
            </a:xfrm>
            <a:prstGeom prst="rect">
              <a:avLst/>
            </a:prstGeom>
            <a:solidFill>
              <a:schemeClr val="tx1"/>
            </a:solidFill>
            <a:ln w="12700" cap="flat" cmpd="sng">
              <a:solidFill>
                <a:schemeClr val="tx1"/>
              </a:solidFill>
              <a:prstDash val="solid"/>
              <a:miter/>
              <a:headEnd type="none" w="med" len="med"/>
              <a:tailEnd type="none" w="med" len="med"/>
            </a:ln>
          </p:spPr>
          <p:txBody>
            <a:bodyPr/>
            <a:lstStyle/>
            <a:p>
              <a:endParaRPr lang="zh-CN" altLang="en-US"/>
            </a:p>
          </p:txBody>
        </p:sp>
        <p:sp>
          <p:nvSpPr>
            <p:cNvPr id="268327" name="矩形 268326"/>
            <p:cNvSpPr/>
            <p:nvPr/>
          </p:nvSpPr>
          <p:spPr>
            <a:xfrm>
              <a:off x="2446" y="1775"/>
              <a:ext cx="719" cy="1294"/>
            </a:xfrm>
            <a:prstGeom prst="rect">
              <a:avLst/>
            </a:prstGeom>
            <a:solidFill>
              <a:schemeClr val="bg1"/>
            </a:solidFill>
            <a:ln w="12700">
              <a:noFill/>
            </a:ln>
            <a:effectLst>
              <a:prstShdw prst="shdw17" dist="17961" dir="13499999">
                <a:schemeClr val="bg1">
                  <a:gamma/>
                  <a:shade val="60000"/>
                  <a:invGamma/>
                </a:schemeClr>
              </a:prstShdw>
            </a:effectLst>
          </p:spPr>
          <p:txBody>
            <a:bodyPr wrap="none" lIns="90343" tIns="44379" rIns="90343" bIns="44379" anchor="ctr"/>
            <a:lstStyle/>
            <a:p>
              <a:pPr lvl="0" algn="ctr" defTabSz="913130" eaLnBrk="0" hangingPunct="0"/>
              <a:endParaRPr sz="1600">
                <a:latin typeface="Arial" panose="020B0604020202020204" pitchFamily="34" charset="0"/>
                <a:ea typeface="宋体" panose="02010600030101010101" pitchFamily="2" charset="-122"/>
              </a:endParaRPr>
            </a:p>
          </p:txBody>
        </p:sp>
        <p:sp>
          <p:nvSpPr>
            <p:cNvPr id="268328" name="矩形 268327"/>
            <p:cNvSpPr/>
            <p:nvPr/>
          </p:nvSpPr>
          <p:spPr>
            <a:xfrm>
              <a:off x="1679" y="1679"/>
              <a:ext cx="192" cy="96"/>
            </a:xfrm>
            <a:prstGeom prst="rect">
              <a:avLst/>
            </a:prstGeom>
            <a:solidFill>
              <a:schemeClr val="tx1"/>
            </a:solidFill>
            <a:ln w="12700" cap="flat" cmpd="sng">
              <a:solidFill>
                <a:schemeClr val="tx1"/>
              </a:solidFill>
              <a:prstDash val="solid"/>
              <a:miter/>
              <a:headEnd type="none" w="med" len="med"/>
              <a:tailEnd type="none" w="med" len="med"/>
            </a:ln>
          </p:spPr>
          <p:txBody>
            <a:bodyPr/>
            <a:lstStyle/>
            <a:p>
              <a:endParaRPr lang="zh-CN" altLang="en-US"/>
            </a:p>
          </p:txBody>
        </p:sp>
        <p:sp>
          <p:nvSpPr>
            <p:cNvPr id="268329" name="矩形 268328"/>
            <p:cNvSpPr/>
            <p:nvPr/>
          </p:nvSpPr>
          <p:spPr>
            <a:xfrm>
              <a:off x="2542" y="1823"/>
              <a:ext cx="192" cy="96"/>
            </a:xfrm>
            <a:prstGeom prst="rect">
              <a:avLst/>
            </a:prstGeom>
            <a:solidFill>
              <a:schemeClr val="tx1"/>
            </a:solidFill>
            <a:ln w="12700" cap="flat" cmpd="sng">
              <a:solidFill>
                <a:schemeClr val="tx1"/>
              </a:solidFill>
              <a:prstDash val="solid"/>
              <a:miter/>
              <a:headEnd type="none" w="med" len="med"/>
              <a:tailEnd type="none" w="med" len="med"/>
            </a:ln>
          </p:spPr>
          <p:txBody>
            <a:bodyPr/>
            <a:lstStyle/>
            <a:p>
              <a:endParaRPr lang="zh-CN" altLang="en-US"/>
            </a:p>
          </p:txBody>
        </p:sp>
        <p:sp>
          <p:nvSpPr>
            <p:cNvPr id="268330" name="矩形 268329"/>
            <p:cNvSpPr/>
            <p:nvPr/>
          </p:nvSpPr>
          <p:spPr>
            <a:xfrm>
              <a:off x="2542" y="2015"/>
              <a:ext cx="192" cy="96"/>
            </a:xfrm>
            <a:prstGeom prst="rect">
              <a:avLst/>
            </a:prstGeom>
            <a:solidFill>
              <a:schemeClr val="tx1"/>
            </a:solidFill>
            <a:ln w="12700" cap="flat" cmpd="sng">
              <a:solidFill>
                <a:schemeClr val="tx1"/>
              </a:solidFill>
              <a:prstDash val="solid"/>
              <a:miter/>
              <a:headEnd type="none" w="med" len="med"/>
              <a:tailEnd type="none" w="med" len="med"/>
            </a:ln>
          </p:spPr>
          <p:txBody>
            <a:bodyPr/>
            <a:lstStyle/>
            <a:p>
              <a:endParaRPr lang="zh-CN" altLang="en-US"/>
            </a:p>
          </p:txBody>
        </p:sp>
        <p:sp>
          <p:nvSpPr>
            <p:cNvPr id="268331" name="矩形 268330"/>
            <p:cNvSpPr/>
            <p:nvPr/>
          </p:nvSpPr>
          <p:spPr>
            <a:xfrm>
              <a:off x="3261" y="2302"/>
              <a:ext cx="192" cy="96"/>
            </a:xfrm>
            <a:prstGeom prst="rect">
              <a:avLst/>
            </a:prstGeom>
            <a:solidFill>
              <a:schemeClr val="tx1"/>
            </a:solidFill>
            <a:ln w="12700" cap="flat" cmpd="sng">
              <a:solidFill>
                <a:schemeClr val="tx1"/>
              </a:solidFill>
              <a:prstDash val="solid"/>
              <a:miter/>
              <a:headEnd type="none" w="med" len="med"/>
              <a:tailEnd type="none" w="med" len="med"/>
            </a:ln>
          </p:spPr>
          <p:txBody>
            <a:bodyPr/>
            <a:lstStyle/>
            <a:p>
              <a:endParaRPr lang="zh-CN" altLang="en-US"/>
            </a:p>
          </p:txBody>
        </p:sp>
        <p:sp>
          <p:nvSpPr>
            <p:cNvPr id="268332" name="矩形 268331"/>
            <p:cNvSpPr/>
            <p:nvPr/>
          </p:nvSpPr>
          <p:spPr>
            <a:xfrm>
              <a:off x="3836" y="2302"/>
              <a:ext cx="192" cy="96"/>
            </a:xfrm>
            <a:prstGeom prst="rect">
              <a:avLst/>
            </a:prstGeom>
            <a:solidFill>
              <a:schemeClr val="tx1"/>
            </a:solidFill>
            <a:ln w="12700" cap="flat" cmpd="sng">
              <a:solidFill>
                <a:schemeClr val="tx1"/>
              </a:solidFill>
              <a:prstDash val="solid"/>
              <a:miter/>
              <a:headEnd type="none" w="med" len="med"/>
              <a:tailEnd type="none" w="med" len="med"/>
            </a:ln>
          </p:spPr>
          <p:txBody>
            <a:bodyPr/>
            <a:lstStyle/>
            <a:p>
              <a:endParaRPr lang="zh-CN" altLang="en-US"/>
            </a:p>
          </p:txBody>
        </p:sp>
        <p:sp>
          <p:nvSpPr>
            <p:cNvPr id="268333" name="矩形 268332"/>
            <p:cNvSpPr/>
            <p:nvPr/>
          </p:nvSpPr>
          <p:spPr>
            <a:xfrm>
              <a:off x="1392" y="2302"/>
              <a:ext cx="192" cy="96"/>
            </a:xfrm>
            <a:prstGeom prst="rect">
              <a:avLst/>
            </a:prstGeom>
            <a:solidFill>
              <a:schemeClr val="bg2"/>
            </a:solidFill>
            <a:ln w="12700" cap="flat" cmpd="sng">
              <a:solidFill>
                <a:schemeClr val="bg2"/>
              </a:solidFill>
              <a:prstDash val="solid"/>
              <a:miter/>
              <a:headEnd type="none" w="med" len="med"/>
              <a:tailEnd type="none" w="med" len="med"/>
            </a:ln>
          </p:spPr>
          <p:txBody>
            <a:bodyPr/>
            <a:lstStyle/>
            <a:p>
              <a:endParaRPr lang="zh-CN" altLang="en-US"/>
            </a:p>
          </p:txBody>
        </p:sp>
        <p:sp>
          <p:nvSpPr>
            <p:cNvPr id="268334" name="矩形 268333"/>
            <p:cNvSpPr/>
            <p:nvPr/>
          </p:nvSpPr>
          <p:spPr>
            <a:xfrm>
              <a:off x="2542" y="2254"/>
              <a:ext cx="192" cy="96"/>
            </a:xfrm>
            <a:prstGeom prst="rect">
              <a:avLst/>
            </a:prstGeom>
            <a:solidFill>
              <a:schemeClr val="bg2"/>
            </a:solidFill>
            <a:ln w="12700" cap="flat" cmpd="sng">
              <a:solidFill>
                <a:schemeClr val="bg2"/>
              </a:solidFill>
              <a:prstDash val="solid"/>
              <a:miter/>
              <a:headEnd type="none" w="med" len="med"/>
              <a:tailEnd type="none" w="med" len="med"/>
            </a:ln>
          </p:spPr>
          <p:txBody>
            <a:bodyPr/>
            <a:lstStyle/>
            <a:p>
              <a:endParaRPr lang="zh-CN" altLang="en-US"/>
            </a:p>
          </p:txBody>
        </p:sp>
        <p:sp>
          <p:nvSpPr>
            <p:cNvPr id="268335" name="矩形 268334"/>
            <p:cNvSpPr/>
            <p:nvPr/>
          </p:nvSpPr>
          <p:spPr>
            <a:xfrm>
              <a:off x="3405" y="2829"/>
              <a:ext cx="192" cy="96"/>
            </a:xfrm>
            <a:prstGeom prst="rect">
              <a:avLst/>
            </a:prstGeom>
            <a:solidFill>
              <a:schemeClr val="bg2"/>
            </a:solidFill>
            <a:ln w="12700" cap="flat" cmpd="sng">
              <a:solidFill>
                <a:schemeClr val="bg2"/>
              </a:solidFill>
              <a:prstDash val="solid"/>
              <a:miter/>
              <a:headEnd type="none" w="med" len="med"/>
              <a:tailEnd type="none" w="med" len="med"/>
            </a:ln>
          </p:spPr>
          <p:txBody>
            <a:bodyPr/>
            <a:lstStyle/>
            <a:p>
              <a:endParaRPr lang="zh-CN" altLang="en-US"/>
            </a:p>
          </p:txBody>
        </p:sp>
        <p:sp>
          <p:nvSpPr>
            <p:cNvPr id="268336" name="矩形 268335"/>
            <p:cNvSpPr/>
            <p:nvPr/>
          </p:nvSpPr>
          <p:spPr>
            <a:xfrm>
              <a:off x="4172" y="2829"/>
              <a:ext cx="192" cy="96"/>
            </a:xfrm>
            <a:prstGeom prst="rect">
              <a:avLst/>
            </a:prstGeom>
            <a:solidFill>
              <a:schemeClr val="bg2"/>
            </a:solidFill>
            <a:ln w="12700" cap="flat" cmpd="sng">
              <a:solidFill>
                <a:schemeClr val="bg2"/>
              </a:solidFill>
              <a:prstDash val="solid"/>
              <a:miter/>
              <a:headEnd type="none" w="med" len="med"/>
              <a:tailEnd type="none" w="med" len="med"/>
            </a:ln>
          </p:spPr>
          <p:txBody>
            <a:bodyPr/>
            <a:lstStyle/>
            <a:p>
              <a:endParaRPr lang="zh-CN" altLang="en-US"/>
            </a:p>
          </p:txBody>
        </p:sp>
        <p:sp>
          <p:nvSpPr>
            <p:cNvPr id="268337" name="矩形 268336"/>
            <p:cNvSpPr/>
            <p:nvPr/>
          </p:nvSpPr>
          <p:spPr>
            <a:xfrm>
              <a:off x="1152" y="2829"/>
              <a:ext cx="192" cy="96"/>
            </a:xfrm>
            <a:prstGeom prst="rect">
              <a:avLst/>
            </a:prstGeom>
            <a:solidFill>
              <a:srgbClr val="00FF00"/>
            </a:solidFill>
            <a:ln w="12700" cap="flat" cmpd="sng">
              <a:solidFill>
                <a:srgbClr val="00FF00"/>
              </a:solidFill>
              <a:prstDash val="solid"/>
              <a:miter/>
              <a:headEnd type="none" w="med" len="med"/>
              <a:tailEnd type="none" w="med" len="med"/>
            </a:ln>
          </p:spPr>
          <p:txBody>
            <a:bodyPr/>
            <a:lstStyle/>
            <a:p>
              <a:endParaRPr lang="zh-CN" altLang="en-US"/>
            </a:p>
          </p:txBody>
        </p:sp>
        <p:sp>
          <p:nvSpPr>
            <p:cNvPr id="268338" name="矩形 268337"/>
            <p:cNvSpPr/>
            <p:nvPr/>
          </p:nvSpPr>
          <p:spPr>
            <a:xfrm>
              <a:off x="1823" y="2829"/>
              <a:ext cx="192" cy="96"/>
            </a:xfrm>
            <a:prstGeom prst="rect">
              <a:avLst/>
            </a:prstGeom>
            <a:solidFill>
              <a:srgbClr val="00FF00"/>
            </a:solidFill>
            <a:ln w="12700" cap="flat" cmpd="sng">
              <a:solidFill>
                <a:srgbClr val="00FF00"/>
              </a:solidFill>
              <a:prstDash val="solid"/>
              <a:miter/>
              <a:headEnd type="none" w="med" len="med"/>
              <a:tailEnd type="none" w="med" len="med"/>
            </a:ln>
          </p:spPr>
          <p:txBody>
            <a:bodyPr/>
            <a:lstStyle/>
            <a:p>
              <a:endParaRPr lang="zh-CN" altLang="en-US"/>
            </a:p>
          </p:txBody>
        </p:sp>
        <p:sp>
          <p:nvSpPr>
            <p:cNvPr id="268339" name="矩形 268338"/>
            <p:cNvSpPr/>
            <p:nvPr/>
          </p:nvSpPr>
          <p:spPr>
            <a:xfrm>
              <a:off x="2542" y="2446"/>
              <a:ext cx="192" cy="96"/>
            </a:xfrm>
            <a:prstGeom prst="rect">
              <a:avLst/>
            </a:prstGeom>
            <a:solidFill>
              <a:srgbClr val="00FF00"/>
            </a:solidFill>
            <a:ln w="12700" cap="flat" cmpd="sng">
              <a:solidFill>
                <a:srgbClr val="00FF00"/>
              </a:solidFill>
              <a:prstDash val="solid"/>
              <a:miter/>
              <a:headEnd type="none" w="med" len="med"/>
              <a:tailEnd type="none" w="med" len="med"/>
            </a:ln>
          </p:spPr>
          <p:txBody>
            <a:bodyPr/>
            <a:lstStyle/>
            <a:p>
              <a:endParaRPr lang="zh-CN" altLang="en-US"/>
            </a:p>
          </p:txBody>
        </p:sp>
        <p:sp>
          <p:nvSpPr>
            <p:cNvPr id="268340" name="矩形 268339"/>
            <p:cNvSpPr/>
            <p:nvPr/>
          </p:nvSpPr>
          <p:spPr>
            <a:xfrm>
              <a:off x="3261" y="1679"/>
              <a:ext cx="192" cy="96"/>
            </a:xfrm>
            <a:prstGeom prst="rect">
              <a:avLst/>
            </a:prstGeom>
            <a:solidFill>
              <a:srgbClr val="00FF00"/>
            </a:solidFill>
            <a:ln w="12700" cap="flat" cmpd="sng">
              <a:solidFill>
                <a:srgbClr val="00FF00"/>
              </a:solidFill>
              <a:prstDash val="solid"/>
              <a:miter/>
              <a:headEnd type="none" w="med" len="med"/>
              <a:tailEnd type="none" w="med" len="med"/>
            </a:ln>
          </p:spPr>
          <p:txBody>
            <a:bodyPr/>
            <a:lstStyle/>
            <a:p>
              <a:endParaRPr lang="zh-CN" altLang="en-US"/>
            </a:p>
          </p:txBody>
        </p:sp>
        <p:sp>
          <p:nvSpPr>
            <p:cNvPr id="268341" name="矩形 268340"/>
            <p:cNvSpPr/>
            <p:nvPr/>
          </p:nvSpPr>
          <p:spPr>
            <a:xfrm>
              <a:off x="4124" y="1679"/>
              <a:ext cx="192" cy="96"/>
            </a:xfrm>
            <a:prstGeom prst="rect">
              <a:avLst/>
            </a:prstGeom>
            <a:solidFill>
              <a:srgbClr val="00FF00"/>
            </a:solidFill>
            <a:ln w="12700" cap="flat" cmpd="sng">
              <a:solidFill>
                <a:srgbClr val="00FF00"/>
              </a:solidFill>
              <a:prstDash val="solid"/>
              <a:miter/>
              <a:headEnd type="none" w="med" len="med"/>
              <a:tailEnd type="none" w="med" len="med"/>
            </a:ln>
          </p:spPr>
          <p:txBody>
            <a:bodyPr/>
            <a:lstStyle/>
            <a:p>
              <a:endParaRPr lang="zh-CN" altLang="en-US"/>
            </a:p>
          </p:txBody>
        </p:sp>
        <p:sp>
          <p:nvSpPr>
            <p:cNvPr id="268342" name="矩形 268341"/>
            <p:cNvSpPr/>
            <p:nvPr/>
          </p:nvSpPr>
          <p:spPr>
            <a:xfrm>
              <a:off x="1488" y="2832"/>
              <a:ext cx="240" cy="96"/>
            </a:xfrm>
            <a:prstGeom prst="rect">
              <a:avLst/>
            </a:prstGeom>
            <a:solidFill>
              <a:schemeClr val="tx2"/>
            </a:solidFill>
            <a:ln w="12700" cap="flat" cmpd="sng">
              <a:solidFill>
                <a:schemeClr val="tx2"/>
              </a:solidFill>
              <a:prstDash val="solid"/>
              <a:miter/>
              <a:headEnd type="none" w="med" len="med"/>
              <a:tailEnd type="none" w="med" len="med"/>
            </a:ln>
          </p:spPr>
          <p:txBody>
            <a:bodyPr/>
            <a:lstStyle/>
            <a:p>
              <a:endParaRPr lang="zh-CN" altLang="en-US"/>
            </a:p>
          </p:txBody>
        </p:sp>
        <p:sp>
          <p:nvSpPr>
            <p:cNvPr id="268343" name="矩形 268342"/>
            <p:cNvSpPr/>
            <p:nvPr/>
          </p:nvSpPr>
          <p:spPr>
            <a:xfrm>
              <a:off x="2542" y="2925"/>
              <a:ext cx="192" cy="96"/>
            </a:xfrm>
            <a:prstGeom prst="rect">
              <a:avLst/>
            </a:prstGeom>
            <a:solidFill>
              <a:schemeClr val="accent1"/>
            </a:solidFill>
            <a:ln w="12700" cap="flat" cmpd="sng">
              <a:solidFill>
                <a:schemeClr val="accent1"/>
              </a:solidFill>
              <a:prstDash val="solid"/>
              <a:miter/>
              <a:headEnd type="none" w="med" len="med"/>
              <a:tailEnd type="none" w="med" len="med"/>
            </a:ln>
          </p:spPr>
          <p:txBody>
            <a:bodyPr/>
            <a:lstStyle/>
            <a:p>
              <a:endParaRPr lang="zh-CN" altLang="en-US"/>
            </a:p>
          </p:txBody>
        </p:sp>
        <p:sp>
          <p:nvSpPr>
            <p:cNvPr id="268344" name="矩形 268343"/>
            <p:cNvSpPr/>
            <p:nvPr/>
          </p:nvSpPr>
          <p:spPr>
            <a:xfrm>
              <a:off x="2542" y="2733"/>
              <a:ext cx="192" cy="96"/>
            </a:xfrm>
            <a:prstGeom prst="rect">
              <a:avLst/>
            </a:prstGeom>
            <a:solidFill>
              <a:schemeClr val="accent1"/>
            </a:solidFill>
            <a:ln w="12700" cap="flat" cmpd="sng">
              <a:solidFill>
                <a:schemeClr val="accent1"/>
              </a:solidFill>
              <a:prstDash val="solid"/>
              <a:miter/>
              <a:headEnd type="none" w="med" len="med"/>
              <a:tailEnd type="none" w="med" len="med"/>
            </a:ln>
          </p:spPr>
          <p:txBody>
            <a:bodyPr/>
            <a:lstStyle/>
            <a:p>
              <a:endParaRPr lang="zh-CN" altLang="en-US"/>
            </a:p>
          </p:txBody>
        </p:sp>
        <p:sp>
          <p:nvSpPr>
            <p:cNvPr id="268345" name="矩形 268344"/>
            <p:cNvSpPr/>
            <p:nvPr/>
          </p:nvSpPr>
          <p:spPr>
            <a:xfrm>
              <a:off x="3840" y="2832"/>
              <a:ext cx="192" cy="96"/>
            </a:xfrm>
            <a:prstGeom prst="rect">
              <a:avLst/>
            </a:prstGeom>
            <a:solidFill>
              <a:schemeClr val="tx2"/>
            </a:solidFill>
            <a:ln w="12700" cap="flat" cmpd="sng">
              <a:solidFill>
                <a:schemeClr val="tx2"/>
              </a:solidFill>
              <a:prstDash val="solid"/>
              <a:miter/>
              <a:headEnd type="none" w="med" len="med"/>
              <a:tailEnd type="none" w="med" len="med"/>
            </a:ln>
          </p:spPr>
          <p:txBody>
            <a:bodyPr/>
            <a:lstStyle/>
            <a:p>
              <a:endParaRPr lang="zh-CN" altLang="en-US"/>
            </a:p>
          </p:txBody>
        </p:sp>
        <p:sp>
          <p:nvSpPr>
            <p:cNvPr id="268346" name="文本框 268345"/>
            <p:cNvSpPr txBox="1"/>
            <p:nvPr/>
          </p:nvSpPr>
          <p:spPr>
            <a:xfrm>
              <a:off x="2397" y="1584"/>
              <a:ext cx="577" cy="209"/>
            </a:xfrm>
            <a:prstGeom prst="rect">
              <a:avLst/>
            </a:prstGeom>
            <a:noFill/>
            <a:ln w="12700">
              <a:noFill/>
            </a:ln>
          </p:spPr>
          <p:txBody>
            <a:bodyPr wrap="none" lIns="90343" tIns="44379" rIns="90343" bIns="44379" anchor="t">
              <a:spAutoFit/>
            </a:bodyPr>
            <a:lstStyle/>
            <a:p>
              <a:pPr lvl="0" algn="ctr" defTabSz="913130" eaLnBrk="0" hangingPunct="0"/>
              <a:r>
                <a:rPr lang="en-US" altLang="zh-CN" sz="1600">
                  <a:latin typeface="Arial" panose="020B0604020202020204" pitchFamily="34" charset="0"/>
                  <a:ea typeface="宋体" panose="02010600030101010101" pitchFamily="2" charset="-122"/>
                </a:rPr>
                <a:t>Memory</a:t>
              </a:r>
            </a:p>
          </p:txBody>
        </p:sp>
      </p:gr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p:txBody>
          <a:bodyPr/>
          <a:lstStyle/>
          <a:p>
            <a:endParaRPr lang="zh-CN" altLang="en-US"/>
          </a:p>
        </p:txBody>
      </p:sp>
      <p:sp>
        <p:nvSpPr>
          <p:cNvPr id="30722"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93477A6-3A91-4D05-B3FA-FE59538FB6B5}" type="slidenum">
              <a:rPr lang="zh-CN" altLang="en-US" smtClean="0"/>
              <a:t>36</a:t>
            </a:fld>
            <a:endParaRPr lang="zh-CN" altLang="en-US"/>
          </a:p>
        </p:txBody>
      </p:sp>
      <p:pic>
        <p:nvPicPr>
          <p:cNvPr id="30724" name="Picture 5"/>
          <p:cNvPicPr>
            <a:picLocks noChangeAspect="1" noChangeArrowheads="1"/>
          </p:cNvPicPr>
          <p:nvPr/>
        </p:nvPicPr>
        <p:blipFill>
          <a:blip r:embed="rId3"/>
          <a:srcRect/>
          <a:stretch>
            <a:fillRect/>
          </a:stretch>
        </p:blipFill>
        <p:spPr bwMode="auto">
          <a:xfrm>
            <a:off x="0" y="1557338"/>
            <a:ext cx="9128125" cy="3095625"/>
          </a:xfrm>
          <a:prstGeom prst="rect">
            <a:avLst/>
          </a:prstGeom>
          <a:noFill/>
          <a:ln w="9525">
            <a:noFill/>
            <a:miter lim="800000"/>
            <a:headEnd/>
            <a:tailEnd/>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p:txBody>
          <a:bodyPr/>
          <a:lstStyle/>
          <a:p>
            <a:r>
              <a:rPr lang="en-US" altLang="zh-CN" dirty="0"/>
              <a:t>demo</a:t>
            </a:r>
            <a:endParaRPr lang="zh-CN" altLang="en-US" dirty="0"/>
          </a:p>
        </p:txBody>
      </p:sp>
      <p:pic>
        <p:nvPicPr>
          <p:cNvPr id="2" name="内容占位符 1">
            <a:extLst>
              <a:ext uri="{FF2B5EF4-FFF2-40B4-BE49-F238E27FC236}">
                <a16:creationId xmlns:a16="http://schemas.microsoft.com/office/drawing/2014/main" id="{44342353-912E-42A2-BDE8-E5009D5ED1FE}"/>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bright="51000"/>
                    </a14:imgEffect>
                  </a14:imgLayer>
                </a14:imgProps>
              </a:ext>
            </a:extLst>
          </a:blip>
          <a:stretch>
            <a:fillRect/>
          </a:stretch>
        </p:blipFill>
        <p:spPr>
          <a:xfrm>
            <a:off x="899592" y="1671735"/>
            <a:ext cx="7292746" cy="4971952"/>
          </a:xfrm>
          <a:prstGeom prst="rect">
            <a:avLst/>
          </a:prstGeom>
        </p:spPr>
      </p:pic>
      <p:sp>
        <p:nvSpPr>
          <p:cNvPr id="4" name="灯片编号占位符 3"/>
          <p:cNvSpPr>
            <a:spLocks noGrp="1"/>
          </p:cNvSpPr>
          <p:nvPr>
            <p:ph type="sldNum" sz="quarter" idx="12"/>
          </p:nvPr>
        </p:nvSpPr>
        <p:spPr/>
        <p:txBody>
          <a:bodyPr/>
          <a:lstStyle/>
          <a:p>
            <a:pPr>
              <a:defRPr/>
            </a:pPr>
            <a:fld id="{D93477A6-3A91-4D05-B3FA-FE59538FB6B5}" type="slidenum">
              <a:rPr lang="zh-CN" altLang="en-US" smtClean="0"/>
              <a:t>37</a:t>
            </a:fld>
            <a:endParaRPr lang="zh-CN" altLang="en-US"/>
          </a:p>
        </p:txBody>
      </p:sp>
    </p:spTree>
    <p:extLst>
      <p:ext uri="{BB962C8B-B14F-4D97-AF65-F5344CB8AC3E}">
        <p14:creationId xmlns:p14="http://schemas.microsoft.com/office/powerpoint/2010/main" val="2046845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内容占位符 2"/>
          <p:cNvSpPr>
            <a:spLocks noGrp="1"/>
          </p:cNvSpPr>
          <p:nvPr>
            <p:ph idx="1"/>
          </p:nvPr>
        </p:nvSpPr>
        <p:spPr>
          <a:xfrm>
            <a:off x="250825" y="620713"/>
            <a:ext cx="8704263" cy="5511800"/>
          </a:xfrm>
        </p:spPr>
        <p:txBody>
          <a:bodyPr/>
          <a:lstStyle/>
          <a:p>
            <a:r>
              <a:rPr lang="zh-CN" altLang="en-US" dirty="0"/>
              <a:t>分组交换的特点</a:t>
            </a:r>
            <a:endParaRPr lang="en-US" altLang="zh-CN" dirty="0"/>
          </a:p>
          <a:p>
            <a:pPr lvl="1"/>
            <a:r>
              <a:rPr lang="zh-CN" altLang="en-US" dirty="0"/>
              <a:t>链路利用率高：链路的通信能力可以动态地分配给多个包。而在电路交换中，链路的通信能力被预分配。</a:t>
            </a:r>
            <a:endParaRPr lang="en-US" altLang="zh-CN" dirty="0"/>
          </a:p>
          <a:p>
            <a:pPr lvl="2"/>
            <a:r>
              <a:rPr lang="en-US" altLang="zh-CN" dirty="0"/>
              <a:t>FIFO</a:t>
            </a:r>
            <a:r>
              <a:rPr lang="zh-CN" altLang="en-US" dirty="0"/>
              <a:t>使用链路</a:t>
            </a:r>
            <a:endParaRPr lang="en-US" altLang="zh-CN" dirty="0"/>
          </a:p>
          <a:p>
            <a:pPr lvl="2"/>
            <a:r>
              <a:rPr lang="en-US" altLang="zh-CN" dirty="0"/>
              <a:t>Idle</a:t>
            </a:r>
            <a:r>
              <a:rPr lang="zh-CN" altLang="en-US" dirty="0"/>
              <a:t>的情况</a:t>
            </a:r>
          </a:p>
          <a:p>
            <a:pPr lvl="1"/>
            <a:r>
              <a:rPr lang="zh-CN" altLang="en-US" dirty="0"/>
              <a:t>收发双方可以在不同的速率上通信</a:t>
            </a:r>
            <a:endParaRPr lang="en-US" altLang="zh-CN" dirty="0"/>
          </a:p>
          <a:p>
            <a:pPr lvl="1"/>
            <a:r>
              <a:rPr lang="zh-CN" altLang="en-US" dirty="0"/>
              <a:t>当网络过载时，电路交换网络会屏蔽掉新的通信请求；而分组交换网络仍然可以接收数据包，只是通信延迟会增大、丢包会增多</a:t>
            </a:r>
            <a:endParaRPr lang="en-US" altLang="zh-CN" dirty="0"/>
          </a:p>
          <a:p>
            <a:pPr lvl="2"/>
            <a:r>
              <a:rPr lang="zh-CN" altLang="en-US" dirty="0"/>
              <a:t>在节点上排队等待的时间变长</a:t>
            </a:r>
            <a:endParaRPr lang="en-US" altLang="zh-CN" dirty="0"/>
          </a:p>
          <a:p>
            <a:pPr lvl="1"/>
            <a:r>
              <a:rPr lang="zh-CN" altLang="en-US" dirty="0"/>
              <a:t>可以实现对数据的优先级控制</a:t>
            </a:r>
            <a:endParaRPr lang="en-US" altLang="zh-CN" dirty="0"/>
          </a:p>
          <a:p>
            <a:pPr lvl="2"/>
            <a:r>
              <a:rPr lang="zh-CN" altLang="en-US" dirty="0"/>
              <a:t>优先队列</a:t>
            </a:r>
            <a:endParaRPr lang="en-US" altLang="zh-CN" dirty="0"/>
          </a:p>
        </p:txBody>
      </p:sp>
      <p:sp>
        <p:nvSpPr>
          <p:cNvPr id="4" name="灯片编号占位符 3"/>
          <p:cNvSpPr>
            <a:spLocks noGrp="1"/>
          </p:cNvSpPr>
          <p:nvPr>
            <p:ph type="sldNum" sz="quarter" idx="12"/>
          </p:nvPr>
        </p:nvSpPr>
        <p:spPr/>
        <p:txBody>
          <a:bodyPr/>
          <a:lstStyle/>
          <a:p>
            <a:pPr>
              <a:defRPr/>
            </a:pPr>
            <a:fld id="{AAF7DCDD-87BB-4CD0-AB91-36E7D364B0D4}" type="slidenum">
              <a:rPr lang="zh-CN" altLang="en-US" smtClean="0"/>
              <a:t>38</a:t>
            </a:fld>
            <a:endParaRPr lang="zh-CN" alt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内容占位符 2"/>
          <p:cNvSpPr>
            <a:spLocks noGrp="1"/>
          </p:cNvSpPr>
          <p:nvPr>
            <p:ph idx="1"/>
          </p:nvPr>
        </p:nvSpPr>
        <p:spPr>
          <a:xfrm>
            <a:off x="250825" y="692150"/>
            <a:ext cx="8704263" cy="5440363"/>
          </a:xfrm>
        </p:spPr>
        <p:txBody>
          <a:bodyPr/>
          <a:lstStyle/>
          <a:p>
            <a:pPr lvl="1"/>
            <a:r>
              <a:rPr lang="zh-CN" altLang="en-US" dirty="0"/>
              <a:t>每个分组交换节点都会引入一定的延迟</a:t>
            </a:r>
            <a:endParaRPr lang="en-US" altLang="zh-CN" dirty="0"/>
          </a:p>
          <a:p>
            <a:pPr lvl="2"/>
            <a:r>
              <a:rPr lang="zh-CN" altLang="en-US" dirty="0"/>
              <a:t>线路交换通信当中没有这类延迟</a:t>
            </a:r>
            <a:endParaRPr lang="en-US" altLang="zh-CN" dirty="0"/>
          </a:p>
          <a:p>
            <a:pPr lvl="1"/>
            <a:r>
              <a:rPr lang="zh-CN" altLang="en-US" dirty="0"/>
              <a:t>同一端到端通信中，不同数据包的延迟可能差异很大</a:t>
            </a:r>
            <a:endParaRPr lang="en-US" altLang="zh-CN" dirty="0"/>
          </a:p>
          <a:p>
            <a:pPr lvl="2"/>
            <a:r>
              <a:rPr lang="en-US" altLang="zh-CN" dirty="0"/>
              <a:t>jitter</a:t>
            </a:r>
          </a:p>
          <a:p>
            <a:pPr lvl="1"/>
            <a:r>
              <a:rPr lang="zh-CN" altLang="en-US" dirty="0"/>
              <a:t>包头控制信息必须包括目标终端和包的序列号，以便在接收端正确重组数据</a:t>
            </a:r>
            <a:endParaRPr lang="en-US" altLang="zh-CN" dirty="0"/>
          </a:p>
          <a:p>
            <a:pPr lvl="1"/>
            <a:r>
              <a:rPr lang="zh-CN" altLang="en-US" dirty="0"/>
              <a:t>同样的信息，分组交换整体上需要比电路交换做更多的数据处理。</a:t>
            </a:r>
            <a:endParaRPr lang="en-US" altLang="zh-CN" dirty="0"/>
          </a:p>
          <a:p>
            <a:pPr lvl="2"/>
            <a:r>
              <a:rPr lang="zh-CN" altLang="en-US" dirty="0"/>
              <a:t>线路交换：当线路被建立后，节点对数据不再做任何处理</a:t>
            </a:r>
            <a:endParaRPr lang="en-US" altLang="zh-CN" dirty="0"/>
          </a:p>
          <a:p>
            <a:pPr lvl="2"/>
            <a:r>
              <a:rPr lang="zh-CN" altLang="en-US" dirty="0"/>
              <a:t>分组交换：节点根据包头信息动态转发数据包</a:t>
            </a:r>
          </a:p>
          <a:p>
            <a:pPr lvl="1"/>
            <a:endParaRPr lang="zh-CN" altLang="en-US" dirty="0"/>
          </a:p>
        </p:txBody>
      </p:sp>
      <p:sp>
        <p:nvSpPr>
          <p:cNvPr id="4" name="灯片编号占位符 3"/>
          <p:cNvSpPr>
            <a:spLocks noGrp="1"/>
          </p:cNvSpPr>
          <p:nvPr>
            <p:ph type="sldNum" sz="quarter" idx="12"/>
          </p:nvPr>
        </p:nvSpPr>
        <p:spPr/>
        <p:txBody>
          <a:bodyPr/>
          <a:lstStyle/>
          <a:p>
            <a:pPr>
              <a:defRPr/>
            </a:pPr>
            <a:fld id="{BAFF6DD4-B467-49F7-B88A-9F14ABE9FAE5}" type="slidenum">
              <a:rPr lang="zh-CN" altLang="en-US" smtClean="0"/>
              <a:t>39</a:t>
            </a:fld>
            <a:endParaRPr lang="zh-CN" altLang="en-US"/>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内容占位符 2"/>
          <p:cNvSpPr>
            <a:spLocks noGrp="1"/>
          </p:cNvSpPr>
          <p:nvPr>
            <p:ph idx="1"/>
          </p:nvPr>
        </p:nvSpPr>
        <p:spPr>
          <a:xfrm>
            <a:off x="250825" y="692150"/>
            <a:ext cx="8704263" cy="5440363"/>
          </a:xfrm>
        </p:spPr>
        <p:txBody>
          <a:bodyPr/>
          <a:lstStyle/>
          <a:p>
            <a:r>
              <a:rPr lang="zh-CN" altLang="en-US"/>
              <a:t>广域网</a:t>
            </a:r>
            <a:endParaRPr lang="en-US" altLang="zh-CN"/>
          </a:p>
          <a:p>
            <a:pPr lvl="1"/>
            <a:r>
              <a:rPr lang="zh-CN" altLang="en-US"/>
              <a:t>覆盖广阔的地理区域</a:t>
            </a:r>
            <a:endParaRPr lang="en-US" altLang="zh-CN"/>
          </a:p>
          <a:p>
            <a:pPr lvl="1"/>
            <a:r>
              <a:rPr lang="zh-CN" altLang="en-US"/>
              <a:t>通常有统一的通信网络服务提供方</a:t>
            </a:r>
            <a:endParaRPr lang="en-US" altLang="zh-CN"/>
          </a:p>
          <a:p>
            <a:pPr lvl="1"/>
            <a:r>
              <a:rPr lang="zh-CN" altLang="en-US"/>
              <a:t>包含很多交换节点</a:t>
            </a:r>
            <a:endParaRPr lang="en-US" altLang="zh-CN"/>
          </a:p>
          <a:p>
            <a:pPr lvl="1"/>
            <a:r>
              <a:rPr lang="zh-CN" altLang="en-US"/>
              <a:t>低速率接入用户</a:t>
            </a:r>
            <a:endParaRPr lang="en-US" altLang="zh-CN"/>
          </a:p>
          <a:p>
            <a:pPr lvl="2"/>
            <a:r>
              <a:rPr lang="en-US" altLang="zh-CN"/>
              <a:t>Modem/ADSL</a:t>
            </a:r>
            <a:r>
              <a:rPr lang="zh-CN" altLang="en-US"/>
              <a:t>（</a:t>
            </a:r>
            <a:r>
              <a:rPr lang="en-US" altLang="zh-CN"/>
              <a:t>64Kbps</a:t>
            </a:r>
            <a:r>
              <a:rPr lang="zh-CN" altLang="en-US"/>
              <a:t>、</a:t>
            </a:r>
            <a:r>
              <a:rPr lang="en-US" altLang="zh-CN"/>
              <a:t>512Kbps</a:t>
            </a:r>
            <a:r>
              <a:rPr lang="zh-CN" altLang="en-US"/>
              <a:t>）</a:t>
            </a:r>
            <a:endParaRPr lang="en-US" altLang="zh-CN"/>
          </a:p>
          <a:p>
            <a:pPr lvl="2"/>
            <a:r>
              <a:rPr lang="en-US" altLang="zh-CN"/>
              <a:t>T1</a:t>
            </a:r>
            <a:r>
              <a:rPr lang="zh-CN" altLang="en-US"/>
              <a:t>（</a:t>
            </a:r>
            <a:r>
              <a:rPr lang="en-US" altLang="zh-CN"/>
              <a:t>1.544Mbps</a:t>
            </a:r>
            <a:r>
              <a:rPr lang="zh-CN" altLang="en-US"/>
              <a:t>）</a:t>
            </a:r>
            <a:endParaRPr lang="en-US" altLang="zh-CN"/>
          </a:p>
          <a:p>
            <a:pPr lvl="1"/>
            <a:r>
              <a:rPr lang="zh-CN" altLang="en-US"/>
              <a:t>高速接入广域网</a:t>
            </a:r>
            <a:endParaRPr lang="en-US" altLang="zh-CN"/>
          </a:p>
          <a:p>
            <a:pPr lvl="2"/>
            <a:r>
              <a:rPr lang="zh-CN" altLang="en-US"/>
              <a:t>光纤和</a:t>
            </a:r>
            <a:r>
              <a:rPr lang="en-US" altLang="zh-CN"/>
              <a:t>ATM</a:t>
            </a:r>
            <a:r>
              <a:rPr lang="zh-CN" altLang="en-US"/>
              <a:t>技术，</a:t>
            </a:r>
            <a:r>
              <a:rPr lang="en-US" altLang="zh-CN"/>
              <a:t>10</a:t>
            </a:r>
            <a:r>
              <a:rPr lang="zh-CN" altLang="en-US"/>
              <a:t>～</a:t>
            </a:r>
            <a:r>
              <a:rPr lang="en-US" altLang="zh-CN"/>
              <a:t>100Mbps</a:t>
            </a:r>
          </a:p>
          <a:p>
            <a:pPr lvl="1"/>
            <a:r>
              <a:rPr lang="zh-CN" altLang="en-US"/>
              <a:t>骨干网</a:t>
            </a:r>
            <a:endParaRPr lang="en-US" altLang="zh-CN"/>
          </a:p>
          <a:p>
            <a:pPr lvl="2"/>
            <a:r>
              <a:rPr lang="en-US" altLang="zh-CN"/>
              <a:t>OC-24</a:t>
            </a:r>
            <a:r>
              <a:rPr lang="zh-CN" altLang="en-US"/>
              <a:t>、</a:t>
            </a:r>
            <a:r>
              <a:rPr lang="en-US" altLang="zh-CN"/>
              <a:t>1.2Gbps</a:t>
            </a:r>
          </a:p>
          <a:p>
            <a:pPr lvl="2"/>
            <a:r>
              <a:rPr lang="en-US" altLang="zh-CN"/>
              <a:t>OC-3072</a:t>
            </a:r>
            <a:r>
              <a:rPr lang="zh-CN" altLang="en-US"/>
              <a:t>、</a:t>
            </a:r>
            <a:r>
              <a:rPr lang="en-US" altLang="zh-CN"/>
              <a:t>159.2Gbps</a:t>
            </a:r>
          </a:p>
        </p:txBody>
      </p:sp>
      <p:sp>
        <p:nvSpPr>
          <p:cNvPr id="4" name="灯片编号占位符 3"/>
          <p:cNvSpPr>
            <a:spLocks noGrp="1"/>
          </p:cNvSpPr>
          <p:nvPr>
            <p:ph type="sldNum" sz="quarter" idx="12"/>
          </p:nvPr>
        </p:nvSpPr>
        <p:spPr/>
        <p:txBody>
          <a:bodyPr/>
          <a:lstStyle/>
          <a:p>
            <a:pPr>
              <a:defRPr/>
            </a:pPr>
            <a:fld id="{C92A00BF-8F11-4D00-865D-8123FA8B7871}" type="slidenum">
              <a:rPr lang="zh-CN" altLang="en-US" smtClean="0"/>
              <a:t>4</a:t>
            </a:fld>
            <a:endParaRPr lang="zh-CN" altLang="en-US"/>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p:txBody>
          <a:bodyPr/>
          <a:lstStyle/>
          <a:p>
            <a:r>
              <a:rPr lang="zh-CN" altLang="en-US"/>
              <a:t>分组交换技术</a:t>
            </a:r>
          </a:p>
        </p:txBody>
      </p:sp>
      <p:sp>
        <p:nvSpPr>
          <p:cNvPr id="33794" name="内容占位符 2"/>
          <p:cNvSpPr>
            <a:spLocks noGrp="1"/>
          </p:cNvSpPr>
          <p:nvPr>
            <p:ph idx="1"/>
          </p:nvPr>
        </p:nvSpPr>
        <p:spPr/>
        <p:txBody>
          <a:bodyPr/>
          <a:lstStyle/>
          <a:p>
            <a:r>
              <a:rPr lang="zh-CN" altLang="en-US"/>
              <a:t>两类网络</a:t>
            </a:r>
            <a:endParaRPr lang="en-US" altLang="zh-CN"/>
          </a:p>
          <a:p>
            <a:pPr lvl="1"/>
            <a:r>
              <a:rPr lang="zh-CN" altLang="en-US"/>
              <a:t>基于数据报</a:t>
            </a:r>
            <a:endParaRPr lang="en-US" altLang="zh-CN"/>
          </a:p>
          <a:p>
            <a:pPr lvl="1"/>
            <a:r>
              <a:rPr lang="zh-CN" altLang="en-US"/>
              <a:t>基于虚电路</a:t>
            </a:r>
          </a:p>
        </p:txBody>
      </p:sp>
      <p:sp>
        <p:nvSpPr>
          <p:cNvPr id="4" name="灯片编号占位符 3"/>
          <p:cNvSpPr>
            <a:spLocks noGrp="1"/>
          </p:cNvSpPr>
          <p:nvPr>
            <p:ph type="sldNum" sz="quarter" idx="12"/>
          </p:nvPr>
        </p:nvSpPr>
        <p:spPr/>
        <p:txBody>
          <a:bodyPr/>
          <a:lstStyle/>
          <a:p>
            <a:pPr>
              <a:defRPr/>
            </a:pPr>
            <a:fld id="{75E63FCD-2B6B-4313-8F36-F887C2E4D292}" type="slidenum">
              <a:rPr lang="zh-CN" altLang="en-US" smtClean="0"/>
              <a:t>40</a:t>
            </a:fld>
            <a:endParaRPr lang="zh-CN" altLang="en-US"/>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p:txBody>
          <a:bodyPr/>
          <a:lstStyle/>
          <a:p>
            <a:r>
              <a:rPr lang="zh-CN" altLang="en-US"/>
              <a:t>基于数据报的分组交换</a:t>
            </a:r>
          </a:p>
        </p:txBody>
      </p:sp>
      <p:sp>
        <p:nvSpPr>
          <p:cNvPr id="34818" name="内容占位符 2"/>
          <p:cNvSpPr>
            <a:spLocks noGrp="1"/>
          </p:cNvSpPr>
          <p:nvPr>
            <p:ph idx="1"/>
          </p:nvPr>
        </p:nvSpPr>
        <p:spPr/>
        <p:txBody>
          <a:bodyPr/>
          <a:lstStyle/>
          <a:p>
            <a:r>
              <a:rPr lang="zh-CN" altLang="en-US"/>
              <a:t>工作方式</a:t>
            </a:r>
            <a:endParaRPr lang="en-US" altLang="zh-CN"/>
          </a:p>
          <a:p>
            <a:pPr lvl="1"/>
            <a:r>
              <a:rPr lang="zh-CN" altLang="en-US"/>
              <a:t>节点视每个包视为独立的，并不参考对之前数据包的处理方法</a:t>
            </a:r>
            <a:endParaRPr lang="en-US" altLang="zh-CN"/>
          </a:p>
          <a:p>
            <a:pPr lvl="1"/>
            <a:r>
              <a:rPr lang="zh-CN" altLang="en-US"/>
              <a:t>每个节点根据包头信息动态地决定转发的下一节点</a:t>
            </a:r>
            <a:endParaRPr lang="en-US" altLang="zh-CN"/>
          </a:p>
          <a:p>
            <a:pPr lvl="1"/>
            <a:r>
              <a:rPr lang="zh-CN" altLang="en-US"/>
              <a:t>节点并不能保证包按照正确的顺序到达</a:t>
            </a:r>
            <a:endParaRPr lang="en-US" altLang="zh-CN"/>
          </a:p>
          <a:p>
            <a:pPr lvl="1"/>
            <a:r>
              <a:rPr lang="zh-CN" altLang="en-US"/>
              <a:t>网络上最后一个节点（称为</a:t>
            </a:r>
            <a:r>
              <a:rPr lang="zh-CN" altLang="en-US" b="1"/>
              <a:t>离开节点</a:t>
            </a:r>
            <a:r>
              <a:rPr lang="zh-CN" altLang="en-US"/>
              <a:t>）负责将乱序到达的包按照正确顺序重组</a:t>
            </a:r>
            <a:endParaRPr lang="en-US" altLang="zh-CN"/>
          </a:p>
          <a:p>
            <a:pPr lvl="1"/>
            <a:r>
              <a:rPr lang="zh-CN" altLang="en-US"/>
              <a:t>离开节点或者目的终端负责检测和处理丢包事件</a:t>
            </a:r>
          </a:p>
        </p:txBody>
      </p:sp>
      <p:sp>
        <p:nvSpPr>
          <p:cNvPr id="4" name="灯片编号占位符 3"/>
          <p:cNvSpPr>
            <a:spLocks noGrp="1"/>
          </p:cNvSpPr>
          <p:nvPr>
            <p:ph type="sldNum" sz="quarter" idx="12"/>
          </p:nvPr>
        </p:nvSpPr>
        <p:spPr/>
        <p:txBody>
          <a:bodyPr/>
          <a:lstStyle/>
          <a:p>
            <a:pPr>
              <a:defRPr/>
            </a:pPr>
            <a:fld id="{40A3E526-5B42-461E-9B0E-263BF78F604C}" type="slidenum">
              <a:rPr lang="zh-CN" altLang="en-US" smtClean="0"/>
              <a:t>41</a:t>
            </a:fld>
            <a:endParaRPr lang="zh-CN" alt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内容占位符 2"/>
          <p:cNvSpPr>
            <a:spLocks noGrp="1"/>
          </p:cNvSpPr>
          <p:nvPr>
            <p:ph idx="1"/>
          </p:nvPr>
        </p:nvSpPr>
        <p:spPr>
          <a:xfrm>
            <a:off x="250825" y="692150"/>
            <a:ext cx="8704263" cy="5440363"/>
          </a:xfrm>
        </p:spPr>
        <p:txBody>
          <a:bodyPr/>
          <a:lstStyle/>
          <a:p>
            <a:r>
              <a:rPr lang="zh-CN" altLang="en-US"/>
              <a:t>优点</a:t>
            </a:r>
            <a:endParaRPr lang="en-US" altLang="zh-CN"/>
          </a:p>
          <a:p>
            <a:pPr lvl="1"/>
            <a:r>
              <a:rPr lang="zh-CN" altLang="en-US"/>
              <a:t>无需为会话建立线路</a:t>
            </a:r>
            <a:endParaRPr lang="en-US" altLang="zh-CN"/>
          </a:p>
          <a:p>
            <a:pPr lvl="1"/>
            <a:r>
              <a:rPr lang="zh-CN" altLang="en-US"/>
              <a:t>简单，因此更为灵活</a:t>
            </a:r>
            <a:endParaRPr lang="en-US" altLang="zh-CN"/>
          </a:p>
          <a:p>
            <a:pPr lvl="1"/>
            <a:r>
              <a:rPr lang="zh-CN" altLang="en-US"/>
              <a:t>节点动态转发，因此可靠性高（有效避免故障的链路和节点）</a:t>
            </a:r>
          </a:p>
        </p:txBody>
      </p:sp>
      <p:sp>
        <p:nvSpPr>
          <p:cNvPr id="4" name="灯片编号占位符 3"/>
          <p:cNvSpPr>
            <a:spLocks noGrp="1"/>
          </p:cNvSpPr>
          <p:nvPr>
            <p:ph type="sldNum" sz="quarter" idx="12"/>
          </p:nvPr>
        </p:nvSpPr>
        <p:spPr/>
        <p:txBody>
          <a:bodyPr/>
          <a:lstStyle/>
          <a:p>
            <a:pPr>
              <a:defRPr/>
            </a:pPr>
            <a:fld id="{82E1A861-6C8A-46FF-A613-5D3E366F84B1}" type="slidenum">
              <a:rPr lang="zh-CN" altLang="en-US" smtClean="0"/>
              <a:t>42</a:t>
            </a:fld>
            <a:endParaRPr lang="zh-CN" altLang="en-US"/>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3838B96-2FDA-4F1F-AFC7-D804132C4CC4}" type="slidenum">
              <a:rPr lang="zh-CN" altLang="en-US" smtClean="0"/>
              <a:t>43</a:t>
            </a:fld>
            <a:endParaRPr lang="zh-CN" altLang="en-US"/>
          </a:p>
        </p:txBody>
      </p:sp>
      <p:pic>
        <p:nvPicPr>
          <p:cNvPr id="36867" name="Picture 4"/>
          <p:cNvPicPr>
            <a:picLocks noChangeAspect="1" noChangeArrowheads="1"/>
          </p:cNvPicPr>
          <p:nvPr/>
        </p:nvPicPr>
        <p:blipFill>
          <a:blip r:embed="rId2"/>
          <a:srcRect/>
          <a:stretch>
            <a:fillRect/>
          </a:stretch>
        </p:blipFill>
        <p:spPr bwMode="auto">
          <a:xfrm>
            <a:off x="1588" y="636588"/>
            <a:ext cx="8458200" cy="6248400"/>
          </a:xfrm>
          <a:prstGeom prst="rect">
            <a:avLst/>
          </a:prstGeom>
          <a:noFill/>
          <a:ln w="9525">
            <a:noFill/>
            <a:miter lim="800000"/>
            <a:headEnd/>
            <a:tailEnd/>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内容占位符 2"/>
          <p:cNvSpPr>
            <a:spLocks noGrp="1"/>
          </p:cNvSpPr>
          <p:nvPr>
            <p:ph idx="1"/>
          </p:nvPr>
        </p:nvSpPr>
        <p:spPr>
          <a:xfrm>
            <a:off x="250825" y="4868863"/>
            <a:ext cx="8704263" cy="1263650"/>
          </a:xfrm>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580635E2-2471-4F0E-BB95-BEF988739E1F}" type="slidenum">
              <a:rPr lang="zh-CN" altLang="en-US" smtClean="0"/>
              <a:t>44</a:t>
            </a:fld>
            <a:endParaRPr lang="zh-CN" altLang="en-US"/>
          </a:p>
        </p:txBody>
      </p:sp>
      <p:pic>
        <p:nvPicPr>
          <p:cNvPr id="37891" name="Picture 2"/>
          <p:cNvPicPr>
            <a:picLocks noChangeAspect="1" noChangeArrowheads="1"/>
          </p:cNvPicPr>
          <p:nvPr/>
        </p:nvPicPr>
        <p:blipFill>
          <a:blip r:embed="rId2"/>
          <a:srcRect/>
          <a:stretch>
            <a:fillRect/>
          </a:stretch>
        </p:blipFill>
        <p:spPr bwMode="auto">
          <a:xfrm>
            <a:off x="0" y="549275"/>
            <a:ext cx="8696325" cy="4305300"/>
          </a:xfrm>
          <a:prstGeom prst="rect">
            <a:avLst/>
          </a:prstGeom>
          <a:noFill/>
          <a:ln w="9525">
            <a:noFill/>
            <a:miter lim="800000"/>
            <a:headEnd/>
            <a:tailEnd/>
          </a:ln>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a:lstStyle/>
          <a:p>
            <a:r>
              <a:rPr lang="zh-CN" altLang="en-US"/>
              <a:t>基于虚电路的分组交换</a:t>
            </a:r>
          </a:p>
        </p:txBody>
      </p:sp>
      <p:sp>
        <p:nvSpPr>
          <p:cNvPr id="43010" name="内容占位符 2"/>
          <p:cNvSpPr>
            <a:spLocks noGrp="1"/>
          </p:cNvSpPr>
          <p:nvPr>
            <p:ph idx="1"/>
          </p:nvPr>
        </p:nvSpPr>
        <p:spPr/>
        <p:txBody>
          <a:bodyPr/>
          <a:lstStyle/>
          <a:p>
            <a:r>
              <a:rPr lang="zh-CN" altLang="en-US" sz="2800"/>
              <a:t>工作方式</a:t>
            </a:r>
            <a:endParaRPr lang="en-US" altLang="zh-CN" sz="2800"/>
          </a:p>
          <a:p>
            <a:pPr lvl="1"/>
            <a:r>
              <a:rPr lang="zh-CN" altLang="en-US" sz="2400"/>
              <a:t>在数据传输前，路由被预先规划好</a:t>
            </a:r>
            <a:endParaRPr lang="en-US" altLang="zh-CN" sz="2400"/>
          </a:p>
          <a:p>
            <a:pPr lvl="1"/>
            <a:r>
              <a:rPr lang="zh-CN" altLang="en-US" sz="2400">
                <a:solidFill>
                  <a:srgbClr val="C00000"/>
                </a:solidFill>
              </a:rPr>
              <a:t>所有源</a:t>
            </a:r>
            <a:r>
              <a:rPr lang="en-US" altLang="zh-CN" sz="2400">
                <a:solidFill>
                  <a:srgbClr val="C00000"/>
                </a:solidFill>
              </a:rPr>
              <a:t>-</a:t>
            </a:r>
            <a:r>
              <a:rPr lang="zh-CN" altLang="en-US" sz="2400">
                <a:solidFill>
                  <a:srgbClr val="C00000"/>
                </a:solidFill>
              </a:rPr>
              <a:t>目标之间的数据包通过同一路径传输</a:t>
            </a:r>
          </a:p>
          <a:p>
            <a:pPr lvl="1"/>
            <a:r>
              <a:rPr lang="zh-CN" altLang="en-US" sz="2400"/>
              <a:t>节点无须为每个数据包决定路由</a:t>
            </a:r>
            <a:endParaRPr lang="en-US" altLang="zh-CN" sz="2400"/>
          </a:p>
          <a:p>
            <a:pPr lvl="1"/>
            <a:r>
              <a:rPr lang="zh-CN" altLang="en-US" sz="2400"/>
              <a:t>一定程度上模拟电路交换，但是在虚电路中</a:t>
            </a:r>
            <a:endParaRPr lang="en-US" altLang="zh-CN" sz="2400"/>
          </a:p>
          <a:p>
            <a:pPr lvl="2"/>
            <a:r>
              <a:rPr lang="zh-CN" altLang="en-US" sz="2000"/>
              <a:t>数据包仍然要在节点上缓存和转发</a:t>
            </a:r>
            <a:endParaRPr lang="en-US" altLang="zh-CN" sz="2000"/>
          </a:p>
          <a:p>
            <a:pPr lvl="2"/>
            <a:r>
              <a:rPr lang="zh-CN" altLang="en-US" sz="2000"/>
              <a:t>无法预留链路上的通信容量</a:t>
            </a:r>
            <a:endParaRPr lang="en-US" altLang="zh-CN" sz="2000"/>
          </a:p>
          <a:p>
            <a:r>
              <a:rPr lang="zh-CN" altLang="en-US" sz="2800"/>
              <a:t>优点</a:t>
            </a:r>
            <a:endParaRPr lang="en-US" altLang="zh-CN" sz="2800"/>
          </a:p>
          <a:p>
            <a:pPr lvl="1"/>
            <a:r>
              <a:rPr lang="zh-CN" altLang="en-US" sz="2400"/>
              <a:t>数据包按照正确顺序，即发送的顺序，到达目的端</a:t>
            </a:r>
            <a:endParaRPr lang="en-US" altLang="zh-CN" sz="2400"/>
          </a:p>
          <a:p>
            <a:pPr lvl="1"/>
            <a:r>
              <a:rPr lang="zh-CN" altLang="en-US" sz="2400"/>
              <a:t>节点无须为每个数据包计算路由，大大节省时间</a:t>
            </a:r>
          </a:p>
        </p:txBody>
      </p:sp>
      <p:sp>
        <p:nvSpPr>
          <p:cNvPr id="4" name="灯片编号占位符 3"/>
          <p:cNvSpPr>
            <a:spLocks noGrp="1"/>
          </p:cNvSpPr>
          <p:nvPr>
            <p:ph type="sldNum" sz="quarter" idx="12"/>
          </p:nvPr>
        </p:nvSpPr>
        <p:spPr/>
        <p:txBody>
          <a:bodyPr/>
          <a:lstStyle/>
          <a:p>
            <a:pPr>
              <a:defRPr/>
            </a:pPr>
            <a:fld id="{FE261CD6-415C-49BB-8A8A-3E89503F8464}" type="slidenum">
              <a:rPr lang="zh-CN" altLang="en-US" smtClean="0"/>
              <a:t>45</a:t>
            </a:fld>
            <a:endParaRPr lang="zh-CN" altLang="en-US"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02848A9-9689-451F-82D8-5E31BF03BE94}" type="slidenum">
              <a:rPr lang="zh-CN" altLang="en-US" smtClean="0"/>
              <a:t>46</a:t>
            </a:fld>
            <a:endParaRPr lang="zh-CN" altLang="en-US"/>
          </a:p>
        </p:txBody>
      </p:sp>
      <p:pic>
        <p:nvPicPr>
          <p:cNvPr id="44034" name="Picture 2"/>
          <p:cNvPicPr>
            <a:picLocks noChangeAspect="1" noChangeArrowheads="1"/>
          </p:cNvPicPr>
          <p:nvPr/>
        </p:nvPicPr>
        <p:blipFill>
          <a:blip r:embed="rId3"/>
          <a:srcRect/>
          <a:stretch>
            <a:fillRect/>
          </a:stretch>
        </p:blipFill>
        <p:spPr bwMode="auto">
          <a:xfrm>
            <a:off x="287338" y="573088"/>
            <a:ext cx="8029575" cy="6096000"/>
          </a:xfrm>
          <a:prstGeom prst="rect">
            <a:avLst/>
          </a:prstGeom>
          <a:noFill/>
          <a:ln w="9525">
            <a:noFill/>
            <a:miter lim="800000"/>
            <a:headEnd/>
            <a:tailEnd/>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7E19F34-54C7-4EBA-A875-86AFFFB4D111}" type="slidenum">
              <a:rPr lang="zh-CN" altLang="en-US" smtClean="0"/>
              <a:t>47</a:t>
            </a:fld>
            <a:endParaRPr lang="zh-CN" altLang="en-US"/>
          </a:p>
        </p:txBody>
      </p:sp>
      <p:pic>
        <p:nvPicPr>
          <p:cNvPr id="45058" name="Picture 2"/>
          <p:cNvPicPr>
            <a:picLocks noChangeAspect="1" noChangeArrowheads="1"/>
          </p:cNvPicPr>
          <p:nvPr/>
        </p:nvPicPr>
        <p:blipFill>
          <a:blip r:embed="rId2"/>
          <a:srcRect/>
          <a:stretch>
            <a:fillRect/>
          </a:stretch>
        </p:blipFill>
        <p:spPr bwMode="auto">
          <a:xfrm>
            <a:off x="250825" y="1341438"/>
            <a:ext cx="8208963" cy="4370387"/>
          </a:xfrm>
          <a:prstGeom prst="rect">
            <a:avLst/>
          </a:prstGeom>
          <a:noFill/>
          <a:ln w="9525">
            <a:noFill/>
            <a:miter lim="800000"/>
            <a:headEnd/>
            <a:tailEnd/>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a:t>数据包的大小</a:t>
            </a:r>
          </a:p>
        </p:txBody>
      </p:sp>
      <p:sp>
        <p:nvSpPr>
          <p:cNvPr id="46082" name="内容占位符 2"/>
          <p:cNvSpPr>
            <a:spLocks noGrp="1"/>
          </p:cNvSpPr>
          <p:nvPr>
            <p:ph idx="1"/>
          </p:nvPr>
        </p:nvSpPr>
        <p:spPr/>
        <p:txBody>
          <a:bodyPr/>
          <a:lstStyle/>
          <a:p>
            <a:r>
              <a:rPr lang="zh-CN" altLang="en-US" sz="2400"/>
              <a:t>由于在分组交换中，节点必须完全接收并存储数据包后，才能转发，因此将大的数据包适当拆分为小的数据包进行传输，可以缩短总传输时间。</a:t>
            </a:r>
            <a:endParaRPr lang="en-US" altLang="zh-CN" sz="2400"/>
          </a:p>
          <a:p>
            <a:r>
              <a:rPr lang="zh-CN" altLang="en-US" sz="2400"/>
              <a:t>例如：</a:t>
            </a:r>
            <a:endParaRPr lang="en-US" altLang="zh-CN" sz="2400"/>
          </a:p>
          <a:p>
            <a:pPr lvl="1"/>
            <a:r>
              <a:rPr lang="zh-CN" altLang="en-US" sz="2000"/>
              <a:t>待传输数据</a:t>
            </a:r>
            <a:r>
              <a:rPr lang="en-US" altLang="zh-CN" sz="2000"/>
              <a:t>40</a:t>
            </a:r>
            <a:r>
              <a:rPr lang="zh-CN" altLang="en-US" sz="2000"/>
              <a:t>字节，包头</a:t>
            </a:r>
            <a:r>
              <a:rPr lang="en-US" altLang="zh-CN" sz="2000"/>
              <a:t>3</a:t>
            </a:r>
            <a:r>
              <a:rPr lang="zh-CN" altLang="en-US" sz="2000"/>
              <a:t>字节。网络上的节点</a:t>
            </a:r>
            <a:r>
              <a:rPr lang="en-US" altLang="zh-CN" sz="2000"/>
              <a:t>1</a:t>
            </a:r>
            <a:r>
              <a:rPr lang="zh-CN" altLang="en-US" sz="2000"/>
              <a:t>个单位时间传输</a:t>
            </a:r>
            <a:r>
              <a:rPr lang="en-US" altLang="zh-CN" sz="2000"/>
              <a:t>1</a:t>
            </a:r>
            <a:r>
              <a:rPr lang="zh-CN" altLang="en-US" sz="2000"/>
              <a:t>字节。网络路径为</a:t>
            </a:r>
            <a:r>
              <a:rPr lang="en-US" altLang="zh-CN" sz="2000"/>
              <a:t>X-a-b-Y</a:t>
            </a:r>
          </a:p>
          <a:p>
            <a:pPr lvl="1"/>
            <a:r>
              <a:rPr lang="zh-CN" altLang="en-US" sz="2000"/>
              <a:t>通过一个包传输，耗时</a:t>
            </a:r>
            <a:r>
              <a:rPr lang="en-US" altLang="zh-CN" sz="2000"/>
              <a:t>43×3=129</a:t>
            </a:r>
            <a:r>
              <a:rPr lang="zh-CN" altLang="en-US" sz="2000"/>
              <a:t>单位时间</a:t>
            </a:r>
            <a:endParaRPr lang="en-US" altLang="zh-CN" sz="2000"/>
          </a:p>
          <a:p>
            <a:pPr lvl="1"/>
            <a:r>
              <a:rPr lang="zh-CN" altLang="en-US" sz="2000"/>
              <a:t>通过两个包传输，耗时</a:t>
            </a:r>
            <a:r>
              <a:rPr lang="en-US" altLang="zh-CN" sz="2000"/>
              <a:t>23×4=92</a:t>
            </a:r>
            <a:r>
              <a:rPr lang="zh-CN" altLang="en-US" sz="2000"/>
              <a:t>单位时间</a:t>
            </a:r>
            <a:endParaRPr lang="en-US" altLang="zh-CN" sz="2000"/>
          </a:p>
          <a:p>
            <a:pPr lvl="1"/>
            <a:r>
              <a:rPr lang="zh-CN" altLang="en-US" sz="2000"/>
              <a:t>通过</a:t>
            </a:r>
            <a:r>
              <a:rPr lang="en-US" altLang="zh-CN" sz="2000"/>
              <a:t>5</a:t>
            </a:r>
            <a:r>
              <a:rPr lang="zh-CN" altLang="en-US" sz="2000"/>
              <a:t>个包传输，耗时</a:t>
            </a:r>
            <a:r>
              <a:rPr lang="en-US" altLang="zh-CN" sz="2000"/>
              <a:t>11×7=77</a:t>
            </a:r>
            <a:r>
              <a:rPr lang="zh-CN" altLang="en-US" sz="2000"/>
              <a:t>单位时间</a:t>
            </a:r>
            <a:endParaRPr lang="en-US" altLang="zh-CN" sz="2000"/>
          </a:p>
          <a:p>
            <a:pPr lvl="1"/>
            <a:r>
              <a:rPr lang="zh-CN" altLang="en-US" sz="2000"/>
              <a:t>通过</a:t>
            </a:r>
            <a:r>
              <a:rPr lang="en-US" altLang="zh-CN" sz="2000"/>
              <a:t>10</a:t>
            </a:r>
            <a:r>
              <a:rPr lang="zh-CN" altLang="en-US" sz="2000"/>
              <a:t>个包传输，耗时</a:t>
            </a:r>
            <a:r>
              <a:rPr lang="en-US" altLang="zh-CN" sz="2000"/>
              <a:t>12×7=84</a:t>
            </a:r>
            <a:r>
              <a:rPr lang="zh-CN" altLang="en-US" sz="2000"/>
              <a:t>单位时间 （时间开始增长）</a:t>
            </a:r>
            <a:endParaRPr lang="en-US" altLang="zh-CN" sz="2000"/>
          </a:p>
          <a:p>
            <a:pPr lvl="1"/>
            <a:r>
              <a:rPr lang="zh-CN" altLang="en-US" sz="2000"/>
              <a:t>拆分为过小的数据包，引入了太多的包头数据。</a:t>
            </a:r>
          </a:p>
        </p:txBody>
      </p:sp>
      <p:sp>
        <p:nvSpPr>
          <p:cNvPr id="4" name="灯片编号占位符 3"/>
          <p:cNvSpPr>
            <a:spLocks noGrp="1"/>
          </p:cNvSpPr>
          <p:nvPr>
            <p:ph type="sldNum" sz="quarter" idx="12"/>
          </p:nvPr>
        </p:nvSpPr>
        <p:spPr/>
        <p:txBody>
          <a:bodyPr/>
          <a:lstStyle/>
          <a:p>
            <a:pPr>
              <a:defRPr/>
            </a:pPr>
            <a:fld id="{C42692D1-F54A-4759-89FC-61A9575E092A}" type="slidenum">
              <a:rPr lang="zh-CN" altLang="en-US" smtClean="0"/>
              <a:t>48</a:t>
            </a:fld>
            <a:endParaRPr lang="zh-CN" altLang="en-US"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876F400-1D2B-49B9-AEAC-119AAAB4239A}" type="slidenum">
              <a:rPr lang="zh-CN" altLang="en-US" smtClean="0"/>
              <a:t>49</a:t>
            </a:fld>
            <a:endParaRPr lang="zh-CN" altLang="en-US"/>
          </a:p>
        </p:txBody>
      </p:sp>
      <p:pic>
        <p:nvPicPr>
          <p:cNvPr id="48130" name="Picture 1031"/>
          <p:cNvPicPr>
            <a:picLocks noChangeAspect="1" noChangeArrowheads="1"/>
          </p:cNvPicPr>
          <p:nvPr/>
        </p:nvPicPr>
        <p:blipFill>
          <a:blip r:embed="rId2"/>
          <a:srcRect/>
          <a:stretch>
            <a:fillRect/>
          </a:stretch>
        </p:blipFill>
        <p:spPr bwMode="auto">
          <a:xfrm>
            <a:off x="1225550" y="0"/>
            <a:ext cx="7918450" cy="6858000"/>
          </a:xfrm>
          <a:prstGeom prst="rect">
            <a:avLst/>
          </a:prstGeom>
          <a:noFill/>
          <a:ln w="9525">
            <a:noFill/>
            <a:miter lim="800000"/>
            <a:headEnd/>
            <a:tailEnd/>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内容占位符 2"/>
          <p:cNvSpPr>
            <a:spLocks noGrp="1"/>
          </p:cNvSpPr>
          <p:nvPr>
            <p:ph idx="1"/>
          </p:nvPr>
        </p:nvSpPr>
        <p:spPr>
          <a:xfrm>
            <a:off x="250825" y="620713"/>
            <a:ext cx="8704263" cy="5511800"/>
          </a:xfrm>
        </p:spPr>
        <p:txBody>
          <a:bodyPr/>
          <a:lstStyle/>
          <a:p>
            <a:r>
              <a:rPr lang="zh-CN" altLang="en-US" dirty="0"/>
              <a:t>城域网</a:t>
            </a:r>
            <a:endParaRPr lang="en-US" altLang="zh-CN" dirty="0"/>
          </a:p>
          <a:p>
            <a:pPr lvl="1"/>
            <a:r>
              <a:rPr lang="zh-CN" altLang="en-US" dirty="0"/>
              <a:t>通常部署于一个城市或者城市群</a:t>
            </a:r>
          </a:p>
          <a:p>
            <a:pPr lvl="1"/>
            <a:r>
              <a:rPr lang="zh-CN" altLang="en-US" dirty="0"/>
              <a:t>一些高速局域网的技术可以用于更广阔的地域</a:t>
            </a:r>
            <a:endParaRPr lang="en-US" altLang="zh-CN" dirty="0"/>
          </a:p>
          <a:p>
            <a:pPr lvl="1"/>
            <a:endParaRPr lang="zh-CN" altLang="en-US" sz="3600" dirty="0"/>
          </a:p>
          <a:p>
            <a:pPr lvl="0"/>
            <a:r>
              <a:rPr lang="zh-CN" altLang="en-US" dirty="0">
                <a:sym typeface="+mn-ea"/>
              </a:rPr>
              <a:t>局域网</a:t>
            </a:r>
            <a:endParaRPr lang="en-US" altLang="zh-CN" dirty="0"/>
          </a:p>
          <a:p>
            <a:pPr lvl="1" algn="l"/>
            <a:r>
              <a:rPr lang="zh-CN" altLang="en-US" sz="2800" dirty="0">
                <a:sym typeface="+mn-ea"/>
              </a:rPr>
              <a:t>规模较小，一个办公室或者大楼</a:t>
            </a:r>
            <a:endParaRPr lang="en-US" altLang="zh-CN" dirty="0"/>
          </a:p>
          <a:p>
            <a:pPr lvl="1" algn="l"/>
            <a:r>
              <a:rPr lang="zh-CN" altLang="en-US" sz="2800" dirty="0">
                <a:sym typeface="+mn-ea"/>
              </a:rPr>
              <a:t>不同于</a:t>
            </a:r>
            <a:r>
              <a:rPr lang="en-US" altLang="zh-CN" sz="2800" dirty="0">
                <a:sym typeface="+mn-ea"/>
              </a:rPr>
              <a:t>WAN</a:t>
            </a:r>
            <a:r>
              <a:rPr lang="zh-CN" altLang="en-US" sz="2800" dirty="0">
                <a:sym typeface="+mn-ea"/>
              </a:rPr>
              <a:t>，所有的接入设备和通信线路通常属于并被同一机构管理</a:t>
            </a:r>
            <a:endParaRPr lang="en-US" altLang="zh-CN" dirty="0"/>
          </a:p>
          <a:p>
            <a:pPr lvl="1" algn="l"/>
            <a:r>
              <a:rPr lang="zh-CN" altLang="en-US" sz="2800" dirty="0">
                <a:sym typeface="+mn-ea"/>
              </a:rPr>
              <a:t>局域网内的传输速率远大于广域网，</a:t>
            </a:r>
            <a:r>
              <a:rPr lang="en-US" altLang="zh-CN" sz="2800" dirty="0">
                <a:sym typeface="+mn-ea"/>
              </a:rPr>
              <a:t>1</a:t>
            </a:r>
            <a:r>
              <a:rPr lang="zh-CN" altLang="en-US" sz="2800" dirty="0">
                <a:sym typeface="+mn-ea"/>
              </a:rPr>
              <a:t>～</a:t>
            </a:r>
            <a:r>
              <a:rPr lang="en-US" altLang="zh-CN" sz="2800" dirty="0">
                <a:sym typeface="+mn-ea"/>
              </a:rPr>
              <a:t>20Mbps</a:t>
            </a:r>
            <a:endParaRPr lang="en-US" altLang="zh-CN" dirty="0"/>
          </a:p>
          <a:p>
            <a:pPr lvl="2" algn="l"/>
            <a:r>
              <a:rPr lang="zh-CN" altLang="en-US" sz="2400" dirty="0">
                <a:sym typeface="+mn-ea"/>
              </a:rPr>
              <a:t>高速局域网可高达</a:t>
            </a:r>
            <a:r>
              <a:rPr lang="en-US" altLang="zh-CN" sz="2400" dirty="0">
                <a:sym typeface="+mn-ea"/>
              </a:rPr>
              <a:t>100M</a:t>
            </a:r>
            <a:r>
              <a:rPr lang="zh-CN" altLang="en-US" sz="2400" dirty="0">
                <a:sym typeface="+mn-ea"/>
              </a:rPr>
              <a:t>～</a:t>
            </a:r>
            <a:r>
              <a:rPr lang="en-US" altLang="zh-CN" sz="2400" dirty="0">
                <a:sym typeface="+mn-ea"/>
              </a:rPr>
              <a:t>10Gbps</a:t>
            </a:r>
            <a:endParaRPr lang="zh-CN" altLang="en-US" sz="4110" dirty="0"/>
          </a:p>
        </p:txBody>
      </p:sp>
      <p:sp>
        <p:nvSpPr>
          <p:cNvPr id="4" name="灯片编号占位符 3"/>
          <p:cNvSpPr>
            <a:spLocks noGrp="1"/>
          </p:cNvSpPr>
          <p:nvPr>
            <p:ph type="sldNum" sz="quarter" idx="12"/>
          </p:nvPr>
        </p:nvSpPr>
        <p:spPr/>
        <p:txBody>
          <a:bodyPr/>
          <a:lstStyle/>
          <a:p>
            <a:pPr>
              <a:defRPr/>
            </a:pPr>
            <a:fld id="{67133938-73E7-4E2C-963B-8C531BA619CC}" type="slidenum">
              <a:rPr lang="zh-CN" altLang="en-US" smtClean="0"/>
              <a:t>5</a:t>
            </a:fld>
            <a:endParaRPr lang="zh-CN" altLang="en-US"/>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36955"/>
          </a:xfrm>
        </p:spPr>
        <p:txBody>
          <a:bodyPr/>
          <a:lstStyle/>
          <a:p>
            <a:r>
              <a:rPr lang="zh-CN" altLang="en-US"/>
              <a:t>通信网络概述</a:t>
            </a:r>
          </a:p>
        </p:txBody>
      </p:sp>
      <p:sp>
        <p:nvSpPr>
          <p:cNvPr id="3" name="内容占位符 2"/>
          <p:cNvSpPr>
            <a:spLocks noGrp="1"/>
          </p:cNvSpPr>
          <p:nvPr>
            <p:ph idx="1"/>
          </p:nvPr>
        </p:nvSpPr>
        <p:spPr>
          <a:xfrm>
            <a:off x="250825" y="1252220"/>
            <a:ext cx="8704580" cy="4880610"/>
          </a:xfrm>
        </p:spPr>
        <p:txBody>
          <a:bodyPr/>
          <a:lstStyle/>
          <a:p>
            <a:r>
              <a:rPr lang="zh-CN" altLang="en-US" dirty="0">
                <a:solidFill>
                  <a:schemeClr val="bg1">
                    <a:lumMod val="65000"/>
                  </a:schemeClr>
                </a:solidFill>
              </a:rPr>
              <a:t>按区域范围划分的网络类型</a:t>
            </a:r>
          </a:p>
          <a:p>
            <a:pPr lvl="1"/>
            <a:r>
              <a:rPr lang="zh-CN" altLang="en-US" dirty="0">
                <a:solidFill>
                  <a:schemeClr val="bg1">
                    <a:lumMod val="65000"/>
                  </a:schemeClr>
                </a:solidFill>
              </a:rPr>
              <a:t>广域网 城域网 局域网</a:t>
            </a:r>
          </a:p>
          <a:p>
            <a:r>
              <a:rPr lang="zh-CN" altLang="en-US" dirty="0">
                <a:solidFill>
                  <a:schemeClr val="bg1">
                    <a:lumMod val="65000"/>
                  </a:schemeClr>
                </a:solidFill>
              </a:rPr>
              <a:t>核心网及交换</a:t>
            </a:r>
          </a:p>
          <a:p>
            <a:pPr lvl="1"/>
            <a:r>
              <a:rPr lang="zh-CN" altLang="en-US" dirty="0">
                <a:solidFill>
                  <a:schemeClr val="bg1">
                    <a:lumMod val="65000"/>
                  </a:schemeClr>
                </a:solidFill>
              </a:rPr>
              <a:t>电路交换</a:t>
            </a:r>
          </a:p>
          <a:p>
            <a:pPr lvl="1"/>
            <a:r>
              <a:rPr lang="zh-CN" altLang="en-US" dirty="0">
                <a:solidFill>
                  <a:schemeClr val="bg1">
                    <a:lumMod val="65000"/>
                  </a:schemeClr>
                </a:solidFill>
              </a:rPr>
              <a:t>分组交换：数据包   虚电路</a:t>
            </a:r>
          </a:p>
          <a:p>
            <a:r>
              <a:rPr lang="zh-CN" altLang="en-US" dirty="0"/>
              <a:t>广域网技术</a:t>
            </a:r>
          </a:p>
          <a:p>
            <a:pPr marL="914400" lvl="2" indent="0">
              <a:buNone/>
            </a:pPr>
            <a:r>
              <a:rPr lang="zh-CN" altLang="en-US" dirty="0">
                <a:sym typeface="+mn-ea"/>
              </a:rPr>
              <a:t>    低速接入用户  </a:t>
            </a:r>
            <a:r>
              <a:rPr lang="en-US" altLang="zh-CN" dirty="0">
                <a:sym typeface="+mn-ea"/>
              </a:rPr>
              <a:t>Modem/ADSL/T1</a:t>
            </a:r>
            <a:endParaRPr lang="zh-CN" altLang="en-US" dirty="0"/>
          </a:p>
          <a:p>
            <a:pPr marL="914400" lvl="2" indent="0">
              <a:buNone/>
            </a:pPr>
            <a:r>
              <a:rPr lang="zh-CN" altLang="en-US" dirty="0">
                <a:sym typeface="+mn-ea"/>
              </a:rPr>
              <a:t>    高速接入用户</a:t>
            </a:r>
            <a:r>
              <a:rPr lang="en-US" altLang="zh-CN" dirty="0">
                <a:sym typeface="+mn-ea"/>
              </a:rPr>
              <a:t>  IP over ATM/WDM</a:t>
            </a:r>
          </a:p>
          <a:p>
            <a:pPr marL="914400" lvl="2" indent="0">
              <a:buNone/>
            </a:pPr>
            <a:r>
              <a:rPr lang="en-US" altLang="zh-CN" dirty="0">
                <a:sym typeface="+mn-ea"/>
              </a:rPr>
              <a:t>    </a:t>
            </a:r>
            <a:endParaRPr lang="en-US" altLang="zh-CN"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50</a:t>
            </a:fld>
            <a:endParaRPr lang="zh-CN" altLang="en-US"/>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标题 262145"/>
          <p:cNvSpPr>
            <a:spLocks noGrp="1"/>
          </p:cNvSpPr>
          <p:nvPr>
            <p:ph type="title"/>
          </p:nvPr>
        </p:nvSpPr>
        <p:spPr/>
        <p:txBody>
          <a:bodyPr anchor="ctr"/>
          <a:lstStyle/>
          <a:p>
            <a:r>
              <a:rPr lang="zh-CN" altLang="en-US" b="1" dirty="0">
                <a:sym typeface="+mn-ea"/>
              </a:rPr>
              <a:t>概述</a:t>
            </a:r>
            <a:endParaRPr lang="zh-CN" altLang="en-US"/>
          </a:p>
        </p:txBody>
      </p:sp>
      <p:sp>
        <p:nvSpPr>
          <p:cNvPr id="262147" name="文本占位符 262146"/>
          <p:cNvSpPr>
            <a:spLocks noGrp="1"/>
          </p:cNvSpPr>
          <p:nvPr>
            <p:ph type="body" idx="1"/>
          </p:nvPr>
        </p:nvSpPr>
        <p:spPr>
          <a:xfrm>
            <a:off x="323528" y="2570162"/>
            <a:ext cx="8704263" cy="4287838"/>
          </a:xfrm>
          <a:noFill/>
          <a:ln>
            <a:noFill/>
          </a:ln>
        </p:spPr>
        <p:txBody>
          <a:bodyPr/>
          <a:lstStyle/>
          <a:p>
            <a:pPr marL="0" indent="0">
              <a:buNone/>
            </a:pPr>
            <a:endParaRPr lang="zh-CN" altLang="en-US" sz="2400" b="1" dirty="0"/>
          </a:p>
          <a:p>
            <a:pPr marL="0" indent="0">
              <a:buNone/>
            </a:pPr>
            <a:r>
              <a:rPr lang="zh-CN" altLang="en-US" sz="2400" b="1" dirty="0"/>
              <a:t>         </a:t>
            </a:r>
            <a:r>
              <a:rPr lang="zh-CN" altLang="en-US" sz="2400" dirty="0"/>
              <a:t>广域网（</a:t>
            </a:r>
            <a:r>
              <a:rPr lang="en-US" altLang="zh-CN" sz="2400" dirty="0"/>
              <a:t>wide area network</a:t>
            </a:r>
            <a:r>
              <a:rPr lang="zh-CN" altLang="en-US" sz="2400" dirty="0"/>
              <a:t>）是在远距离大范围内建</a:t>
            </a:r>
          </a:p>
          <a:p>
            <a:pPr marL="0" indent="0">
              <a:buNone/>
            </a:pPr>
            <a:r>
              <a:rPr lang="zh-CN" altLang="en-US" sz="2400" dirty="0"/>
              <a:t>立的计算机通信网。大范围是指地理范围而言，可以超越一</a:t>
            </a:r>
          </a:p>
          <a:p>
            <a:pPr marL="0" indent="0">
              <a:buNone/>
            </a:pPr>
            <a:r>
              <a:rPr lang="zh-CN" altLang="en-US" sz="2400" dirty="0"/>
              <a:t>个城市，一个国家甚至及于全球。因此对通信的要求高、复</a:t>
            </a:r>
          </a:p>
          <a:p>
            <a:pPr marL="0" indent="0">
              <a:buNone/>
            </a:pPr>
            <a:r>
              <a:rPr lang="zh-CN" altLang="en-US" sz="2400" dirty="0"/>
              <a:t>杂性也高。</a:t>
            </a:r>
          </a:p>
          <a:p>
            <a:pPr marL="0" indent="0">
              <a:buNone/>
            </a:pPr>
            <a:r>
              <a:rPr lang="zh-CN" altLang="en-US" sz="2400" dirty="0"/>
              <a:t>        广域网简称</a:t>
            </a:r>
            <a:r>
              <a:rPr lang="en-US" altLang="zh-CN" sz="2400" dirty="0"/>
              <a:t>WAN</a:t>
            </a:r>
            <a:r>
              <a:rPr lang="zh-CN" altLang="en-US" sz="2400" dirty="0"/>
              <a:t>。在实际应用中，广域网可与局域网</a:t>
            </a:r>
          </a:p>
          <a:p>
            <a:pPr marL="0" indent="0">
              <a:buNone/>
            </a:pPr>
            <a:r>
              <a:rPr lang="zh-CN" altLang="en-US" sz="2400" dirty="0"/>
              <a:t>（</a:t>
            </a:r>
            <a:r>
              <a:rPr lang="en-US" altLang="zh-CN" sz="2400" dirty="0"/>
              <a:t>LAN</a:t>
            </a:r>
            <a:r>
              <a:rPr lang="zh-CN" altLang="en-US" sz="2400" dirty="0"/>
              <a:t>）互连，即局域网可以是广域网的一个终端系统。</a:t>
            </a:r>
          </a:p>
          <a:p>
            <a:pPr marL="0" indent="0">
              <a:buNone/>
            </a:pPr>
            <a:r>
              <a:rPr lang="zh-CN" altLang="en-US" sz="2400" dirty="0"/>
              <a:t>        </a:t>
            </a:r>
            <a:r>
              <a:rPr lang="zh-CN" altLang="en-US" sz="2400" dirty="0">
                <a:solidFill>
                  <a:srgbClr val="C00000"/>
                </a:solidFill>
              </a:rPr>
              <a:t>广域网</a:t>
            </a:r>
            <a:r>
              <a:rPr lang="zh-CN" altLang="en-US" sz="2400" dirty="0"/>
              <a:t>从具体的网络组成来看，又可以分为</a:t>
            </a:r>
            <a:r>
              <a:rPr lang="zh-CN" altLang="en-US" sz="2400" dirty="0">
                <a:solidFill>
                  <a:srgbClr val="C00000"/>
                </a:solidFill>
              </a:rPr>
              <a:t>接入网</a:t>
            </a:r>
            <a:r>
              <a:rPr lang="zh-CN" altLang="en-US" sz="2400" dirty="0"/>
              <a:t>和</a:t>
            </a:r>
            <a:r>
              <a:rPr lang="zh-CN" altLang="en-US" sz="2400" dirty="0">
                <a:solidFill>
                  <a:srgbClr val="C00000"/>
                </a:solidFill>
              </a:rPr>
              <a:t>骨</a:t>
            </a:r>
          </a:p>
          <a:p>
            <a:pPr marL="0" indent="0">
              <a:buNone/>
            </a:pPr>
            <a:r>
              <a:rPr lang="zh-CN" altLang="en-US" sz="2400" dirty="0">
                <a:solidFill>
                  <a:srgbClr val="C00000"/>
                </a:solidFill>
              </a:rPr>
              <a:t>干传输网</a:t>
            </a:r>
            <a:r>
              <a:rPr lang="zh-CN" altLang="en-US" sz="2400" dirty="0"/>
              <a:t>。</a:t>
            </a:r>
          </a:p>
          <a:p>
            <a:pPr marL="0" indent="0">
              <a:buNone/>
            </a:pPr>
            <a:endParaRPr lang="zh-CN" altLang="en-US" sz="2400" dirty="0"/>
          </a:p>
        </p:txBody>
      </p:sp>
      <p:grpSp>
        <p:nvGrpSpPr>
          <p:cNvPr id="4" name="Group 32">
            <a:extLst>
              <a:ext uri="{FF2B5EF4-FFF2-40B4-BE49-F238E27FC236}">
                <a16:creationId xmlns:a16="http://schemas.microsoft.com/office/drawing/2014/main" id="{560C0550-EE39-439A-8C33-707E2B8FC67F}"/>
              </a:ext>
            </a:extLst>
          </p:cNvPr>
          <p:cNvGrpSpPr>
            <a:grpSpLocks/>
          </p:cNvGrpSpPr>
          <p:nvPr/>
        </p:nvGrpSpPr>
        <p:grpSpPr bwMode="auto">
          <a:xfrm>
            <a:off x="683568" y="1583531"/>
            <a:ext cx="7488237" cy="1079500"/>
            <a:chOff x="567" y="1071"/>
            <a:chExt cx="4717" cy="680"/>
          </a:xfrm>
        </p:grpSpPr>
        <p:sp>
          <p:nvSpPr>
            <p:cNvPr id="5" name="Line 33">
              <a:extLst>
                <a:ext uri="{FF2B5EF4-FFF2-40B4-BE49-F238E27FC236}">
                  <a16:creationId xmlns:a16="http://schemas.microsoft.com/office/drawing/2014/main" id="{777685C7-7D46-4F51-A89A-3E3E79C5C8FE}"/>
                </a:ext>
              </a:extLst>
            </p:cNvPr>
            <p:cNvSpPr>
              <a:spLocks noChangeShapeType="1"/>
            </p:cNvSpPr>
            <p:nvPr/>
          </p:nvSpPr>
          <p:spPr bwMode="auto">
            <a:xfrm>
              <a:off x="703" y="1389"/>
              <a:ext cx="43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6" name="Picture 34" descr="1">
              <a:extLst>
                <a:ext uri="{FF2B5EF4-FFF2-40B4-BE49-F238E27FC236}">
                  <a16:creationId xmlns:a16="http://schemas.microsoft.com/office/drawing/2014/main" id="{3B578ECB-7567-4C9E-AB25-02BEFB4DF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 y="1253"/>
              <a:ext cx="363" cy="3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1">
              <a:extLst>
                <a:ext uri="{FF2B5EF4-FFF2-40B4-BE49-F238E27FC236}">
                  <a16:creationId xmlns:a16="http://schemas.microsoft.com/office/drawing/2014/main" id="{C9336F20-BE5C-472F-A0BF-9B015130E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 y="1253"/>
              <a:ext cx="36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36">
              <a:extLst>
                <a:ext uri="{FF2B5EF4-FFF2-40B4-BE49-F238E27FC236}">
                  <a16:creationId xmlns:a16="http://schemas.microsoft.com/office/drawing/2014/main" id="{3D60B17F-B29A-44CD-87FE-B870509653E8}"/>
                </a:ext>
              </a:extLst>
            </p:cNvPr>
            <p:cNvGrpSpPr>
              <a:grpSpLocks/>
            </p:cNvGrpSpPr>
            <p:nvPr/>
          </p:nvGrpSpPr>
          <p:grpSpPr bwMode="auto">
            <a:xfrm>
              <a:off x="4241" y="1071"/>
              <a:ext cx="1043" cy="674"/>
              <a:chOff x="4241" y="1207"/>
              <a:chExt cx="1043" cy="674"/>
            </a:xfrm>
          </p:grpSpPr>
          <p:pic>
            <p:nvPicPr>
              <p:cNvPr id="15" name="Picture 37" descr="3">
                <a:extLst>
                  <a:ext uri="{FF2B5EF4-FFF2-40B4-BE49-F238E27FC236}">
                    <a16:creationId xmlns:a16="http://schemas.microsoft.com/office/drawing/2014/main" id="{143ABFB8-3F7A-4D09-BF89-F5735D25FBB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1" y="1207"/>
                <a:ext cx="1043" cy="674"/>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38">
                <a:extLst>
                  <a:ext uri="{FF2B5EF4-FFF2-40B4-BE49-F238E27FC236}">
                    <a16:creationId xmlns:a16="http://schemas.microsoft.com/office/drawing/2014/main" id="{10130838-6BDB-4773-ACE9-447BA7D621D1}"/>
                  </a:ext>
                </a:extLst>
              </p:cNvPr>
              <p:cNvSpPr txBox="1">
                <a:spLocks noChangeArrowheads="1"/>
              </p:cNvSpPr>
              <p:nvPr/>
            </p:nvSpPr>
            <p:spPr bwMode="auto">
              <a:xfrm>
                <a:off x="4566" y="1411"/>
                <a:ext cx="4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000">
                    <a:solidFill>
                      <a:schemeClr val="accent2"/>
                    </a:solidFill>
                    <a:latin typeface="Times New Roman" panose="02020603050405020304" pitchFamily="18" charset="0"/>
                  </a:rPr>
                  <a:t>LAN</a:t>
                </a:r>
              </a:p>
            </p:txBody>
          </p:sp>
        </p:grpSp>
        <p:grpSp>
          <p:nvGrpSpPr>
            <p:cNvPr id="9" name="Group 39">
              <a:extLst>
                <a:ext uri="{FF2B5EF4-FFF2-40B4-BE49-F238E27FC236}">
                  <a16:creationId xmlns:a16="http://schemas.microsoft.com/office/drawing/2014/main" id="{0634C6C5-208E-4748-9031-E3CF43B6EBED}"/>
                </a:ext>
              </a:extLst>
            </p:cNvPr>
            <p:cNvGrpSpPr>
              <a:grpSpLocks/>
            </p:cNvGrpSpPr>
            <p:nvPr/>
          </p:nvGrpSpPr>
          <p:grpSpPr bwMode="auto">
            <a:xfrm>
              <a:off x="567" y="1071"/>
              <a:ext cx="1043" cy="674"/>
              <a:chOff x="4241" y="1207"/>
              <a:chExt cx="1043" cy="674"/>
            </a:xfrm>
          </p:grpSpPr>
          <p:pic>
            <p:nvPicPr>
              <p:cNvPr id="13" name="Picture 40" descr="3">
                <a:extLst>
                  <a:ext uri="{FF2B5EF4-FFF2-40B4-BE49-F238E27FC236}">
                    <a16:creationId xmlns:a16="http://schemas.microsoft.com/office/drawing/2014/main" id="{2C2BB203-95DB-438E-A5B3-0DEEEA8FF3E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1" y="1207"/>
                <a:ext cx="1043" cy="6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41">
                <a:extLst>
                  <a:ext uri="{FF2B5EF4-FFF2-40B4-BE49-F238E27FC236}">
                    <a16:creationId xmlns:a16="http://schemas.microsoft.com/office/drawing/2014/main" id="{DE2A8B36-FF82-43BE-8E39-43B5BCCFA557}"/>
                  </a:ext>
                </a:extLst>
              </p:cNvPr>
              <p:cNvSpPr txBox="1">
                <a:spLocks noChangeArrowheads="1"/>
              </p:cNvSpPr>
              <p:nvPr/>
            </p:nvSpPr>
            <p:spPr bwMode="auto">
              <a:xfrm>
                <a:off x="4566" y="1411"/>
                <a:ext cx="4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000">
                    <a:solidFill>
                      <a:schemeClr val="accent2"/>
                    </a:solidFill>
                    <a:latin typeface="Times New Roman" panose="02020603050405020304" pitchFamily="18" charset="0"/>
                  </a:rPr>
                  <a:t>LAN</a:t>
                </a:r>
              </a:p>
            </p:txBody>
          </p:sp>
        </p:grpSp>
        <p:grpSp>
          <p:nvGrpSpPr>
            <p:cNvPr id="10" name="Group 42">
              <a:extLst>
                <a:ext uri="{FF2B5EF4-FFF2-40B4-BE49-F238E27FC236}">
                  <a16:creationId xmlns:a16="http://schemas.microsoft.com/office/drawing/2014/main" id="{3CD1997B-5222-4545-88DE-E1A886714957}"/>
                </a:ext>
              </a:extLst>
            </p:cNvPr>
            <p:cNvGrpSpPr>
              <a:grpSpLocks/>
            </p:cNvGrpSpPr>
            <p:nvPr/>
          </p:nvGrpSpPr>
          <p:grpSpPr bwMode="auto">
            <a:xfrm>
              <a:off x="2336" y="1071"/>
              <a:ext cx="1186" cy="680"/>
              <a:chOff x="2336" y="1071"/>
              <a:chExt cx="1186" cy="680"/>
            </a:xfrm>
          </p:grpSpPr>
          <p:pic>
            <p:nvPicPr>
              <p:cNvPr id="11" name="Picture 43" descr="1">
                <a:extLst>
                  <a:ext uri="{FF2B5EF4-FFF2-40B4-BE49-F238E27FC236}">
                    <a16:creationId xmlns:a16="http://schemas.microsoft.com/office/drawing/2014/main" id="{CB8B3841-9E66-4BB7-857B-258303DF902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6" y="1071"/>
                <a:ext cx="1186"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4">
                <a:extLst>
                  <a:ext uri="{FF2B5EF4-FFF2-40B4-BE49-F238E27FC236}">
                    <a16:creationId xmlns:a16="http://schemas.microsoft.com/office/drawing/2014/main" id="{86881046-F24E-4BD4-9932-02AAC93FF6D6}"/>
                  </a:ext>
                </a:extLst>
              </p:cNvPr>
              <p:cNvSpPr txBox="1">
                <a:spLocks noChangeArrowheads="1"/>
              </p:cNvSpPr>
              <p:nvPr/>
            </p:nvSpPr>
            <p:spPr bwMode="auto">
              <a:xfrm>
                <a:off x="2699" y="1298"/>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000">
                    <a:latin typeface="Times New Roman" panose="02020603050405020304" pitchFamily="18" charset="0"/>
                  </a:rPr>
                  <a:t>WAN</a:t>
                </a:r>
              </a:p>
            </p:txBody>
          </p:sp>
        </p:grpSp>
      </p:grpSp>
    </p:spTree>
    <p:extLst>
      <p:ext uri="{BB962C8B-B14F-4D97-AF65-F5344CB8AC3E}">
        <p14:creationId xmlns:p14="http://schemas.microsoft.com/office/powerpoint/2010/main" val="35692697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163AD02D-51FF-4A66-9C1F-748749736957}"/>
              </a:ext>
            </a:extLst>
          </p:cNvPr>
          <p:cNvSpPr>
            <a:spLocks noGrp="1" noChangeArrowheads="1"/>
          </p:cNvSpPr>
          <p:nvPr>
            <p:ph type="title"/>
          </p:nvPr>
        </p:nvSpPr>
        <p:spPr>
          <a:xfrm>
            <a:off x="2049463" y="453232"/>
            <a:ext cx="7086600" cy="685800"/>
          </a:xfrm>
        </p:spPr>
        <p:txBody>
          <a:bodyPr/>
          <a:lstStyle/>
          <a:p>
            <a:r>
              <a:rPr lang="zh-CN" altLang="en-US" dirty="0"/>
              <a:t>广域网连接主要技术</a:t>
            </a:r>
          </a:p>
        </p:txBody>
      </p:sp>
      <p:sp>
        <p:nvSpPr>
          <p:cNvPr id="161795" name="Rectangle 3">
            <a:extLst>
              <a:ext uri="{FF2B5EF4-FFF2-40B4-BE49-F238E27FC236}">
                <a16:creationId xmlns:a16="http://schemas.microsoft.com/office/drawing/2014/main" id="{175B034A-02CA-4D7E-AF80-9297281585DA}"/>
              </a:ext>
            </a:extLst>
          </p:cNvPr>
          <p:cNvSpPr>
            <a:spLocks noGrp="1" noChangeArrowheads="1"/>
          </p:cNvSpPr>
          <p:nvPr>
            <p:ph type="body" sz="half" idx="1"/>
          </p:nvPr>
        </p:nvSpPr>
        <p:spPr>
          <a:xfrm>
            <a:off x="1403350" y="981075"/>
            <a:ext cx="6610350" cy="519113"/>
          </a:xfrm>
        </p:spPr>
        <p:txBody>
          <a:bodyPr/>
          <a:lstStyle/>
          <a:p>
            <a:r>
              <a:rPr lang="en-US" altLang="zh-CN" dirty="0"/>
              <a:t> </a:t>
            </a:r>
            <a:r>
              <a:rPr lang="zh-CN" altLang="en-US" sz="1800" dirty="0"/>
              <a:t>点到点连接</a:t>
            </a:r>
          </a:p>
        </p:txBody>
      </p:sp>
      <p:pic>
        <p:nvPicPr>
          <p:cNvPr id="161796" name="Picture 4" descr="1">
            <a:extLst>
              <a:ext uri="{FF2B5EF4-FFF2-40B4-BE49-F238E27FC236}">
                <a16:creationId xmlns:a16="http://schemas.microsoft.com/office/drawing/2014/main" id="{4F40A7AC-1A66-4F3B-A293-BF6418E02A56}"/>
              </a:ext>
            </a:extLst>
          </p:cNvPr>
          <p:cNvPicPr>
            <a:picLocks noChangeAspect="1" noChangeArrowheads="1"/>
          </p:cNvPicPr>
          <p:nvPr>
            <p:ph sz="quarter" idx="3"/>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32138" y="3068638"/>
            <a:ext cx="2879725" cy="9350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1797" name="Picture 5" descr="1">
            <a:extLst>
              <a:ext uri="{FF2B5EF4-FFF2-40B4-BE49-F238E27FC236}">
                <a16:creationId xmlns:a16="http://schemas.microsoft.com/office/drawing/2014/main" id="{649C4B09-543B-4262-B852-4E47419CC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557338"/>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61798" name="Picture 6" descr="1">
            <a:extLst>
              <a:ext uri="{FF2B5EF4-FFF2-40B4-BE49-F238E27FC236}">
                <a16:creationId xmlns:a16="http://schemas.microsoft.com/office/drawing/2014/main" id="{87E3D2C0-3C6C-4615-B8E7-7B1623492AB3}"/>
              </a:ext>
            </a:extLst>
          </p:cNvPr>
          <p:cNvPicPr>
            <a:picLocks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6084888" y="1547813"/>
            <a:ext cx="863600" cy="801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1799" name="Freeform 7">
            <a:extLst>
              <a:ext uri="{FF2B5EF4-FFF2-40B4-BE49-F238E27FC236}">
                <a16:creationId xmlns:a16="http://schemas.microsoft.com/office/drawing/2014/main" id="{917C3021-160A-438E-B60C-37BEB3B557BA}"/>
              </a:ext>
            </a:extLst>
          </p:cNvPr>
          <p:cNvSpPr>
            <a:spLocks/>
          </p:cNvSpPr>
          <p:nvPr/>
        </p:nvSpPr>
        <p:spPr bwMode="auto">
          <a:xfrm rot="5400000">
            <a:off x="3023393" y="3034507"/>
            <a:ext cx="144463" cy="107950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1800" name="Picture 8" descr="h line">
            <a:extLst>
              <a:ext uri="{FF2B5EF4-FFF2-40B4-BE49-F238E27FC236}">
                <a16:creationId xmlns:a16="http://schemas.microsoft.com/office/drawing/2014/main" id="{C92E791F-F6C3-4002-A2CC-A79FFAB85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1916113"/>
            <a:ext cx="3663950" cy="215900"/>
          </a:xfrm>
          <a:prstGeom prst="rect">
            <a:avLst/>
          </a:prstGeom>
          <a:noFill/>
          <a:extLst>
            <a:ext uri="{909E8E84-426E-40DD-AFC4-6F175D3DCCD1}">
              <a14:hiddenFill xmlns:a14="http://schemas.microsoft.com/office/drawing/2010/main">
                <a:solidFill>
                  <a:srgbClr val="FFFFFF"/>
                </a:solidFill>
              </a14:hiddenFill>
            </a:ext>
          </a:extLst>
        </p:spPr>
      </p:pic>
      <p:sp>
        <p:nvSpPr>
          <p:cNvPr id="161801" name="Freeform 9">
            <a:extLst>
              <a:ext uri="{FF2B5EF4-FFF2-40B4-BE49-F238E27FC236}">
                <a16:creationId xmlns:a16="http://schemas.microsoft.com/office/drawing/2014/main" id="{E3A10E18-284C-4FFC-B507-A174F4AF455B}"/>
              </a:ext>
            </a:extLst>
          </p:cNvPr>
          <p:cNvSpPr>
            <a:spLocks/>
          </p:cNvSpPr>
          <p:nvPr/>
        </p:nvSpPr>
        <p:spPr bwMode="auto">
          <a:xfrm rot="5400000">
            <a:off x="5976937" y="2889251"/>
            <a:ext cx="288925" cy="122555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1802" name="Picture 10" descr="1">
            <a:extLst>
              <a:ext uri="{FF2B5EF4-FFF2-40B4-BE49-F238E27FC236}">
                <a16:creationId xmlns:a16="http://schemas.microsoft.com/office/drawing/2014/main" id="{63907F7B-8552-4834-9B44-1A3877EE0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068638"/>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61803" name="Picture 11" descr="1">
            <a:extLst>
              <a:ext uri="{FF2B5EF4-FFF2-40B4-BE49-F238E27FC236}">
                <a16:creationId xmlns:a16="http://schemas.microsoft.com/office/drawing/2014/main" id="{D2A22606-DB37-4779-8F02-C026DAECB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150" y="3068638"/>
            <a:ext cx="863600" cy="803275"/>
          </a:xfrm>
          <a:prstGeom prst="rect">
            <a:avLst/>
          </a:prstGeom>
          <a:noFill/>
          <a:extLst>
            <a:ext uri="{909E8E84-426E-40DD-AFC4-6F175D3DCCD1}">
              <a14:hiddenFill xmlns:a14="http://schemas.microsoft.com/office/drawing/2010/main">
                <a:solidFill>
                  <a:srgbClr val="FFFFFF"/>
                </a:solidFill>
              </a14:hiddenFill>
            </a:ext>
          </a:extLst>
        </p:spPr>
      </p:pic>
      <p:sp>
        <p:nvSpPr>
          <p:cNvPr id="161804" name="Rectangle 12">
            <a:extLst>
              <a:ext uri="{FF2B5EF4-FFF2-40B4-BE49-F238E27FC236}">
                <a16:creationId xmlns:a16="http://schemas.microsoft.com/office/drawing/2014/main" id="{DE4CD779-E841-48F8-9DE5-01621B1F3BA2}"/>
              </a:ext>
            </a:extLst>
          </p:cNvPr>
          <p:cNvSpPr>
            <a:spLocks noChangeArrowheads="1"/>
          </p:cNvSpPr>
          <p:nvPr/>
        </p:nvSpPr>
        <p:spPr bwMode="auto">
          <a:xfrm>
            <a:off x="1476375" y="2349500"/>
            <a:ext cx="6610350" cy="43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lgn="just">
              <a:lnSpc>
                <a:spcPct val="140000"/>
              </a:lnSpc>
              <a:spcBef>
                <a:spcPct val="20000"/>
              </a:spcBef>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1pPr>
            <a:lvl2pPr marL="671513" indent="-285750" algn="just">
              <a:lnSpc>
                <a:spcPct val="140000"/>
              </a:lnSpc>
              <a:spcBef>
                <a:spcPct val="20000"/>
              </a:spcBef>
              <a:buClr>
                <a:schemeClr val="accent2"/>
              </a:buClr>
              <a:buSzPct val="70000"/>
              <a:buFont typeface="Wingdings" panose="05000000000000000000" pitchFamily="2" charset="2"/>
              <a:buChar char="è"/>
              <a:defRPr kumimoji="1" sz="1600">
                <a:solidFill>
                  <a:schemeClr val="tx1"/>
                </a:solidFill>
                <a:latin typeface="Arial" panose="020B0604020202020204" pitchFamily="34" charset="0"/>
                <a:ea typeface="宋体" panose="02010600030101010101" pitchFamily="2" charset="-122"/>
              </a:defRPr>
            </a:lvl2pPr>
            <a:lvl3pPr marL="1090613" indent="-228600" algn="just">
              <a:lnSpc>
                <a:spcPct val="140000"/>
              </a:lnSpc>
              <a:spcBef>
                <a:spcPct val="20000"/>
              </a:spcBef>
              <a:buClr>
                <a:schemeClr val="accent2"/>
              </a:buClr>
              <a:buFont typeface="Wingdings" panose="05000000000000000000" pitchFamily="2" charset="2"/>
              <a:buChar char="Ø"/>
              <a:defRPr kumimoji="1" sz="1400">
                <a:solidFill>
                  <a:schemeClr val="tx1"/>
                </a:solidFill>
                <a:latin typeface="Arial" panose="020B0604020202020204" pitchFamily="34" charset="0"/>
                <a:ea typeface="宋体" panose="02010600030101010101" pitchFamily="2" charset="-122"/>
              </a:defRPr>
            </a:lvl3pPr>
            <a:lvl4pPr marL="1509713"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4pPr>
            <a:lvl5pPr marL="1928813" indent="-228600" algn="just">
              <a:lnSpc>
                <a:spcPct val="140000"/>
              </a:lnSpc>
              <a:spcBef>
                <a:spcPct val="20000"/>
              </a:spcBef>
              <a:buChar char="»"/>
              <a:defRPr kumimoji="1" sz="1000">
                <a:solidFill>
                  <a:schemeClr val="tx1"/>
                </a:solidFill>
                <a:latin typeface="Arial" panose="020B0604020202020204" pitchFamily="34" charset="0"/>
                <a:ea typeface="宋体" panose="02010600030101010101" pitchFamily="2" charset="-122"/>
              </a:defRPr>
            </a:lvl5pPr>
            <a:lvl6pPr marL="23860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6pPr>
            <a:lvl7pPr marL="28432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7pPr>
            <a:lvl8pPr marL="33004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8pPr>
            <a:lvl9pPr marL="37576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通过分组交换方式的连接</a:t>
            </a:r>
          </a:p>
        </p:txBody>
      </p:sp>
      <p:sp>
        <p:nvSpPr>
          <p:cNvPr id="161805" name="Text Box 13">
            <a:extLst>
              <a:ext uri="{FF2B5EF4-FFF2-40B4-BE49-F238E27FC236}">
                <a16:creationId xmlns:a16="http://schemas.microsoft.com/office/drawing/2014/main" id="{3FB2FBEB-0B74-43EA-8F19-B0E0AAA99719}"/>
              </a:ext>
            </a:extLst>
          </p:cNvPr>
          <p:cNvSpPr txBox="1">
            <a:spLocks noChangeArrowheads="1"/>
          </p:cNvSpPr>
          <p:nvPr/>
        </p:nvSpPr>
        <p:spPr bwMode="auto">
          <a:xfrm>
            <a:off x="3852863" y="3141663"/>
            <a:ext cx="187166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a:t>Packet </a:t>
            </a:r>
          </a:p>
          <a:p>
            <a:pPr eaLnBrk="1" hangingPunct="1">
              <a:spcBef>
                <a:spcPct val="50000"/>
              </a:spcBef>
            </a:pPr>
            <a:r>
              <a:rPr kumimoji="1" lang="en-US" altLang="zh-CN" sz="2000"/>
              <a:t>Switching</a:t>
            </a:r>
            <a:endParaRPr kumimoji="1" lang="en-US" altLang="zh-CN" sz="3200">
              <a:latin typeface="Times New Roman" panose="02020603050405020304" pitchFamily="18" charset="0"/>
            </a:endParaRPr>
          </a:p>
        </p:txBody>
      </p:sp>
      <p:sp>
        <p:nvSpPr>
          <p:cNvPr id="161806" name="Rectangle 14">
            <a:extLst>
              <a:ext uri="{FF2B5EF4-FFF2-40B4-BE49-F238E27FC236}">
                <a16:creationId xmlns:a16="http://schemas.microsoft.com/office/drawing/2014/main" id="{C491B2F1-284E-44BD-8316-0ED5F6145107}"/>
              </a:ext>
            </a:extLst>
          </p:cNvPr>
          <p:cNvSpPr>
            <a:spLocks noChangeArrowheads="1"/>
          </p:cNvSpPr>
          <p:nvPr/>
        </p:nvSpPr>
        <p:spPr bwMode="auto">
          <a:xfrm>
            <a:off x="1476375" y="4365625"/>
            <a:ext cx="6610350" cy="43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just">
              <a:lnSpc>
                <a:spcPct val="140000"/>
              </a:lnSpc>
              <a:spcBef>
                <a:spcPct val="20000"/>
              </a:spcBef>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sz="1600">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4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000">
                <a:solidFill>
                  <a:schemeClr val="tx1"/>
                </a:solidFill>
                <a:latin typeface="Arial" panose="020B0604020202020204" pitchFamily="34" charset="0"/>
                <a:ea typeface="宋体" panose="02010600030101010101" pitchFamily="2" charset="-122"/>
              </a:defRPr>
            </a:lvl5pPr>
            <a:lvl6pPr marL="25146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6pPr>
            <a:lvl7pPr marL="29718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7pPr>
            <a:lvl8pPr marL="34290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8pPr>
            <a:lvl9pPr marL="38862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通过</a:t>
            </a:r>
            <a:r>
              <a:rPr lang="en-US" altLang="zh-CN" b="1" dirty="0"/>
              <a:t>ATM</a:t>
            </a:r>
            <a:r>
              <a:rPr lang="zh-CN" altLang="en-US" b="1" dirty="0"/>
              <a:t>交换方式的连接</a:t>
            </a:r>
          </a:p>
        </p:txBody>
      </p:sp>
      <p:pic>
        <p:nvPicPr>
          <p:cNvPr id="161807" name="Picture 15" descr="1">
            <a:extLst>
              <a:ext uri="{FF2B5EF4-FFF2-40B4-BE49-F238E27FC236}">
                <a16:creationId xmlns:a16="http://schemas.microsoft.com/office/drawing/2014/main" id="{57C3B53A-D830-4276-8D33-2D0523A0B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5291138"/>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61808" name="Picture 16" descr="1">
            <a:extLst>
              <a:ext uri="{FF2B5EF4-FFF2-40B4-BE49-F238E27FC236}">
                <a16:creationId xmlns:a16="http://schemas.microsoft.com/office/drawing/2014/main" id="{193D0C23-8E3A-47F6-BBB5-7E8D20670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300" y="5300663"/>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61809" name="Picture 17" descr="1">
            <a:extLst>
              <a:ext uri="{FF2B5EF4-FFF2-40B4-BE49-F238E27FC236}">
                <a16:creationId xmlns:a16="http://schemas.microsoft.com/office/drawing/2014/main" id="{A166801F-25BE-45D7-B18E-EBEE0EF622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2500" y="4868863"/>
            <a:ext cx="230346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10" name="Text Box 18">
            <a:extLst>
              <a:ext uri="{FF2B5EF4-FFF2-40B4-BE49-F238E27FC236}">
                <a16:creationId xmlns:a16="http://schemas.microsoft.com/office/drawing/2014/main" id="{06D71E1D-D0ED-4C24-88E0-EB7B5F940066}"/>
              </a:ext>
            </a:extLst>
          </p:cNvPr>
          <p:cNvSpPr txBox="1">
            <a:spLocks noChangeArrowheads="1"/>
          </p:cNvSpPr>
          <p:nvPr/>
        </p:nvSpPr>
        <p:spPr bwMode="auto">
          <a:xfrm>
            <a:off x="4068763" y="5084763"/>
            <a:ext cx="187166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a:t>ATM </a:t>
            </a:r>
          </a:p>
          <a:p>
            <a:pPr eaLnBrk="1" hangingPunct="1">
              <a:spcBef>
                <a:spcPct val="50000"/>
              </a:spcBef>
            </a:pPr>
            <a:r>
              <a:rPr kumimoji="1" lang="en-US" altLang="zh-CN" sz="2000"/>
              <a:t>Switching</a:t>
            </a:r>
            <a:endParaRPr kumimoji="1" lang="en-US" altLang="zh-CN" sz="3200">
              <a:latin typeface="Times New Roman" panose="02020603050405020304" pitchFamily="18" charset="0"/>
            </a:endParaRPr>
          </a:p>
        </p:txBody>
      </p:sp>
      <p:sp>
        <p:nvSpPr>
          <p:cNvPr id="161811" name="Freeform 19">
            <a:extLst>
              <a:ext uri="{FF2B5EF4-FFF2-40B4-BE49-F238E27FC236}">
                <a16:creationId xmlns:a16="http://schemas.microsoft.com/office/drawing/2014/main" id="{885BA1C6-3DB7-4912-B7B6-76C34B529952}"/>
              </a:ext>
            </a:extLst>
          </p:cNvPr>
          <p:cNvSpPr>
            <a:spLocks/>
          </p:cNvSpPr>
          <p:nvPr/>
        </p:nvSpPr>
        <p:spPr bwMode="auto">
          <a:xfrm rot="5400000">
            <a:off x="2951956" y="5120482"/>
            <a:ext cx="144463" cy="107950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12" name="Freeform 20">
            <a:extLst>
              <a:ext uri="{FF2B5EF4-FFF2-40B4-BE49-F238E27FC236}">
                <a16:creationId xmlns:a16="http://schemas.microsoft.com/office/drawing/2014/main" id="{61A9DAD5-3CB8-4335-8CAA-6C914AAD3E7C}"/>
              </a:ext>
            </a:extLst>
          </p:cNvPr>
          <p:cNvSpPr>
            <a:spLocks/>
          </p:cNvSpPr>
          <p:nvPr/>
        </p:nvSpPr>
        <p:spPr bwMode="auto">
          <a:xfrm rot="5400000">
            <a:off x="6192043" y="5193507"/>
            <a:ext cx="144463" cy="107950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263169"/>
          <p:cNvSpPr>
            <a:spLocks noGrp="1"/>
          </p:cNvSpPr>
          <p:nvPr>
            <p:ph type="title"/>
          </p:nvPr>
        </p:nvSpPr>
        <p:spPr/>
        <p:txBody>
          <a:bodyPr anchor="ctr"/>
          <a:lstStyle/>
          <a:p>
            <a:r>
              <a:rPr lang="zh-CN" altLang="en-US" b="1" dirty="0">
                <a:sym typeface="+mn-ea"/>
              </a:rPr>
              <a:t>广域网的接入网</a:t>
            </a:r>
            <a:endParaRPr lang="zh-CN" altLang="en-US"/>
          </a:p>
        </p:txBody>
      </p:sp>
      <p:sp>
        <p:nvSpPr>
          <p:cNvPr id="8194" name="文本占位符 263170"/>
          <p:cNvSpPr>
            <a:spLocks noGrp="1"/>
          </p:cNvSpPr>
          <p:nvPr>
            <p:ph idx="1"/>
          </p:nvPr>
        </p:nvSpPr>
        <p:spPr>
          <a:xfrm>
            <a:off x="457200" y="1600200"/>
            <a:ext cx="8291513" cy="4525963"/>
          </a:xfrm>
          <a:noFill/>
          <a:ln>
            <a:noFill/>
          </a:ln>
        </p:spPr>
        <p:txBody>
          <a:bodyPr anchor="t"/>
          <a:lstStyle/>
          <a:p>
            <a:pPr marL="0" indent="0">
              <a:buNone/>
            </a:pPr>
            <a:r>
              <a:rPr lang="zh-CN" altLang="en-US" sz="2400" dirty="0"/>
              <a:t>        </a:t>
            </a:r>
            <a:r>
              <a:rPr lang="en-US" altLang="zh-CN" sz="2400" dirty="0"/>
              <a:t>ITU-T</a:t>
            </a:r>
            <a:r>
              <a:rPr lang="zh-CN" altLang="en-US" sz="2400" dirty="0"/>
              <a:t>规定</a:t>
            </a:r>
            <a:r>
              <a:rPr lang="en-US" altLang="zh-CN" sz="2400" dirty="0"/>
              <a:t>,</a:t>
            </a:r>
            <a:r>
              <a:rPr lang="zh-CN" altLang="en-US" sz="2400" dirty="0"/>
              <a:t>接入网是指由业务接点接口</a:t>
            </a:r>
            <a:r>
              <a:rPr lang="en-US" altLang="zh-CN" sz="2400" dirty="0"/>
              <a:t>(SNI)</a:t>
            </a:r>
            <a:r>
              <a:rPr lang="zh-CN" altLang="en-US" sz="2400" dirty="0"/>
              <a:t>和相关用户</a:t>
            </a:r>
          </a:p>
          <a:p>
            <a:pPr marL="0" indent="0">
              <a:buNone/>
            </a:pPr>
            <a:r>
              <a:rPr lang="zh-CN" altLang="en-US" sz="2400" dirty="0"/>
              <a:t>网络接口</a:t>
            </a:r>
            <a:r>
              <a:rPr lang="en-US" altLang="zh-CN" sz="2400" dirty="0"/>
              <a:t>(UNI)</a:t>
            </a:r>
            <a:r>
              <a:rPr lang="zh-CN" altLang="en-US" sz="2400" dirty="0"/>
              <a:t>之间的一系列传送实体</a:t>
            </a:r>
            <a:r>
              <a:rPr lang="en-US" altLang="zh-CN" sz="2400" dirty="0"/>
              <a:t>(</a:t>
            </a:r>
            <a:r>
              <a:rPr lang="zh-CN" altLang="en-US" sz="2400" dirty="0"/>
              <a:t>诸如线路设施和传输</a:t>
            </a:r>
          </a:p>
          <a:p>
            <a:pPr marL="0" indent="0">
              <a:buNone/>
            </a:pPr>
            <a:r>
              <a:rPr lang="zh-CN" altLang="en-US" sz="2400" dirty="0"/>
              <a:t>设施</a:t>
            </a:r>
            <a:r>
              <a:rPr lang="en-US" altLang="zh-CN" sz="2400" dirty="0"/>
              <a:t>)</a:t>
            </a:r>
            <a:r>
              <a:rPr lang="zh-CN" altLang="en-US" sz="2400" dirty="0"/>
              <a:t>所组成</a:t>
            </a:r>
            <a:r>
              <a:rPr lang="en-US" altLang="zh-CN" sz="2400" dirty="0"/>
              <a:t>,</a:t>
            </a:r>
            <a:r>
              <a:rPr lang="zh-CN" altLang="en-US" sz="2400" dirty="0"/>
              <a:t>为传送数据业务提供所需传送承受能力的实施</a:t>
            </a:r>
          </a:p>
          <a:p>
            <a:pPr marL="0" indent="0">
              <a:buNone/>
            </a:pPr>
            <a:r>
              <a:rPr lang="zh-CN" altLang="en-US" sz="2400" dirty="0"/>
              <a:t>系统，如各类传输介质。</a:t>
            </a:r>
          </a:p>
          <a:p>
            <a:pPr lvl="2"/>
            <a:r>
              <a:rPr lang="zh-CN" altLang="en-US" dirty="0">
                <a:sym typeface="+mn-ea"/>
              </a:rPr>
              <a:t>    低速接入用户  </a:t>
            </a:r>
            <a:r>
              <a:rPr lang="en-US" altLang="zh-CN" dirty="0">
                <a:sym typeface="+mn-ea"/>
              </a:rPr>
              <a:t>Modem/ADSL/T1</a:t>
            </a:r>
            <a:endParaRPr lang="zh-CN" altLang="en-US" dirty="0"/>
          </a:p>
          <a:p>
            <a:pPr lvl="2"/>
            <a:r>
              <a:rPr lang="zh-CN" altLang="en-US" dirty="0">
                <a:sym typeface="+mn-ea"/>
              </a:rPr>
              <a:t>    高速接入用户</a:t>
            </a:r>
            <a:r>
              <a:rPr lang="en-US" altLang="zh-CN" dirty="0">
                <a:sym typeface="+mn-ea"/>
              </a:rPr>
              <a:t>  IP over ATM/WDM</a:t>
            </a:r>
            <a:endParaRPr lang="zh-CN" altLang="en-US" sz="2400" dirty="0"/>
          </a:p>
          <a:p>
            <a:pPr marL="0" indent="0">
              <a:buNone/>
            </a:pPr>
            <a:endParaRPr lang="zh-CN" altLang="en-US" sz="24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标题 240641"/>
          <p:cNvSpPr>
            <a:spLocks noGrp="1"/>
          </p:cNvSpPr>
          <p:nvPr>
            <p:ph type="title"/>
          </p:nvPr>
        </p:nvSpPr>
        <p:spPr>
          <a:xfrm>
            <a:off x="250825" y="214630"/>
            <a:ext cx="8693150" cy="977265"/>
          </a:xfrm>
        </p:spPr>
        <p:txBody>
          <a:bodyPr lIns="92075" tIns="46038" rIns="92075" bIns="46038" anchor="b"/>
          <a:lstStyle/>
          <a:p>
            <a:r>
              <a:rPr lang="zh-CN" altLang="en-US" dirty="0"/>
              <a:t>双绞线</a:t>
            </a:r>
            <a:endParaRPr lang="zh-CN" altLang="en-US"/>
          </a:p>
        </p:txBody>
      </p:sp>
      <p:graphicFrame>
        <p:nvGraphicFramePr>
          <p:cNvPr id="240645" name="对象 240644"/>
          <p:cNvGraphicFramePr/>
          <p:nvPr/>
        </p:nvGraphicFramePr>
        <p:xfrm>
          <a:off x="4343400" y="3581400"/>
          <a:ext cx="4800600" cy="2749550"/>
        </p:xfrm>
        <a:graphic>
          <a:graphicData uri="http://schemas.openxmlformats.org/presentationml/2006/ole">
            <mc:AlternateContent xmlns:mc="http://schemas.openxmlformats.org/markup-compatibility/2006">
              <mc:Choice xmlns:v="urn:schemas-microsoft-com:vml" Requires="v">
                <p:oleObj spid="_x0000_s4249" r:id="rId4" imgW="3115310" imgH="1972310" progId="Word.Picture.8">
                  <p:embed/>
                </p:oleObj>
              </mc:Choice>
              <mc:Fallback>
                <p:oleObj r:id="rId4" imgW="3115310" imgH="1972310" progId="Word.Picture.8">
                  <p:embed/>
                  <p:pic>
                    <p:nvPicPr>
                      <p:cNvPr id="0" name="图片 3081"/>
                      <p:cNvPicPr/>
                      <p:nvPr/>
                    </p:nvPicPr>
                    <p:blipFill>
                      <a:blip r:embed="rId5"/>
                      <a:stretch>
                        <a:fillRect/>
                      </a:stretch>
                    </p:blipFill>
                    <p:spPr>
                      <a:xfrm>
                        <a:off x="4343400" y="3581400"/>
                        <a:ext cx="4800600" cy="2749550"/>
                      </a:xfrm>
                      <a:prstGeom prst="rect">
                        <a:avLst/>
                      </a:prstGeom>
                      <a:noFill/>
                      <a:ln w="38100">
                        <a:noFill/>
                        <a:miter/>
                      </a:ln>
                    </p:spPr>
                  </p:pic>
                </p:oleObj>
              </mc:Fallback>
            </mc:AlternateContent>
          </a:graphicData>
        </a:graphic>
      </p:graphicFrame>
      <p:pic>
        <p:nvPicPr>
          <p:cNvPr id="240646" name="图片 240645" descr="C:\temp\grentwist.gif"/>
          <p:cNvPicPr>
            <a:picLocks noChangeAspect="1"/>
          </p:cNvPicPr>
          <p:nvPr/>
        </p:nvPicPr>
        <p:blipFill>
          <a:blip r:embed="rId6"/>
          <a:stretch>
            <a:fillRect/>
          </a:stretch>
        </p:blipFill>
        <p:spPr>
          <a:xfrm>
            <a:off x="304800" y="1600200"/>
            <a:ext cx="4648200" cy="603250"/>
          </a:xfrm>
          <a:prstGeom prst="rect">
            <a:avLst/>
          </a:prstGeom>
          <a:noFill/>
          <a:ln w="9525">
            <a:noFill/>
          </a:ln>
        </p:spPr>
      </p:pic>
      <p:pic>
        <p:nvPicPr>
          <p:cNvPr id="240647" name="图片 240646" descr="D:\课件\图片\hub.gif"/>
          <p:cNvPicPr>
            <a:picLocks noChangeAspect="1"/>
          </p:cNvPicPr>
          <p:nvPr/>
        </p:nvPicPr>
        <p:blipFill>
          <a:blip r:embed="rId7"/>
          <a:stretch>
            <a:fillRect/>
          </a:stretch>
        </p:blipFill>
        <p:spPr>
          <a:xfrm>
            <a:off x="5562600" y="1434465"/>
            <a:ext cx="3262313" cy="2174875"/>
          </a:xfrm>
          <a:prstGeom prst="rect">
            <a:avLst/>
          </a:prstGeom>
          <a:noFill/>
          <a:ln w="9525">
            <a:noFill/>
          </a:ln>
        </p:spPr>
      </p:pic>
      <p:pic>
        <p:nvPicPr>
          <p:cNvPr id="240649" name="图片 240648"/>
          <p:cNvPicPr/>
          <p:nvPr/>
        </p:nvPicPr>
        <p:blipFill>
          <a:blip r:embed="rId8"/>
          <a:stretch>
            <a:fillRect/>
          </a:stretch>
        </p:blipFill>
        <p:spPr>
          <a:xfrm>
            <a:off x="152400" y="2667000"/>
            <a:ext cx="4724400" cy="3094038"/>
          </a:xfrm>
          <a:prstGeom prst="rect">
            <a:avLst/>
          </a:prstGeom>
          <a:noFill/>
          <a:ln w="50799" cap="flat" cmpd="sng">
            <a:solidFill>
              <a:schemeClr val="tx1"/>
            </a:solidFill>
            <a:prstDash val="solid"/>
            <a:miter/>
            <a:headEnd type="none" w="med" len="med"/>
            <a:tailEnd type="none" w="med" len="med"/>
          </a:ln>
        </p:spPr>
      </p:pic>
      <p:pic>
        <p:nvPicPr>
          <p:cNvPr id="240650" name="图片 240649" descr="E:\CNs\utp.jpg"/>
          <p:cNvPicPr>
            <a:picLocks noChangeAspect="1"/>
          </p:cNvPicPr>
          <p:nvPr/>
        </p:nvPicPr>
        <p:blipFill>
          <a:blip r:embed="rId9"/>
          <a:stretch>
            <a:fillRect/>
          </a:stretch>
        </p:blipFill>
        <p:spPr>
          <a:xfrm>
            <a:off x="0" y="2590800"/>
            <a:ext cx="5029200" cy="3214688"/>
          </a:xfrm>
          <a:prstGeom prst="rect">
            <a:avLst/>
          </a:prstGeom>
          <a:noFill/>
          <a:ln w="9525">
            <a:noFill/>
          </a:ln>
        </p:spPr>
      </p:pic>
      <p:sp>
        <p:nvSpPr>
          <p:cNvPr id="3" name="文本框 2"/>
          <p:cNvSpPr txBox="1"/>
          <p:nvPr/>
        </p:nvSpPr>
        <p:spPr>
          <a:xfrm>
            <a:off x="414655" y="1065530"/>
            <a:ext cx="8528685" cy="640080"/>
          </a:xfrm>
          <a:prstGeom prst="rect">
            <a:avLst/>
          </a:prstGeom>
          <a:noFill/>
        </p:spPr>
        <p:txBody>
          <a:bodyPr wrap="square" rtlCol="0" anchor="t">
            <a:spAutoFit/>
          </a:bodyPr>
          <a:lstStyle/>
          <a:p>
            <a:pPr algn="l"/>
            <a:r>
              <a:rPr lang="zh-CN" altLang="en-US" dirty="0">
                <a:sym typeface="+mn-ea"/>
              </a:rPr>
              <a:t>双绞线可分为</a:t>
            </a:r>
            <a:r>
              <a:rPr lang="zh-CN" altLang="en-US" dirty="0">
                <a:solidFill>
                  <a:schemeClr val="tx2"/>
                </a:solidFill>
                <a:sym typeface="+mn-ea"/>
              </a:rPr>
              <a:t>屏蔽双绞线</a:t>
            </a:r>
            <a:r>
              <a:rPr lang="en-US" altLang="zh-CN">
                <a:solidFill>
                  <a:schemeClr val="tx2"/>
                </a:solidFill>
                <a:sym typeface="+mn-ea"/>
              </a:rPr>
              <a:t>STP(Shielded Twisted Pair,IBM)</a:t>
            </a:r>
            <a:r>
              <a:rPr lang="zh-CN" altLang="en-US" dirty="0">
                <a:sym typeface="+mn-ea"/>
              </a:rPr>
              <a:t>和</a:t>
            </a:r>
            <a:r>
              <a:rPr lang="zh-CN" altLang="en-US" dirty="0">
                <a:solidFill>
                  <a:schemeClr val="tx2"/>
                </a:solidFill>
                <a:sym typeface="+mn-ea"/>
              </a:rPr>
              <a:t>非屏蔽双绞线</a:t>
            </a:r>
            <a:r>
              <a:rPr lang="en-US" altLang="zh-CN">
                <a:solidFill>
                  <a:schemeClr val="tx2"/>
                </a:solidFill>
                <a:sym typeface="+mn-ea"/>
              </a:rPr>
              <a:t>UTP</a:t>
            </a:r>
            <a:r>
              <a:rPr lang="zh-CN" altLang="en-US">
                <a:solidFill>
                  <a:schemeClr val="tx2"/>
                </a:solidFill>
                <a:sym typeface="+mn-ea"/>
              </a:rPr>
              <a:t>（Unshilded Twisted Pair</a:t>
            </a:r>
            <a:r>
              <a:rPr lang="en-US" altLang="zh-CN">
                <a:solidFill>
                  <a:schemeClr val="tx2"/>
                </a:solidFill>
                <a:sym typeface="+mn-ea"/>
              </a:rPr>
              <a:t>, T1A/E1A606标准</a:t>
            </a:r>
            <a:r>
              <a:rPr lang="zh-CN" altLang="en-US">
                <a:solidFill>
                  <a:schemeClr val="tx2"/>
                </a:solidFill>
                <a:sym typeface="+mn-ea"/>
              </a:rPr>
              <a:t>）</a:t>
            </a:r>
            <a:endParaRPr lang="zh-CN" altLang="en-US"/>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标题 243713"/>
          <p:cNvSpPr>
            <a:spLocks noGrp="1"/>
          </p:cNvSpPr>
          <p:nvPr>
            <p:ph type="title"/>
          </p:nvPr>
        </p:nvSpPr>
        <p:spPr>
          <a:xfrm>
            <a:off x="250825" y="214630"/>
            <a:ext cx="8693150" cy="1020445"/>
          </a:xfrm>
        </p:spPr>
        <p:txBody>
          <a:bodyPr lIns="92075" tIns="46038" rIns="92075" bIns="46038" anchor="b"/>
          <a:lstStyle/>
          <a:p>
            <a:r>
              <a:rPr lang="zh-CN" altLang="en-US" dirty="0"/>
              <a:t>双绞</a:t>
            </a:r>
            <a:r>
              <a:rPr lang="zh-CN" altLang="en-US"/>
              <a:t>线</a:t>
            </a:r>
          </a:p>
        </p:txBody>
      </p:sp>
      <p:sp>
        <p:nvSpPr>
          <p:cNvPr id="243715" name="文本占位符 243714"/>
          <p:cNvSpPr>
            <a:spLocks noGrp="1"/>
          </p:cNvSpPr>
          <p:nvPr>
            <p:ph type="body" idx="1"/>
          </p:nvPr>
        </p:nvSpPr>
        <p:spPr>
          <a:xfrm>
            <a:off x="228600" y="1143000"/>
            <a:ext cx="8686800" cy="5410200"/>
          </a:xfrm>
        </p:spPr>
        <p:txBody>
          <a:bodyPr lIns="92075" tIns="46038" rIns="92075" bIns="46038"/>
          <a:lstStyle/>
          <a:p>
            <a:r>
              <a:rPr lang="en-US" altLang="zh-CN" sz="2800" dirty="0"/>
              <a:t>EIA/TIA</a:t>
            </a:r>
            <a:r>
              <a:rPr lang="zh-CN" altLang="en-US" sz="2800" dirty="0"/>
              <a:t>为双绞线电缆定义了五种不同质量的型号。</a:t>
            </a:r>
            <a:r>
              <a:rPr lang="zh-CN" altLang="en-US" sz="2800" dirty="0">
                <a:solidFill>
                  <a:schemeClr val="tx2"/>
                </a:solidFill>
              </a:rPr>
              <a:t>计算机网络综合布线使用第三、四、五类。</a:t>
            </a:r>
            <a:r>
              <a:rPr lang="zh-CN" altLang="en-US" sz="2800" dirty="0"/>
              <a:t>这五种型号如下：</a:t>
            </a:r>
          </a:p>
          <a:p>
            <a:pPr lvl="1"/>
            <a:r>
              <a:rPr lang="zh-CN" altLang="en-US" sz="2400" dirty="0">
                <a:solidFill>
                  <a:schemeClr val="tx2"/>
                </a:solidFill>
              </a:rPr>
              <a:t>第一类</a:t>
            </a:r>
            <a:r>
              <a:rPr lang="zh-CN" altLang="en-US" sz="2400" dirty="0"/>
              <a:t>：主要用于传输语音（一类标准主要用于八十年代初之前的电话线缆），不用于数据传输。</a:t>
            </a:r>
            <a:br>
              <a:rPr lang="zh-CN" altLang="en-US" sz="2400" dirty="0"/>
            </a:br>
            <a:r>
              <a:rPr lang="zh-CN" altLang="en-US" sz="2400" dirty="0">
                <a:solidFill>
                  <a:schemeClr val="tx2"/>
                </a:solidFill>
              </a:rPr>
              <a:t>第二类</a:t>
            </a:r>
            <a:r>
              <a:rPr lang="zh-CN" altLang="en-US" sz="2400" dirty="0"/>
              <a:t>：</a:t>
            </a:r>
            <a:r>
              <a:rPr lang="zh-CN" altLang="en-US" sz="2400" dirty="0">
                <a:solidFill>
                  <a:schemeClr val="bg2"/>
                </a:solidFill>
              </a:rPr>
              <a:t>传输频率为</a:t>
            </a:r>
            <a:r>
              <a:rPr lang="en-US" altLang="zh-CN" sz="2400" dirty="0">
                <a:solidFill>
                  <a:schemeClr val="bg2"/>
                </a:solidFill>
              </a:rPr>
              <a:t>1MHz</a:t>
            </a:r>
            <a:r>
              <a:rPr lang="zh-CN" altLang="en-US" sz="2400" dirty="0">
                <a:solidFill>
                  <a:schemeClr val="bg2"/>
                </a:solidFill>
              </a:rPr>
              <a:t>，用于语音传输和最高传输速率</a:t>
            </a:r>
            <a:r>
              <a:rPr lang="en-US" altLang="zh-CN" sz="2400" dirty="0">
                <a:solidFill>
                  <a:schemeClr val="bg2"/>
                </a:solidFill>
              </a:rPr>
              <a:t>4Mbps</a:t>
            </a:r>
            <a:r>
              <a:rPr lang="zh-CN" altLang="en-US" sz="2400" dirty="0">
                <a:solidFill>
                  <a:schemeClr val="bg2"/>
                </a:solidFill>
              </a:rPr>
              <a:t>的数据传输，常见于使用</a:t>
            </a:r>
            <a:r>
              <a:rPr lang="en-US" altLang="zh-CN" sz="2400" dirty="0">
                <a:solidFill>
                  <a:schemeClr val="bg2"/>
                </a:solidFill>
              </a:rPr>
              <a:t>4Mbps</a:t>
            </a:r>
            <a:r>
              <a:rPr lang="zh-CN" altLang="en-US" sz="2400" dirty="0">
                <a:solidFill>
                  <a:schemeClr val="bg2"/>
                </a:solidFill>
              </a:rPr>
              <a:t>规范令牌传递协议的旧的令牌网。</a:t>
            </a:r>
            <a:br>
              <a:rPr lang="zh-CN" altLang="en-US" sz="2400" dirty="0">
                <a:solidFill>
                  <a:schemeClr val="bg2"/>
                </a:solidFill>
              </a:rPr>
            </a:br>
            <a:r>
              <a:rPr lang="zh-CN" altLang="en-US" sz="2400" dirty="0">
                <a:solidFill>
                  <a:schemeClr val="tx2"/>
                </a:solidFill>
              </a:rPr>
              <a:t>第三类</a:t>
            </a:r>
            <a:r>
              <a:rPr lang="en-US" altLang="zh-CN" sz="2400" dirty="0">
                <a:solidFill>
                  <a:schemeClr val="tx2"/>
                </a:solidFill>
              </a:rPr>
              <a:t>:</a:t>
            </a:r>
            <a:r>
              <a:rPr lang="zh-CN" altLang="en-US" sz="2400" dirty="0"/>
              <a:t>指目前在</a:t>
            </a:r>
            <a:r>
              <a:rPr lang="en-US" altLang="zh-CN" sz="2400" dirty="0"/>
              <a:t>ANSI</a:t>
            </a:r>
            <a:r>
              <a:rPr lang="zh-CN" altLang="en-US" sz="2400" dirty="0"/>
              <a:t>和</a:t>
            </a:r>
            <a:r>
              <a:rPr lang="en-US" altLang="zh-CN" sz="2400" dirty="0"/>
              <a:t>EIA/TIA568</a:t>
            </a:r>
            <a:r>
              <a:rPr lang="zh-CN" altLang="en-US" sz="2400" dirty="0"/>
              <a:t>标准中指定的电缆。该电缆的传输频率为</a:t>
            </a:r>
            <a:r>
              <a:rPr lang="en-US" altLang="zh-CN" sz="2400" dirty="0"/>
              <a:t>16MHz,</a:t>
            </a:r>
            <a:r>
              <a:rPr lang="zh-CN" altLang="en-US" sz="2400" dirty="0"/>
              <a:t>用于语音传输及最高传输速率为</a:t>
            </a:r>
            <a:r>
              <a:rPr lang="en-US" altLang="zh-CN" sz="2400" dirty="0"/>
              <a:t>10Mbps</a:t>
            </a:r>
            <a:r>
              <a:rPr lang="zh-CN" altLang="en-US" sz="2400" dirty="0"/>
              <a:t>的数据传输，主要用于</a:t>
            </a:r>
            <a:r>
              <a:rPr lang="en-US" altLang="zh-CN" sz="2400" dirty="0"/>
              <a:t>10</a:t>
            </a:r>
            <a:r>
              <a:rPr lang="en-US" altLang="zh-CN" sz="2400"/>
              <a:t>base-T</a:t>
            </a:r>
            <a:r>
              <a:rPr lang="zh-CN" altLang="en-US" sz="2400"/>
              <a:t>。</a:t>
            </a:r>
            <a:br>
              <a:rPr lang="zh-CN" altLang="en-US" sz="2400"/>
            </a:br>
            <a:endParaRPr lang="zh-CN" altLang="en-US" sz="2400"/>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标题 242689"/>
          <p:cNvSpPr>
            <a:spLocks noGrp="1"/>
          </p:cNvSpPr>
          <p:nvPr>
            <p:ph type="title"/>
          </p:nvPr>
        </p:nvSpPr>
        <p:spPr>
          <a:xfrm>
            <a:off x="250825" y="214630"/>
            <a:ext cx="8693150" cy="1210945"/>
          </a:xfrm>
        </p:spPr>
        <p:txBody>
          <a:bodyPr lIns="92075" tIns="46038" rIns="92075" bIns="46038" anchor="b"/>
          <a:lstStyle/>
          <a:p>
            <a:r>
              <a:rPr lang="zh-CN" altLang="en-US" dirty="0"/>
              <a:t>双绞线</a:t>
            </a:r>
          </a:p>
        </p:txBody>
      </p:sp>
      <p:sp>
        <p:nvSpPr>
          <p:cNvPr id="242691" name="文本占位符 242690"/>
          <p:cNvSpPr>
            <a:spLocks noGrp="1"/>
          </p:cNvSpPr>
          <p:nvPr>
            <p:ph type="body" idx="1"/>
          </p:nvPr>
        </p:nvSpPr>
        <p:spPr>
          <a:xfrm>
            <a:off x="457200" y="1371600"/>
            <a:ext cx="8229600" cy="5181600"/>
          </a:xfrm>
        </p:spPr>
        <p:txBody>
          <a:bodyPr lIns="92075" tIns="46038" rIns="92075" bIns="46038"/>
          <a:lstStyle/>
          <a:p>
            <a:r>
              <a:rPr lang="zh-CN" altLang="en-US" sz="2400" dirty="0">
                <a:solidFill>
                  <a:schemeClr val="tx2"/>
                </a:solidFill>
              </a:rPr>
              <a:t>第四类</a:t>
            </a:r>
            <a:r>
              <a:rPr lang="en-US" altLang="zh-CN" sz="2400" dirty="0"/>
              <a:t>:</a:t>
            </a:r>
            <a:r>
              <a:rPr lang="zh-CN" altLang="en-US" sz="2400" dirty="0"/>
              <a:t>该类电缆的传输频率为</a:t>
            </a:r>
            <a:r>
              <a:rPr lang="en-US" altLang="zh-CN" sz="2400" dirty="0"/>
              <a:t>20MHz,</a:t>
            </a:r>
            <a:r>
              <a:rPr lang="zh-CN" altLang="en-US" sz="2400" dirty="0"/>
              <a:t>用于语音传输和最高传输速率</a:t>
            </a:r>
            <a:r>
              <a:rPr lang="en-US" altLang="zh-CN" sz="2400" dirty="0"/>
              <a:t>16Mbps</a:t>
            </a:r>
            <a:r>
              <a:rPr lang="zh-CN" altLang="en-US" sz="2400" dirty="0"/>
              <a:t>的数据传输，主要用于基于令牌的局域网和</a:t>
            </a:r>
            <a:r>
              <a:rPr lang="en-US" altLang="zh-CN" sz="2400" dirty="0"/>
              <a:t>10</a:t>
            </a:r>
            <a:r>
              <a:rPr lang="en-US" altLang="zh-CN" sz="2400"/>
              <a:t>base-T/100base-T</a:t>
            </a:r>
            <a:r>
              <a:rPr lang="zh-CN" altLang="en-US" sz="2400"/>
              <a:t>。</a:t>
            </a:r>
            <a:br>
              <a:rPr lang="zh-CN" altLang="en-US" sz="2400"/>
            </a:br>
            <a:r>
              <a:rPr lang="zh-CN" altLang="en-US" sz="2400" dirty="0">
                <a:solidFill>
                  <a:schemeClr val="tx2"/>
                </a:solidFill>
              </a:rPr>
              <a:t>第五类</a:t>
            </a:r>
            <a:r>
              <a:rPr lang="en-US" altLang="zh-CN" sz="2400" dirty="0"/>
              <a:t>:</a:t>
            </a:r>
            <a:r>
              <a:rPr lang="zh-CN" altLang="en-US" sz="2400" dirty="0">
                <a:solidFill>
                  <a:schemeClr val="bg2"/>
                </a:solidFill>
              </a:rPr>
              <a:t>该类电缆增加了绕线密度</a:t>
            </a:r>
            <a:r>
              <a:rPr lang="en-US" altLang="zh-CN" sz="2400" dirty="0">
                <a:solidFill>
                  <a:schemeClr val="bg2"/>
                </a:solidFill>
              </a:rPr>
              <a:t>,</a:t>
            </a:r>
            <a:r>
              <a:rPr lang="zh-CN" altLang="en-US" sz="2400" dirty="0">
                <a:solidFill>
                  <a:schemeClr val="bg2"/>
                </a:solidFill>
              </a:rPr>
              <a:t>外套一种高质量的绝缘材料</a:t>
            </a:r>
            <a:r>
              <a:rPr lang="en-US" altLang="zh-CN" sz="2400" dirty="0">
                <a:solidFill>
                  <a:schemeClr val="bg2"/>
                </a:solidFill>
              </a:rPr>
              <a:t>,</a:t>
            </a:r>
            <a:r>
              <a:rPr lang="zh-CN" altLang="en-US" sz="2400" dirty="0">
                <a:solidFill>
                  <a:schemeClr val="bg2"/>
                </a:solidFill>
              </a:rPr>
              <a:t>传输频率为</a:t>
            </a:r>
            <a:r>
              <a:rPr lang="en-US" altLang="zh-CN" sz="2400" dirty="0">
                <a:solidFill>
                  <a:schemeClr val="bg2"/>
                </a:solidFill>
              </a:rPr>
              <a:t>100MHz,</a:t>
            </a:r>
            <a:r>
              <a:rPr lang="zh-CN" altLang="en-US" sz="2400" dirty="0">
                <a:solidFill>
                  <a:schemeClr val="bg2"/>
                </a:solidFill>
              </a:rPr>
              <a:t>用于语音传输和最高传输速率为</a:t>
            </a:r>
            <a:r>
              <a:rPr lang="en-US" altLang="zh-CN" sz="2400" dirty="0">
                <a:solidFill>
                  <a:schemeClr val="bg2"/>
                </a:solidFill>
              </a:rPr>
              <a:t>100Mbps</a:t>
            </a:r>
            <a:r>
              <a:rPr lang="zh-CN" altLang="en-US" sz="2400" dirty="0">
                <a:solidFill>
                  <a:schemeClr val="bg2"/>
                </a:solidFill>
              </a:rPr>
              <a:t>的数据传输，主要用于</a:t>
            </a:r>
            <a:r>
              <a:rPr lang="en-US" altLang="zh-CN" sz="2400" dirty="0">
                <a:solidFill>
                  <a:schemeClr val="bg2"/>
                </a:solidFill>
              </a:rPr>
              <a:t>100base-T</a:t>
            </a:r>
            <a:r>
              <a:rPr lang="zh-CN" altLang="en-US" sz="2400" dirty="0">
                <a:solidFill>
                  <a:schemeClr val="bg2"/>
                </a:solidFill>
              </a:rPr>
              <a:t>和</a:t>
            </a:r>
            <a:r>
              <a:rPr lang="en-US" altLang="zh-CN" sz="2400" dirty="0">
                <a:solidFill>
                  <a:schemeClr val="bg2"/>
                </a:solidFill>
              </a:rPr>
              <a:t>10base-T</a:t>
            </a:r>
            <a:r>
              <a:rPr lang="zh-CN" altLang="en-US" sz="2400" dirty="0">
                <a:solidFill>
                  <a:schemeClr val="bg2"/>
                </a:solidFill>
              </a:rPr>
              <a:t>网络，这是最常用的以太网电缆。 </a:t>
            </a:r>
          </a:p>
          <a:p>
            <a:pPr>
              <a:buClrTx/>
              <a:buSzPct val="120000"/>
              <a:buFont typeface="Wingdings" panose="05000000000000000000" pitchFamily="2" charset="2"/>
              <a:buChar char="§"/>
            </a:pPr>
            <a:r>
              <a:rPr lang="en-US" altLang="zh-CN" sz="2400" dirty="0">
                <a:solidFill>
                  <a:schemeClr val="tx2"/>
                </a:solidFill>
                <a:latin typeface="宋体" panose="02010600030101010101" pitchFamily="2" charset="-122"/>
              </a:rPr>
              <a:t>3</a:t>
            </a:r>
            <a:r>
              <a:rPr lang="zh-CN" altLang="en-US" sz="2400" dirty="0">
                <a:solidFill>
                  <a:schemeClr val="tx2"/>
                </a:solidFill>
                <a:latin typeface="宋体" panose="02010600030101010101" pitchFamily="2" charset="-122"/>
              </a:rPr>
              <a:t>类和</a:t>
            </a:r>
            <a:r>
              <a:rPr lang="en-US" altLang="zh-CN" sz="2400" dirty="0">
                <a:solidFill>
                  <a:schemeClr val="tx2"/>
                </a:solidFill>
                <a:latin typeface="宋体" panose="02010600030101010101" pitchFamily="2" charset="-122"/>
              </a:rPr>
              <a:t>5</a:t>
            </a:r>
            <a:r>
              <a:rPr lang="zh-CN" altLang="en-US" sz="2400" dirty="0">
                <a:solidFill>
                  <a:schemeClr val="tx2"/>
                </a:solidFill>
                <a:latin typeface="宋体" panose="02010600030101010101" pitchFamily="2" charset="-122"/>
              </a:rPr>
              <a:t>类</a:t>
            </a:r>
            <a:r>
              <a:rPr lang="en-US" altLang="zh-CN" sz="2400" dirty="0">
                <a:latin typeface="宋体" panose="02010600030101010101" pitchFamily="2" charset="-122"/>
              </a:rPr>
              <a:t>UTP</a:t>
            </a:r>
            <a:r>
              <a:rPr lang="zh-CN" altLang="en-US" sz="2400" dirty="0">
                <a:latin typeface="宋体" panose="02010600030101010101" pitchFamily="2" charset="-122"/>
              </a:rPr>
              <a:t>的关键差别在于单位距离上的螺旋的数目。</a:t>
            </a:r>
            <a:r>
              <a:rPr lang="en-US" altLang="zh-CN" sz="2400" dirty="0">
                <a:latin typeface="宋体" panose="02010600030101010101" pitchFamily="2" charset="-122"/>
              </a:rPr>
              <a:t>5</a:t>
            </a:r>
            <a:r>
              <a:rPr lang="zh-CN" altLang="en-US" sz="2400" dirty="0">
                <a:latin typeface="宋体" panose="02010600030101010101" pitchFamily="2" charset="-122"/>
              </a:rPr>
              <a:t>类旋得较紧，一般为每英寸</a:t>
            </a:r>
            <a:r>
              <a:rPr lang="en-US" altLang="zh-CN" sz="2400" dirty="0">
                <a:latin typeface="宋体" panose="02010600030101010101" pitchFamily="2" charset="-122"/>
              </a:rPr>
              <a:t>3-4</a:t>
            </a:r>
            <a:r>
              <a:rPr lang="zh-CN" altLang="en-US" sz="2400" dirty="0">
                <a:latin typeface="宋体" panose="02010600030101010101" pitchFamily="2" charset="-122"/>
              </a:rPr>
              <a:t>转，而</a:t>
            </a:r>
            <a:r>
              <a:rPr lang="en-US" altLang="zh-CN" sz="2400" dirty="0">
                <a:latin typeface="宋体" panose="02010600030101010101" pitchFamily="2" charset="-122"/>
              </a:rPr>
              <a:t>3</a:t>
            </a:r>
            <a:r>
              <a:rPr lang="zh-CN" altLang="en-US" sz="2400" dirty="0">
                <a:latin typeface="宋体" panose="02010600030101010101" pitchFamily="2" charset="-122"/>
              </a:rPr>
              <a:t>类则一般是每英尺</a:t>
            </a:r>
            <a:r>
              <a:rPr lang="en-US" altLang="zh-CN" sz="2400" dirty="0">
                <a:latin typeface="宋体" panose="02010600030101010101" pitchFamily="2" charset="-122"/>
              </a:rPr>
              <a:t>3-4</a:t>
            </a:r>
            <a:r>
              <a:rPr lang="zh-CN" altLang="en-US" sz="2400" dirty="0">
                <a:latin typeface="宋体" panose="02010600030101010101" pitchFamily="2" charset="-122"/>
              </a:rPr>
              <a:t>转；旋得越紧，价格越贵，但性能也好得多。 </a:t>
            </a:r>
          </a:p>
          <a:p>
            <a:r>
              <a:rPr lang="zh-CN" altLang="en-US" sz="2400" dirty="0">
                <a:solidFill>
                  <a:schemeClr val="bg2"/>
                </a:solidFill>
                <a:latin typeface="宋体" panose="02010600030101010101" pitchFamily="2" charset="-122"/>
              </a:rPr>
              <a:t>另外还有</a:t>
            </a:r>
            <a:r>
              <a:rPr lang="zh-CN" altLang="en-US" sz="2400" dirty="0">
                <a:solidFill>
                  <a:schemeClr val="tx2"/>
                </a:solidFill>
                <a:latin typeface="宋体" panose="02010600030101010101" pitchFamily="2" charset="-122"/>
              </a:rPr>
              <a:t>超</a:t>
            </a:r>
            <a:r>
              <a:rPr lang="en-US" altLang="zh-CN" sz="2400" dirty="0">
                <a:solidFill>
                  <a:schemeClr val="tx2"/>
                </a:solidFill>
                <a:latin typeface="宋体" panose="02010600030101010101" pitchFamily="2" charset="-122"/>
              </a:rPr>
              <a:t>5</a:t>
            </a:r>
            <a:r>
              <a:rPr lang="zh-CN" altLang="en-US" sz="2400" dirty="0">
                <a:solidFill>
                  <a:schemeClr val="tx2"/>
                </a:solidFill>
                <a:latin typeface="宋体" panose="02010600030101010101" pitchFamily="2" charset="-122"/>
              </a:rPr>
              <a:t>类</a:t>
            </a:r>
            <a:r>
              <a:rPr lang="zh-CN" altLang="en-US" sz="2400" dirty="0">
                <a:solidFill>
                  <a:schemeClr val="bg2"/>
                </a:solidFill>
                <a:latin typeface="宋体" panose="02010600030101010101" pitchFamily="2" charset="-122"/>
              </a:rPr>
              <a:t>双绞线电缆，通过对其“信道”性能测试结果表明，与普通</a:t>
            </a:r>
            <a:r>
              <a:rPr lang="en-US" altLang="zh-CN" sz="2400" dirty="0">
                <a:solidFill>
                  <a:schemeClr val="bg2"/>
                </a:solidFill>
                <a:latin typeface="宋体" panose="02010600030101010101" pitchFamily="2" charset="-122"/>
              </a:rPr>
              <a:t>5</a:t>
            </a:r>
            <a:r>
              <a:rPr lang="zh-CN" altLang="en-US" sz="2400" dirty="0">
                <a:solidFill>
                  <a:schemeClr val="bg2"/>
                </a:solidFill>
                <a:latin typeface="宋体" panose="02010600030101010101" pitchFamily="2" charset="-122"/>
              </a:rPr>
              <a:t>类双绞线电缆比较，它的近端串扰、衰减和结构回波等主要性能指标都有很大提高。 </a:t>
            </a:r>
            <a:endParaRPr lang="zh-CN" altLang="en-US" sz="2400">
              <a:solidFill>
                <a:schemeClr val="bg2"/>
              </a:solidFill>
              <a:latin typeface="宋体" panose="02010600030101010101" pitchFamily="2" charset="-122"/>
            </a:endParaRPr>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p:nvPr>
        </p:nvSpPr>
        <p:spPr>
          <a:xfrm>
            <a:off x="184150" y="214313"/>
            <a:ext cx="7793038" cy="1462087"/>
          </a:xfrm>
        </p:spPr>
        <p:txBody>
          <a:bodyPr vert="horz" wrap="square" lIns="91440" tIns="45720" rIns="91440" bIns="45720" anchor="ctr"/>
          <a:lstStyle/>
          <a:p>
            <a:r>
              <a:rPr lang="en-US" altLang="zh-CN" dirty="0"/>
              <a:t>Physical Guided Media</a:t>
            </a:r>
            <a:endParaRPr lang="zh-CN" altLang="en-US" dirty="0"/>
          </a:p>
        </p:txBody>
      </p:sp>
      <p:pic>
        <p:nvPicPr>
          <p:cNvPr id="49155" name="Picture 4"/>
          <p:cNvPicPr>
            <a:picLocks noChangeAspect="1"/>
          </p:cNvPicPr>
          <p:nvPr/>
        </p:nvPicPr>
        <p:blipFill>
          <a:blip r:embed="rId2"/>
          <a:stretch>
            <a:fillRect/>
          </a:stretch>
        </p:blipFill>
        <p:spPr>
          <a:xfrm>
            <a:off x="411163" y="1981200"/>
            <a:ext cx="3055937" cy="3886200"/>
          </a:xfrm>
          <a:prstGeom prst="rect">
            <a:avLst/>
          </a:prstGeom>
          <a:noFill/>
          <a:ln w="9525">
            <a:noFill/>
          </a:ln>
        </p:spPr>
      </p:pic>
      <p:pic>
        <p:nvPicPr>
          <p:cNvPr id="49156" name="Picture 77" descr="underline_base"/>
          <p:cNvPicPr/>
          <p:nvPr/>
        </p:nvPicPr>
        <p:blipFill>
          <a:blip r:embed="rId3"/>
          <a:stretch>
            <a:fillRect/>
          </a:stretch>
        </p:blipFill>
        <p:spPr>
          <a:xfrm>
            <a:off x="485775" y="1149350"/>
            <a:ext cx="5027613" cy="173038"/>
          </a:xfrm>
          <a:prstGeom prst="rect">
            <a:avLst/>
          </a:prstGeom>
          <a:noFill/>
          <a:ln w="9525">
            <a:noFill/>
          </a:ln>
        </p:spPr>
      </p:pic>
      <p:sp>
        <p:nvSpPr>
          <p:cNvPr id="49157" name="Slide Number Placeholder 3"/>
          <p:cNvSpPr txBox="1">
            <a:spLocks noGrp="1"/>
          </p:cNvSpPr>
          <p:nvPr/>
        </p:nvSpPr>
        <p:spPr>
          <a:xfrm>
            <a:off x="8324850" y="6462713"/>
            <a:ext cx="676275" cy="276225"/>
          </a:xfrm>
          <a:prstGeom prst="rect">
            <a:avLst/>
          </a:prstGeom>
          <a:noFill/>
          <a:ln w="9525">
            <a:noFill/>
          </a:ln>
        </p:spPr>
        <p:txBody>
          <a:bodyPr/>
          <a:lstStyle/>
          <a:p>
            <a:pPr lvl="0"/>
            <a:r>
              <a:rPr lang="en-US" altLang="zh-CN" sz="1200" dirty="0">
                <a:latin typeface="Tahoma" panose="020B0604030504040204" pitchFamily="34" charset="0"/>
                <a:ea typeface="MS PGothic" panose="020B0600070205080204" pitchFamily="34" charset="-128"/>
              </a:rPr>
              <a:t>1-</a:t>
            </a:r>
            <a:fld id="{9A0DB2DC-4C9A-4742-B13C-FB6460FD3503}" type="slidenum">
              <a:rPr lang="en-US" altLang="zh-CN" sz="1200" dirty="0">
                <a:latin typeface="Tahoma" panose="020B0604030504040204" pitchFamily="34" charset="0"/>
                <a:ea typeface="MS PGothic" panose="020B0600070205080204" pitchFamily="34" charset="-128"/>
              </a:rPr>
              <a:t>57</a:t>
            </a:fld>
            <a:endParaRPr lang="en-US" altLang="zh-CN" sz="1200" dirty="0">
              <a:latin typeface="Tahoma" panose="020B0604030504040204" pitchFamily="34" charset="0"/>
              <a:ea typeface="MS PGothic" panose="020B0600070205080204" pitchFamily="34" charset="-128"/>
            </a:endParaRPr>
          </a:p>
        </p:txBody>
      </p:sp>
      <p:sp>
        <p:nvSpPr>
          <p:cNvPr id="49158" name="Footer Placeholder 2"/>
          <p:cNvSpPr txBox="1">
            <a:spLocks noGrp="1"/>
          </p:cNvSpPr>
          <p:nvPr/>
        </p:nvSpPr>
        <p:spPr>
          <a:xfrm>
            <a:off x="5576888" y="6467475"/>
            <a:ext cx="2895600" cy="287338"/>
          </a:xfrm>
          <a:prstGeom prst="rect">
            <a:avLst/>
          </a:prstGeom>
          <a:noFill/>
          <a:ln w="9525">
            <a:noFill/>
          </a:ln>
        </p:spPr>
        <p:txBody>
          <a:bodyPr/>
          <a:lstStyle/>
          <a:p>
            <a:pPr lvl="0" algn="r"/>
            <a:r>
              <a:rPr lang="en-US" altLang="zh-CN" sz="1200" dirty="0">
                <a:latin typeface="Tahoma" panose="020B0604030504040204" pitchFamily="34" charset="0"/>
                <a:ea typeface="MS PGothic" panose="020B0600070205080204" pitchFamily="34" charset="-128"/>
              </a:rPr>
              <a:t>Introduction</a:t>
            </a:r>
          </a:p>
        </p:txBody>
      </p:sp>
      <p:pic>
        <p:nvPicPr>
          <p:cNvPr id="49159" name="Picture 9"/>
          <p:cNvPicPr>
            <a:picLocks noChangeAspect="1"/>
          </p:cNvPicPr>
          <p:nvPr/>
        </p:nvPicPr>
        <p:blipFill>
          <a:blip r:embed="rId4"/>
          <a:stretch>
            <a:fillRect/>
          </a:stretch>
        </p:blipFill>
        <p:spPr>
          <a:xfrm>
            <a:off x="3619500" y="1257300"/>
            <a:ext cx="5524500" cy="1905000"/>
          </a:xfrm>
          <a:prstGeom prst="rect">
            <a:avLst/>
          </a:prstGeom>
          <a:noFill/>
          <a:ln w="9525">
            <a:noFill/>
          </a:ln>
        </p:spPr>
      </p:pic>
      <p:pic>
        <p:nvPicPr>
          <p:cNvPr id="49160" name="Picture 10"/>
          <p:cNvPicPr>
            <a:picLocks noChangeAspect="1"/>
          </p:cNvPicPr>
          <p:nvPr/>
        </p:nvPicPr>
        <p:blipFill>
          <a:blip r:embed="rId5"/>
          <a:stretch>
            <a:fillRect/>
          </a:stretch>
        </p:blipFill>
        <p:spPr>
          <a:xfrm>
            <a:off x="4430713" y="3771900"/>
            <a:ext cx="3249612" cy="2327275"/>
          </a:xfrm>
          <a:prstGeom prst="rect">
            <a:avLst/>
          </a:prstGeom>
          <a:noFill/>
          <a:ln w="9525">
            <a:noFill/>
          </a:ln>
        </p:spPr>
      </p:pic>
      <p:pic>
        <p:nvPicPr>
          <p:cNvPr id="49161" name="Picture 11"/>
          <p:cNvPicPr>
            <a:picLocks noChangeAspect="1"/>
          </p:cNvPicPr>
          <p:nvPr/>
        </p:nvPicPr>
        <p:blipFill>
          <a:blip r:embed="rId6"/>
          <a:stretch>
            <a:fillRect/>
          </a:stretch>
        </p:blipFill>
        <p:spPr>
          <a:xfrm>
            <a:off x="4130675" y="3176588"/>
            <a:ext cx="4572000" cy="3681412"/>
          </a:xfrm>
          <a:prstGeom prst="rect">
            <a:avLst/>
          </a:prstGeom>
          <a:noFill/>
          <a:ln w="9525">
            <a:noFill/>
          </a:ln>
        </p:spPr>
      </p:pic>
    </p:spTree>
    <p:extLst>
      <p:ext uri="{BB962C8B-B14F-4D97-AF65-F5344CB8AC3E}">
        <p14:creationId xmlns:p14="http://schemas.microsoft.com/office/powerpoint/2010/main" val="162745905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标题 241665"/>
          <p:cNvSpPr>
            <a:spLocks noGrp="1"/>
          </p:cNvSpPr>
          <p:nvPr>
            <p:ph type="title"/>
          </p:nvPr>
        </p:nvSpPr>
        <p:spPr>
          <a:xfrm>
            <a:off x="250825" y="214630"/>
            <a:ext cx="8693150" cy="1037590"/>
          </a:xfrm>
        </p:spPr>
        <p:txBody>
          <a:bodyPr lIns="92075" tIns="46038" rIns="92075" bIns="46038" anchor="b"/>
          <a:lstStyle/>
          <a:p>
            <a:r>
              <a:rPr lang="zh-CN" altLang="en-US" dirty="0"/>
              <a:t>屏蔽双绞线</a:t>
            </a:r>
            <a:endParaRPr lang="zh-CN" altLang="en-US"/>
          </a:p>
        </p:txBody>
      </p:sp>
      <p:pic>
        <p:nvPicPr>
          <p:cNvPr id="241668" name="文本占位符 241667" descr="C:\My Documents\My Pictures\未命名.bmp"/>
          <p:cNvPicPr>
            <a:picLocks noGrp="1" noChangeAspect="1"/>
          </p:cNvPicPr>
          <p:nvPr>
            <p:ph type="body" idx="1"/>
          </p:nvPr>
        </p:nvPicPr>
        <p:blipFill>
          <a:blip r:embed="rId3"/>
          <a:stretch>
            <a:fillRect/>
          </a:stretch>
        </p:blipFill>
        <p:spPr>
          <a:xfrm>
            <a:off x="0" y="2895600"/>
            <a:ext cx="4800600" cy="3371850"/>
          </a:xfrm>
        </p:spPr>
      </p:pic>
      <p:pic>
        <p:nvPicPr>
          <p:cNvPr id="241669" name="图片 241668"/>
          <p:cNvPicPr/>
          <p:nvPr/>
        </p:nvPicPr>
        <p:blipFill>
          <a:blip r:embed="rId4"/>
          <a:stretch>
            <a:fillRect/>
          </a:stretch>
        </p:blipFill>
        <p:spPr>
          <a:xfrm>
            <a:off x="5486400" y="3124200"/>
            <a:ext cx="3352800" cy="3124200"/>
          </a:xfrm>
          <a:prstGeom prst="rect">
            <a:avLst/>
          </a:prstGeom>
          <a:noFill/>
          <a:ln w="50799" cap="flat" cmpd="sng">
            <a:solidFill>
              <a:schemeClr val="tx1"/>
            </a:solidFill>
            <a:prstDash val="solid"/>
            <a:miter/>
            <a:headEnd type="none" w="med" len="med"/>
            <a:tailEnd type="none" w="med" len="med"/>
          </a:ln>
        </p:spPr>
      </p:pic>
      <p:sp>
        <p:nvSpPr>
          <p:cNvPr id="241670" name="矩形 241669"/>
          <p:cNvSpPr/>
          <p:nvPr/>
        </p:nvSpPr>
        <p:spPr>
          <a:xfrm>
            <a:off x="0" y="1143000"/>
            <a:ext cx="9144000" cy="1295400"/>
          </a:xfrm>
          <a:prstGeom prst="rect">
            <a:avLst/>
          </a:prstGeom>
          <a:noFill/>
          <a:ln w="9525">
            <a:noFill/>
          </a:ln>
        </p:spPr>
        <p:txBody>
          <a:bodyPr lIns="92075" tIns="46038" rIns="92075" bIns="46038"/>
          <a:lstStyle>
            <a:lvl1pPr marL="342900" lvl="0" indent="-342900" algn="l" defTabSz="914400" eaLnBrk="0" fontAlgn="base" latinLnBrk="0" hangingPunct="0">
              <a:lnSpc>
                <a:spcPct val="100000"/>
              </a:lnSpc>
              <a:spcBef>
                <a:spcPct val="20000"/>
              </a:spcBef>
              <a:spcAft>
                <a:spcPct val="0"/>
              </a:spcAft>
              <a:buFont typeface="Wingdings 2" panose="05020102010507070707" pitchFamily="18" charset="2"/>
              <a:buChar char="¡"/>
              <a:defRPr sz="3200" b="1" i="0" u="none" kern="1200" baseline="0">
                <a:solidFill>
                  <a:schemeClr val="tx1"/>
                </a:solidFill>
                <a:latin typeface="Times New Roman" panose="02020603050405020304" charset="0"/>
                <a:ea typeface="宋体" panose="02010600030101010101" pitchFamily="2" charset="-122"/>
              </a:defRPr>
            </a:lvl1pPr>
            <a:lvl2pPr marL="800100" lvl="1" indent="-342900" algn="l" defTabSz="914400" eaLnBrk="0" fontAlgn="base" latinLnBrk="0" hangingPunct="0">
              <a:lnSpc>
                <a:spcPct val="110000"/>
              </a:lnSpc>
              <a:spcBef>
                <a:spcPct val="20000"/>
              </a:spcBef>
              <a:spcAft>
                <a:spcPct val="0"/>
              </a:spcAft>
              <a:buClr>
                <a:schemeClr val="accent1"/>
              </a:buClr>
              <a:buSzPct val="85000"/>
              <a:buFont typeface="Wingdings" panose="05000000000000000000" pitchFamily="2" charset="2"/>
              <a:buChar char="l"/>
              <a:defRPr sz="2800" b="0" i="0" u="none" kern="1200" baseline="0">
                <a:solidFill>
                  <a:schemeClr val="tx1"/>
                </a:solidFill>
                <a:latin typeface="+mn-lt"/>
                <a:ea typeface="+mn-ea"/>
                <a:cs typeface="+mn-cs"/>
              </a:defRPr>
            </a:lvl2pPr>
            <a:lvl3pPr marL="1257300" lvl="2" indent="-342900" algn="l" defTabSz="914400" eaLnBrk="0" fontAlgn="base" latinLnBrk="0" hangingPunct="0">
              <a:lnSpc>
                <a:spcPct val="100000"/>
              </a:lnSpc>
              <a:spcBef>
                <a:spcPct val="20000"/>
              </a:spcBef>
              <a:spcAft>
                <a:spcPct val="0"/>
              </a:spcAft>
              <a:buClr>
                <a:srgbClr val="00CCFF"/>
              </a:buClr>
              <a:buSzPct val="70000"/>
              <a:buFont typeface="Wingdings" panose="05000000000000000000" pitchFamily="2" charset="2"/>
              <a:buChar char="u"/>
              <a:defRPr sz="2400" b="0" i="0" u="none" kern="1200" baseline="0">
                <a:solidFill>
                  <a:schemeClr val="tx1"/>
                </a:solidFill>
                <a:latin typeface="+mn-lt"/>
                <a:ea typeface="+mn-ea"/>
                <a:cs typeface="+mn-cs"/>
              </a:defRPr>
            </a:lvl3pPr>
            <a:lvl4pPr marL="1714500" lvl="3" indent="-342900" algn="l" defTabSz="914400" eaLnBrk="0" fontAlgn="base" latinLnBrk="0" hangingPunct="0">
              <a:lnSpc>
                <a:spcPct val="100000"/>
              </a:lnSpc>
              <a:spcBef>
                <a:spcPct val="20000"/>
              </a:spcBef>
              <a:spcAft>
                <a:spcPct val="0"/>
              </a:spcAft>
              <a:buClr>
                <a:srgbClr val="CEA568"/>
              </a:buClr>
              <a:buSzPct val="65000"/>
              <a:buFont typeface="Wingdings" panose="05000000000000000000" pitchFamily="2" charset="2"/>
              <a:buChar char="¡"/>
              <a:defRPr sz="2000" b="0" i="0" u="none" kern="1200" baseline="0">
                <a:solidFill>
                  <a:schemeClr val="tx1"/>
                </a:solidFill>
                <a:latin typeface="+mn-lt"/>
                <a:ea typeface="+mn-ea"/>
                <a:cs typeface="+mn-cs"/>
              </a:defRPr>
            </a:lvl4pPr>
            <a:lvl5pPr marL="2171700" lvl="4" indent="-342900" algn="l" defTabSz="914400" eaLnBrk="0" fontAlgn="base" latinLnBrk="0" hangingPunct="0">
              <a:lnSpc>
                <a:spcPct val="100000"/>
              </a:lnSpc>
              <a:spcBef>
                <a:spcPct val="20000"/>
              </a:spcBef>
              <a:spcAft>
                <a:spcPct val="0"/>
              </a:spcAft>
              <a:buClr>
                <a:srgbClr val="D4E0FF"/>
              </a:buClr>
              <a:buSzPct val="75000"/>
              <a:buFont typeface="Wingdings" panose="05000000000000000000" pitchFamily="2" charset="2"/>
              <a:buChar char="¨"/>
              <a:defRPr sz="1800" b="0" i="0" u="none" kern="1200" baseline="0">
                <a:solidFill>
                  <a:schemeClr val="tx1"/>
                </a:solidFill>
                <a:latin typeface="+mn-lt"/>
                <a:ea typeface="+mn-ea"/>
                <a:cs typeface="+mn-cs"/>
              </a:defRPr>
            </a:lvl5pPr>
          </a:lstStyle>
          <a:p>
            <a:pPr lvl="0">
              <a:buSzPct val="110000"/>
              <a:buFont typeface="Wingdings" panose="05000000000000000000" pitchFamily="2" charset="2"/>
              <a:buChar char="§"/>
            </a:pPr>
            <a:r>
              <a:rPr lang="zh-CN" altLang="en-US" sz="2400" dirty="0"/>
              <a:t>以铝箔屏蔽以减少干扰和串音需要配有支持屏蔽功能的特殊连接器和相应的安装技术。</a:t>
            </a:r>
            <a:r>
              <a:rPr lang="en-US" altLang="zh-CN" sz="2400" dirty="0">
                <a:solidFill>
                  <a:schemeClr val="tx2"/>
                </a:solidFill>
              </a:rPr>
              <a:t>100m</a:t>
            </a:r>
            <a:r>
              <a:rPr lang="zh-CN" altLang="en-US" sz="2400" dirty="0">
                <a:solidFill>
                  <a:schemeClr val="tx2"/>
                </a:solidFill>
              </a:rPr>
              <a:t>内可达</a:t>
            </a:r>
            <a:r>
              <a:rPr lang="en-US" altLang="zh-CN" sz="2400" dirty="0">
                <a:solidFill>
                  <a:schemeClr val="tx2"/>
                </a:solidFill>
              </a:rPr>
              <a:t>155</a:t>
            </a:r>
            <a:r>
              <a:rPr lang="en-US" altLang="zh-CN" sz="2400">
                <a:solidFill>
                  <a:schemeClr val="tx2"/>
                </a:solidFill>
              </a:rPr>
              <a:t>Mbps</a:t>
            </a:r>
            <a:r>
              <a:rPr lang="zh-CN" altLang="en-US" sz="2400" dirty="0"/>
              <a:t>，但价格高。</a:t>
            </a:r>
          </a:p>
          <a:p>
            <a:pPr lvl="0">
              <a:buSzPct val="110000"/>
              <a:buFont typeface="Wingdings" panose="05000000000000000000" pitchFamily="2" charset="2"/>
              <a:buChar char="§"/>
            </a:pPr>
            <a:r>
              <a:rPr lang="zh-CN" altLang="en-US" sz="2400" dirty="0"/>
              <a:t>主要用于</a:t>
            </a:r>
            <a:r>
              <a:rPr lang="en-US" altLang="zh-CN" sz="2400" dirty="0"/>
              <a:t>IBM</a:t>
            </a:r>
            <a:r>
              <a:rPr lang="zh-CN" altLang="en-US" sz="2400" dirty="0"/>
              <a:t>网络产品（</a:t>
            </a:r>
            <a:r>
              <a:rPr lang="en-US" altLang="zh-CN" sz="2400" dirty="0"/>
              <a:t>16Mbps</a:t>
            </a:r>
            <a:r>
              <a:rPr lang="zh-CN" altLang="en-US" sz="2400" dirty="0"/>
              <a:t>速率</a:t>
            </a:r>
            <a:r>
              <a:rPr lang="en-US" altLang="zh-CN" sz="2400" dirty="0"/>
              <a:t>)</a:t>
            </a:r>
            <a:r>
              <a:rPr lang="zh-CN" altLang="en-US" sz="2400" dirty="0"/>
              <a:t>，并未普遍流行起来。</a:t>
            </a:r>
            <a:r>
              <a:rPr lang="zh-CN" altLang="en-US" dirty="0"/>
              <a:t> </a:t>
            </a:r>
          </a:p>
          <a:p>
            <a:pPr lvl="0"/>
            <a:endParaRPr lang="zh-CN" altLang="en-US" sz="2400" dirty="0"/>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83297"/>
          <p:cNvSpPr>
            <a:spLocks noGrp="1"/>
          </p:cNvSpPr>
          <p:nvPr>
            <p:ph type="title"/>
          </p:nvPr>
        </p:nvSpPr>
        <p:spPr>
          <a:xfrm>
            <a:off x="250825" y="214630"/>
            <a:ext cx="8693150" cy="959485"/>
          </a:xfrm>
        </p:spPr>
        <p:txBody>
          <a:bodyPr lIns="92075" tIns="46038" rIns="92075" bIns="46038" anchor="b"/>
          <a:lstStyle/>
          <a:p>
            <a:r>
              <a:rPr lang="en-US" altLang="zh-CN" sz="3200" dirty="0"/>
              <a:t> </a:t>
            </a:r>
            <a:r>
              <a:rPr lang="zh-CN" altLang="en-US" sz="3200" dirty="0"/>
              <a:t>同轴电缆</a:t>
            </a:r>
            <a:endParaRPr lang="zh-CN" altLang="en-US" sz="3200"/>
          </a:p>
        </p:txBody>
      </p:sp>
      <p:pic>
        <p:nvPicPr>
          <p:cNvPr id="183300" name="图表占位符 183299" descr="C:\My Documents\2-6.bmp"/>
          <p:cNvPicPr>
            <a:picLocks noGrp="1" noChangeAspect="1"/>
          </p:cNvPicPr>
          <p:nvPr>
            <p:ph type="chart" idx="1"/>
          </p:nvPr>
        </p:nvPicPr>
        <p:blipFill>
          <a:blip r:embed="rId4"/>
          <a:stretch>
            <a:fillRect/>
          </a:stretch>
        </p:blipFill>
        <p:spPr>
          <a:xfrm>
            <a:off x="914400" y="1143000"/>
            <a:ext cx="7543800" cy="2701925"/>
          </a:xfrm>
        </p:spPr>
      </p:pic>
      <p:graphicFrame>
        <p:nvGraphicFramePr>
          <p:cNvPr id="183303" name="对象 183302"/>
          <p:cNvGraphicFramePr/>
          <p:nvPr/>
        </p:nvGraphicFramePr>
        <p:xfrm>
          <a:off x="2362200" y="3962400"/>
          <a:ext cx="4724400" cy="2514600"/>
        </p:xfrm>
        <a:graphic>
          <a:graphicData uri="http://schemas.openxmlformats.org/presentationml/2006/ole">
            <mc:AlternateContent xmlns:mc="http://schemas.openxmlformats.org/markup-compatibility/2006">
              <mc:Choice xmlns:v="urn:schemas-microsoft-com:vml" Requires="v">
                <p:oleObj spid="_x0000_s5273" r:id="rId5" imgW="1933575" imgH="1638300" progId="Paint.Picture">
                  <p:embed/>
                </p:oleObj>
              </mc:Choice>
              <mc:Fallback>
                <p:oleObj r:id="rId5" imgW="1933575" imgH="1638300" progId="Paint.Picture">
                  <p:embed/>
                  <p:pic>
                    <p:nvPicPr>
                      <p:cNvPr id="0" name="图片 3082"/>
                      <p:cNvPicPr/>
                      <p:nvPr/>
                    </p:nvPicPr>
                    <p:blipFill>
                      <a:blip r:embed="rId6"/>
                      <a:stretch>
                        <a:fillRect/>
                      </a:stretch>
                    </p:blipFill>
                    <p:spPr>
                      <a:xfrm>
                        <a:off x="2362200" y="3962400"/>
                        <a:ext cx="4724400" cy="25146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77" descr="underline_base"/>
          <p:cNvPicPr/>
          <p:nvPr/>
        </p:nvPicPr>
        <p:blipFill>
          <a:blip r:embed="rId2"/>
          <a:stretch>
            <a:fillRect/>
          </a:stretch>
        </p:blipFill>
        <p:spPr>
          <a:xfrm>
            <a:off x="485775" y="1225550"/>
            <a:ext cx="5027613" cy="173038"/>
          </a:xfrm>
          <a:prstGeom prst="rect">
            <a:avLst/>
          </a:prstGeom>
          <a:noFill/>
          <a:ln w="9525">
            <a:noFill/>
          </a:ln>
        </p:spPr>
      </p:pic>
      <p:pic>
        <p:nvPicPr>
          <p:cNvPr id="40963" name="Picture 1" descr="D:\class\computer_networks\PPT\Computer Networking A Top Down Approach Featuring the Internet\lec1\IMAG0111.jpg"/>
          <p:cNvPicPr>
            <a:picLocks noChangeAspect="1"/>
          </p:cNvPicPr>
          <p:nvPr/>
        </p:nvPicPr>
        <p:blipFill>
          <a:blip r:embed="rId3">
            <a:lum bright="23999" contrast="4000"/>
          </a:blip>
          <a:stretch>
            <a:fillRect/>
          </a:stretch>
        </p:blipFill>
        <p:spPr>
          <a:xfrm>
            <a:off x="4384675" y="0"/>
            <a:ext cx="4103688" cy="6854825"/>
          </a:xfrm>
          <a:prstGeom prst="rect">
            <a:avLst/>
          </a:prstGeom>
          <a:noFill/>
          <a:ln w="9525">
            <a:noFill/>
          </a:ln>
        </p:spPr>
      </p:pic>
      <p:sp>
        <p:nvSpPr>
          <p:cNvPr id="4" name="Rectangle 2"/>
          <p:cNvSpPr txBox="1">
            <a:spLocks noChangeArrowheads="1"/>
          </p:cNvSpPr>
          <p:nvPr/>
        </p:nvSpPr>
        <p:spPr>
          <a:xfrm>
            <a:off x="519113" y="549275"/>
            <a:ext cx="7793038" cy="146208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0" i="0" u="none" strike="noStrike" kern="0" cap="none" spc="0" normalizeH="0" baseline="0" noProof="0" dirty="0" err="1">
                <a:ln>
                  <a:noFill/>
                </a:ln>
                <a:solidFill>
                  <a:srgbClr val="000099"/>
                </a:solidFill>
                <a:effectLst/>
                <a:uLnTx/>
                <a:uFillTx/>
                <a:latin typeface="+mj-lt"/>
                <a:ea typeface="+mj-ea"/>
                <a:cs typeface="+mj-cs"/>
              </a:rPr>
              <a:t>USTCsz</a:t>
            </a:r>
            <a:r>
              <a:rPr kumimoji="0" lang="en-US" altLang="zh-CN" sz="4400" b="0" i="0" u="none" strike="noStrike" kern="0" cap="none" spc="0" normalizeH="0" baseline="0" noProof="0" dirty="0">
                <a:ln>
                  <a:noFill/>
                </a:ln>
                <a:solidFill>
                  <a:srgbClr val="000099"/>
                </a:solidFill>
                <a:effectLst/>
                <a:uLnTx/>
                <a:uFillTx/>
                <a:latin typeface="+mj-lt"/>
                <a:ea typeface="+mj-ea"/>
                <a:cs typeface="+mj-cs"/>
              </a:rPr>
              <a:t>’</a:t>
            </a:r>
            <a:endParaRPr kumimoji="0" lang="zh-CN" altLang="en-US" sz="4400" b="0" i="0" u="none" strike="noStrike" kern="0" cap="none" spc="0" normalizeH="0" baseline="0" noProof="0" dirty="0">
              <a:ln>
                <a:noFill/>
              </a:ln>
              <a:solidFill>
                <a:srgbClr val="000099"/>
              </a:solidFill>
              <a:effectLst/>
              <a:uLnTx/>
              <a:uFillTx/>
              <a:latin typeface="+mj-lt"/>
              <a:ea typeface="+mj-ea"/>
              <a:cs typeface="+mj-cs"/>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38241"/>
          <p:cNvSpPr>
            <a:spLocks noGrp="1"/>
          </p:cNvSpPr>
          <p:nvPr>
            <p:ph type="title"/>
          </p:nvPr>
        </p:nvSpPr>
        <p:spPr>
          <a:xfrm>
            <a:off x="250825" y="214630"/>
            <a:ext cx="8693150" cy="1002665"/>
          </a:xfrm>
        </p:spPr>
        <p:txBody>
          <a:bodyPr lIns="92075" tIns="46038" rIns="92075" bIns="46038" anchor="b"/>
          <a:lstStyle/>
          <a:p>
            <a:r>
              <a:rPr lang="zh-CN" altLang="en-US" sz="3200" dirty="0"/>
              <a:t>同轴电缆</a:t>
            </a:r>
            <a:endParaRPr lang="zh-CN" altLang="en-US" sz="3200"/>
          </a:p>
        </p:txBody>
      </p:sp>
      <p:sp>
        <p:nvSpPr>
          <p:cNvPr id="138243" name="文本占位符 138242"/>
          <p:cNvSpPr>
            <a:spLocks noGrp="1"/>
          </p:cNvSpPr>
          <p:nvPr>
            <p:ph type="body" idx="1"/>
          </p:nvPr>
        </p:nvSpPr>
        <p:spPr>
          <a:xfrm>
            <a:off x="457200" y="1143000"/>
            <a:ext cx="8458200" cy="5257800"/>
          </a:xfrm>
        </p:spPr>
        <p:txBody>
          <a:bodyPr lIns="92075" tIns="46038" rIns="92075" bIns="46038"/>
          <a:lstStyle/>
          <a:p>
            <a:r>
              <a:rPr lang="zh-CN" altLang="en-US" dirty="0"/>
              <a:t>基带电缆</a:t>
            </a:r>
            <a:endParaRPr lang="zh-CN" altLang="en-US"/>
          </a:p>
          <a:p>
            <a:pPr lvl="1"/>
            <a:r>
              <a:rPr lang="zh-CN" altLang="en-US" dirty="0"/>
              <a:t>特性阻抗</a:t>
            </a:r>
            <a:r>
              <a:rPr lang="en-US" altLang="zh-CN" dirty="0"/>
              <a:t>50</a:t>
            </a:r>
            <a:r>
              <a:rPr lang="zh-CN" altLang="en-US" dirty="0"/>
              <a:t>欧姆，主要用于传输数字信号，可作为计算机局域网的传输介质，速率可达</a:t>
            </a:r>
            <a:r>
              <a:rPr lang="en-US" altLang="zh-CN" dirty="0"/>
              <a:t>10Mbps</a:t>
            </a:r>
            <a:r>
              <a:rPr lang="zh-CN" altLang="en-US" dirty="0"/>
              <a:t>有可分为粗缆和细缆，粗缆无中继传输距离可达</a:t>
            </a:r>
            <a:r>
              <a:rPr lang="en-US" altLang="zh-CN" dirty="0"/>
              <a:t>500m</a:t>
            </a:r>
            <a:r>
              <a:rPr lang="zh-CN" altLang="en-US" dirty="0"/>
              <a:t>，安装难度大，但可靠。细缆无中继传输距率</a:t>
            </a:r>
            <a:r>
              <a:rPr lang="en-US" altLang="zh-CN" dirty="0"/>
              <a:t>185m</a:t>
            </a:r>
            <a:r>
              <a:rPr lang="zh-CN" altLang="en-US" dirty="0"/>
              <a:t>，安装时需切断电缆，不可靠。</a:t>
            </a:r>
          </a:p>
          <a:p>
            <a:r>
              <a:rPr lang="zh-CN" altLang="en-US" dirty="0"/>
              <a:t>宽带电缆（</a:t>
            </a:r>
            <a:r>
              <a:rPr lang="zh-CN" altLang="zh-CN" dirty="0"/>
              <a:t>CATV电缆</a:t>
            </a:r>
            <a:r>
              <a:rPr lang="zh-CN" altLang="en-US" dirty="0"/>
              <a:t>）</a:t>
            </a:r>
          </a:p>
          <a:p>
            <a:pPr lvl="1"/>
            <a:r>
              <a:rPr lang="zh-CN" altLang="en-US" dirty="0"/>
              <a:t>特性阻抗为</a:t>
            </a:r>
            <a:r>
              <a:rPr lang="en-US" altLang="zh-CN" dirty="0"/>
              <a:t>75</a:t>
            </a:r>
            <a:r>
              <a:rPr lang="zh-CN" altLang="en-US" dirty="0"/>
              <a:t>欧姆，主要用于传输模拟信号，可用于有线电视的传输线路。频带高达</a:t>
            </a:r>
            <a:r>
              <a:rPr lang="en-US" altLang="zh-CN" dirty="0"/>
              <a:t>300MHz</a:t>
            </a:r>
            <a:r>
              <a:rPr lang="zh-CN" altLang="en-US" dirty="0"/>
              <a:t>或更高，传输距离可达</a:t>
            </a:r>
            <a:r>
              <a:rPr lang="en-US" altLang="zh-CN" dirty="0"/>
              <a:t>100</a:t>
            </a:r>
            <a:r>
              <a:rPr lang="en-US" altLang="zh-CN"/>
              <a:t>km</a:t>
            </a:r>
            <a:r>
              <a:rPr lang="zh-CN" altLang="en-US"/>
              <a:t>。</a:t>
            </a:r>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41"/>
          <p:cNvSpPr/>
          <p:nvPr/>
        </p:nvSpPr>
        <p:spPr>
          <a:xfrm>
            <a:off x="381000" y="239713"/>
            <a:ext cx="6705600" cy="835025"/>
          </a:xfrm>
          <a:prstGeom prst="rect">
            <a:avLst/>
          </a:prstGeom>
          <a:noFill/>
          <a:ln w="9525">
            <a:noFill/>
          </a:ln>
        </p:spPr>
        <p:txBody>
          <a:bodyPr anchor="ctr"/>
          <a:lstStyle/>
          <a:p>
            <a:pPr lvl="0" eaLnBrk="1" hangingPunct="1"/>
            <a:r>
              <a:rPr lang="en-US" altLang="zh-CN" sz="3600" dirty="0">
                <a:solidFill>
                  <a:srgbClr val="000099"/>
                </a:solidFill>
                <a:latin typeface="Comic Sans MS" panose="030F0702030302020204" pitchFamily="66" charset="0"/>
                <a:ea typeface="MS PGothic" panose="020B0600070205080204" pitchFamily="34" charset="-128"/>
              </a:rPr>
              <a:t>Access net: cable network</a:t>
            </a:r>
          </a:p>
        </p:txBody>
      </p:sp>
      <p:sp>
        <p:nvSpPr>
          <p:cNvPr id="34820" name="Rectangle 60"/>
          <p:cNvSpPr/>
          <p:nvPr/>
        </p:nvSpPr>
        <p:spPr>
          <a:xfrm>
            <a:off x="657225" y="1651000"/>
            <a:ext cx="1793875" cy="925513"/>
          </a:xfrm>
          <a:prstGeom prst="rect">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821" name="Line 7"/>
          <p:cNvSpPr/>
          <p:nvPr/>
        </p:nvSpPr>
        <p:spPr>
          <a:xfrm flipV="1">
            <a:off x="958850" y="2201863"/>
            <a:ext cx="365125" cy="1587"/>
          </a:xfrm>
          <a:prstGeom prst="line">
            <a:avLst/>
          </a:prstGeom>
          <a:ln w="9525" cap="flat" cmpd="sng">
            <a:solidFill>
              <a:schemeClr val="tx1"/>
            </a:solidFill>
            <a:prstDash val="solid"/>
            <a:headEnd type="none" w="med" len="med"/>
            <a:tailEnd type="none" w="med" len="med"/>
          </a:ln>
        </p:spPr>
      </p:sp>
      <p:sp>
        <p:nvSpPr>
          <p:cNvPr id="34822" name="Text Box 39"/>
          <p:cNvSpPr txBox="1"/>
          <p:nvPr/>
        </p:nvSpPr>
        <p:spPr>
          <a:xfrm>
            <a:off x="1120775" y="2352675"/>
            <a:ext cx="774700" cy="431800"/>
          </a:xfrm>
          <a:prstGeom prst="rect">
            <a:avLst/>
          </a:prstGeom>
          <a:noFill/>
          <a:ln w="9525">
            <a:noFill/>
          </a:ln>
        </p:spPr>
        <p:txBody>
          <a:bodyPr wrap="none">
            <a:spAutoFit/>
          </a:bodyPr>
          <a:lstStyle/>
          <a:p>
            <a:pPr lvl="0" algn="ctr">
              <a:lnSpc>
                <a:spcPct val="80000"/>
              </a:lnSpc>
            </a:pPr>
            <a:r>
              <a:rPr lang="en-US" altLang="zh-CN" sz="1400" dirty="0">
                <a:latin typeface="Arial" panose="020B0604020202020204" pitchFamily="34" charset="0"/>
                <a:ea typeface="MS PGothic" panose="020B0600070205080204" pitchFamily="34" charset="-128"/>
              </a:rPr>
              <a:t>cable</a:t>
            </a:r>
          </a:p>
          <a:p>
            <a:pPr lvl="0" algn="ctr">
              <a:lnSpc>
                <a:spcPct val="80000"/>
              </a:lnSpc>
            </a:pPr>
            <a:r>
              <a:rPr lang="en-US" altLang="zh-CN" sz="1400" dirty="0">
                <a:latin typeface="Arial" panose="020B0604020202020204" pitchFamily="34" charset="0"/>
                <a:ea typeface="MS PGothic" panose="020B0600070205080204" pitchFamily="34" charset="-128"/>
              </a:rPr>
              <a:t>modem</a:t>
            </a:r>
          </a:p>
        </p:txBody>
      </p:sp>
      <p:sp>
        <p:nvSpPr>
          <p:cNvPr id="34823" name="Text Box 41"/>
          <p:cNvSpPr txBox="1"/>
          <p:nvPr/>
        </p:nvSpPr>
        <p:spPr>
          <a:xfrm>
            <a:off x="1787525" y="2354263"/>
            <a:ext cx="706438" cy="261937"/>
          </a:xfrm>
          <a:prstGeom prst="rect">
            <a:avLst/>
          </a:prstGeom>
          <a:noFill/>
          <a:ln w="9525">
            <a:noFill/>
          </a:ln>
        </p:spPr>
        <p:txBody>
          <a:bodyPr wrap="none">
            <a:spAutoFit/>
          </a:bodyPr>
          <a:lstStyle/>
          <a:p>
            <a:pPr lvl="0" algn="ctr">
              <a:lnSpc>
                <a:spcPct val="80000"/>
              </a:lnSpc>
            </a:pPr>
            <a:r>
              <a:rPr lang="en-US" altLang="zh-CN" sz="1400" dirty="0">
                <a:latin typeface="Arial" panose="020B0604020202020204" pitchFamily="34" charset="0"/>
                <a:ea typeface="MS PGothic" panose="020B0600070205080204" pitchFamily="34" charset="-128"/>
              </a:rPr>
              <a:t>splitter</a:t>
            </a:r>
          </a:p>
        </p:txBody>
      </p:sp>
      <p:grpSp>
        <p:nvGrpSpPr>
          <p:cNvPr id="34824" name="Group 64"/>
          <p:cNvGrpSpPr/>
          <p:nvPr/>
        </p:nvGrpSpPr>
        <p:grpSpPr>
          <a:xfrm>
            <a:off x="1304925" y="2078038"/>
            <a:ext cx="614363" cy="220662"/>
            <a:chOff x="0" y="0"/>
            <a:chExt cx="872" cy="339"/>
          </a:xfrm>
        </p:grpSpPr>
        <p:sp>
          <p:nvSpPr>
            <p:cNvPr id="34980" name="Rectangle 65"/>
            <p:cNvSpPr/>
            <p:nvPr/>
          </p:nvSpPr>
          <p:spPr>
            <a:xfrm>
              <a:off x="0" y="115"/>
              <a:ext cx="872" cy="22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81" name="Rectangle 66"/>
            <p:cNvSpPr/>
            <p:nvPr/>
          </p:nvSpPr>
          <p:spPr>
            <a:xfrm>
              <a:off x="72" y="183"/>
              <a:ext cx="54"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82" name="Rectangle 67"/>
            <p:cNvSpPr/>
            <p:nvPr/>
          </p:nvSpPr>
          <p:spPr>
            <a:xfrm>
              <a:off x="144" y="183"/>
              <a:ext cx="56" cy="56"/>
            </a:xfrm>
            <a:prstGeom prst="rect">
              <a:avLst/>
            </a:prstGeom>
            <a:solidFill>
              <a:srgbClr val="33CC33"/>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83" name="Rectangle 68"/>
            <p:cNvSpPr/>
            <p:nvPr/>
          </p:nvSpPr>
          <p:spPr>
            <a:xfrm>
              <a:off x="219" y="180"/>
              <a:ext cx="56"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84" name="Rectangle 69"/>
            <p:cNvSpPr/>
            <p:nvPr/>
          </p:nvSpPr>
          <p:spPr>
            <a:xfrm>
              <a:off x="293" y="180"/>
              <a:ext cx="56"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85" name="AutoShape 70"/>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4825" name="AutoShape 72"/>
          <p:cNvSpPr/>
          <p:nvPr/>
        </p:nvSpPr>
        <p:spPr>
          <a:xfrm>
            <a:off x="419100" y="1239838"/>
            <a:ext cx="2268538" cy="468312"/>
          </a:xfrm>
          <a:prstGeom prst="triangle">
            <a:avLst>
              <a:gd name="adj" fmla="val 50000"/>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826" name="Rectangle 73"/>
          <p:cNvSpPr/>
          <p:nvPr/>
        </p:nvSpPr>
        <p:spPr>
          <a:xfrm>
            <a:off x="2035175" y="2139950"/>
            <a:ext cx="166688" cy="144463"/>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827" name="Freeform 74"/>
          <p:cNvSpPr/>
          <p:nvPr/>
        </p:nvSpPr>
        <p:spPr>
          <a:xfrm>
            <a:off x="1644650" y="1695450"/>
            <a:ext cx="479425" cy="434975"/>
          </a:xfrm>
          <a:custGeom>
            <a:avLst/>
            <a:gdLst>
              <a:gd name="txL" fmla="*/ 0 w 381"/>
              <a:gd name="txT" fmla="*/ 0 h 274"/>
              <a:gd name="txR" fmla="*/ 381 w 381"/>
              <a:gd name="txB" fmla="*/ 274 h 274"/>
            </a:gdLst>
            <a:ahLst/>
            <a:cxnLst>
              <a:cxn ang="0">
                <a:pos x="2147483647" y="2147483647"/>
              </a:cxn>
              <a:cxn ang="0">
                <a:pos x="2147483647" y="2147483647"/>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828" name="Line 95"/>
          <p:cNvSpPr/>
          <p:nvPr/>
        </p:nvSpPr>
        <p:spPr>
          <a:xfrm flipH="1">
            <a:off x="1943100" y="2201863"/>
            <a:ext cx="239713" cy="0"/>
          </a:xfrm>
          <a:prstGeom prst="line">
            <a:avLst/>
          </a:prstGeom>
          <a:ln w="9525" cap="flat" cmpd="sng">
            <a:solidFill>
              <a:schemeClr val="tx1"/>
            </a:solidFill>
            <a:prstDash val="solid"/>
            <a:headEnd type="none" w="med" len="med"/>
            <a:tailEnd type="none" w="med" len="med"/>
          </a:ln>
        </p:spPr>
      </p:sp>
      <p:pic>
        <p:nvPicPr>
          <p:cNvPr id="34829" name="Picture 96" descr="tv"/>
          <p:cNvPicPr>
            <a:picLocks noChangeAspect="1"/>
          </p:cNvPicPr>
          <p:nvPr/>
        </p:nvPicPr>
        <p:blipFill>
          <a:blip r:embed="rId2"/>
          <a:stretch>
            <a:fillRect/>
          </a:stretch>
        </p:blipFill>
        <p:spPr>
          <a:xfrm>
            <a:off x="1200150" y="1355725"/>
            <a:ext cx="755650" cy="674688"/>
          </a:xfrm>
          <a:prstGeom prst="rect">
            <a:avLst/>
          </a:prstGeom>
          <a:noFill/>
          <a:ln w="9525">
            <a:noFill/>
          </a:ln>
        </p:spPr>
      </p:pic>
      <p:grpSp>
        <p:nvGrpSpPr>
          <p:cNvPr id="34830" name="Group 117"/>
          <p:cNvGrpSpPr/>
          <p:nvPr/>
        </p:nvGrpSpPr>
        <p:grpSpPr>
          <a:xfrm>
            <a:off x="2676525" y="1470025"/>
            <a:ext cx="850900" cy="527050"/>
            <a:chOff x="0" y="0"/>
            <a:chExt cx="1429" cy="842"/>
          </a:xfrm>
        </p:grpSpPr>
        <p:sp>
          <p:nvSpPr>
            <p:cNvPr id="34964" name="AutoShape 111"/>
            <p:cNvSpPr/>
            <p:nvPr/>
          </p:nvSpPr>
          <p:spPr>
            <a:xfrm>
              <a:off x="0" y="0"/>
              <a:ext cx="1429" cy="294"/>
            </a:xfrm>
            <a:prstGeom prst="triangle">
              <a:avLst>
                <a:gd name="adj" fmla="val 50000"/>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grpSp>
          <p:nvGrpSpPr>
            <p:cNvPr id="34965" name="Group 116"/>
            <p:cNvGrpSpPr/>
            <p:nvPr/>
          </p:nvGrpSpPr>
          <p:grpSpPr>
            <a:xfrm>
              <a:off x="63" y="73"/>
              <a:ext cx="1217" cy="769"/>
              <a:chOff x="0" y="0"/>
              <a:chExt cx="1217" cy="769"/>
            </a:xfrm>
          </p:grpSpPr>
          <p:sp>
            <p:nvSpPr>
              <p:cNvPr id="34966" name="Rectangle 99"/>
              <p:cNvSpPr/>
              <p:nvPr/>
            </p:nvSpPr>
            <p:spPr>
              <a:xfrm>
                <a:off x="89" y="186"/>
                <a:ext cx="1128" cy="583"/>
              </a:xfrm>
              <a:prstGeom prst="rect">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67"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68" name="Group 103"/>
              <p:cNvGrpSpPr/>
              <p:nvPr/>
            </p:nvGrpSpPr>
            <p:grpSpPr>
              <a:xfrm>
                <a:off x="495" y="455"/>
                <a:ext cx="387" cy="139"/>
                <a:chOff x="0" y="0"/>
                <a:chExt cx="872" cy="339"/>
              </a:xfrm>
            </p:grpSpPr>
            <p:sp>
              <p:nvSpPr>
                <p:cNvPr id="34974" name="Rectangle 104"/>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75" name="Rectangle 105"/>
                <p:cNvSpPr/>
                <p:nvPr/>
              </p:nvSpPr>
              <p:spPr>
                <a:xfrm>
                  <a:off x="70" y="184"/>
                  <a:ext cx="54"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76" name="Rectangle 106"/>
                <p:cNvSpPr/>
                <p:nvPr/>
              </p:nvSpPr>
              <p:spPr>
                <a:xfrm>
                  <a:off x="142" y="184"/>
                  <a:ext cx="54" cy="56"/>
                </a:xfrm>
                <a:prstGeom prst="rect">
                  <a:avLst/>
                </a:prstGeom>
                <a:solidFill>
                  <a:srgbClr val="33CC33"/>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77" name="Rectangle 107"/>
                <p:cNvSpPr/>
                <p:nvPr/>
              </p:nvSpPr>
              <p:spPr>
                <a:xfrm>
                  <a:off x="214" y="178"/>
                  <a:ext cx="60"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78" name="Rectangle 108"/>
                <p:cNvSpPr/>
                <p:nvPr/>
              </p:nvSpPr>
              <p:spPr>
                <a:xfrm>
                  <a:off x="293" y="178"/>
                  <a:ext cx="54"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79" name="AutoShape 109"/>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pic>
            <p:nvPicPr>
              <p:cNvPr id="34969" name="Picture 110" descr="desktop_computer_stylized_small"/>
              <p:cNvPicPr>
                <a:picLocks noChangeAspect="1"/>
              </p:cNvPicPr>
              <p:nvPr/>
            </p:nvPicPr>
            <p:blipFill>
              <a:blip r:embed="rId3"/>
              <a:stretch>
                <a:fillRect/>
              </a:stretch>
            </p:blipFill>
            <p:spPr>
              <a:xfrm>
                <a:off x="0" y="312"/>
                <a:ext cx="447" cy="411"/>
              </a:xfrm>
              <a:prstGeom prst="rect">
                <a:avLst/>
              </a:prstGeom>
              <a:noFill/>
              <a:ln w="9525">
                <a:noFill/>
              </a:ln>
            </p:spPr>
          </p:pic>
          <p:sp>
            <p:nvSpPr>
              <p:cNvPr id="34970" name="Rectangle 112"/>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71" name="Freeform 113"/>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972" name="Line 114"/>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73" name="Picture 115" descr="tv"/>
              <p:cNvPicPr>
                <a:picLocks noChangeAspect="1"/>
              </p:cNvPicPr>
              <p:nvPr/>
            </p:nvPicPr>
            <p:blipFill>
              <a:blip r:embed="rId4"/>
              <a:stretch>
                <a:fillRect/>
              </a:stretch>
            </p:blipFill>
            <p:spPr>
              <a:xfrm>
                <a:off x="429" y="0"/>
                <a:ext cx="476" cy="425"/>
              </a:xfrm>
              <a:prstGeom prst="rect">
                <a:avLst/>
              </a:prstGeom>
              <a:noFill/>
              <a:ln w="9525">
                <a:noFill/>
              </a:ln>
            </p:spPr>
          </p:pic>
        </p:grpSp>
      </p:grpSp>
      <p:grpSp>
        <p:nvGrpSpPr>
          <p:cNvPr id="34831" name="Group 118"/>
          <p:cNvGrpSpPr/>
          <p:nvPr/>
        </p:nvGrpSpPr>
        <p:grpSpPr>
          <a:xfrm>
            <a:off x="3578225" y="1463675"/>
            <a:ext cx="850900" cy="527050"/>
            <a:chOff x="0" y="0"/>
            <a:chExt cx="1429" cy="842"/>
          </a:xfrm>
        </p:grpSpPr>
        <p:sp>
          <p:nvSpPr>
            <p:cNvPr id="34948" name="AutoShape 119"/>
            <p:cNvSpPr/>
            <p:nvPr/>
          </p:nvSpPr>
          <p:spPr>
            <a:xfrm>
              <a:off x="0" y="0"/>
              <a:ext cx="1429" cy="294"/>
            </a:xfrm>
            <a:prstGeom prst="triangle">
              <a:avLst>
                <a:gd name="adj" fmla="val 50000"/>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grpSp>
          <p:nvGrpSpPr>
            <p:cNvPr id="34949" name="Group 120"/>
            <p:cNvGrpSpPr/>
            <p:nvPr/>
          </p:nvGrpSpPr>
          <p:grpSpPr>
            <a:xfrm>
              <a:off x="63" y="73"/>
              <a:ext cx="1217" cy="769"/>
              <a:chOff x="0" y="0"/>
              <a:chExt cx="1217" cy="769"/>
            </a:xfrm>
          </p:grpSpPr>
          <p:sp>
            <p:nvSpPr>
              <p:cNvPr id="34950" name="Rectangle 121"/>
              <p:cNvSpPr/>
              <p:nvPr/>
            </p:nvSpPr>
            <p:spPr>
              <a:xfrm>
                <a:off x="89" y="186"/>
                <a:ext cx="1128" cy="583"/>
              </a:xfrm>
              <a:prstGeom prst="rect">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51"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52" name="Group 123"/>
              <p:cNvGrpSpPr/>
              <p:nvPr/>
            </p:nvGrpSpPr>
            <p:grpSpPr>
              <a:xfrm>
                <a:off x="495" y="455"/>
                <a:ext cx="387" cy="139"/>
                <a:chOff x="0" y="0"/>
                <a:chExt cx="872" cy="339"/>
              </a:xfrm>
            </p:grpSpPr>
            <p:sp>
              <p:nvSpPr>
                <p:cNvPr id="34958" name="Rectangle 124"/>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59" name="Rectangle 125"/>
                <p:cNvSpPr/>
                <p:nvPr/>
              </p:nvSpPr>
              <p:spPr>
                <a:xfrm>
                  <a:off x="70" y="184"/>
                  <a:ext cx="54"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60" name="Rectangle 126"/>
                <p:cNvSpPr/>
                <p:nvPr/>
              </p:nvSpPr>
              <p:spPr>
                <a:xfrm>
                  <a:off x="142" y="184"/>
                  <a:ext cx="54" cy="56"/>
                </a:xfrm>
                <a:prstGeom prst="rect">
                  <a:avLst/>
                </a:prstGeom>
                <a:solidFill>
                  <a:srgbClr val="33CC33"/>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61" name="Rectangle 127"/>
                <p:cNvSpPr/>
                <p:nvPr/>
              </p:nvSpPr>
              <p:spPr>
                <a:xfrm>
                  <a:off x="214" y="178"/>
                  <a:ext cx="60"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62" name="Rectangle 128"/>
                <p:cNvSpPr/>
                <p:nvPr/>
              </p:nvSpPr>
              <p:spPr>
                <a:xfrm>
                  <a:off x="293" y="178"/>
                  <a:ext cx="54"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63" name="AutoShape 129"/>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pic>
            <p:nvPicPr>
              <p:cNvPr id="34953" name="Picture 130" descr="desktop_computer_stylized_small"/>
              <p:cNvPicPr>
                <a:picLocks noChangeAspect="1"/>
              </p:cNvPicPr>
              <p:nvPr/>
            </p:nvPicPr>
            <p:blipFill>
              <a:blip r:embed="rId3"/>
              <a:stretch>
                <a:fillRect/>
              </a:stretch>
            </p:blipFill>
            <p:spPr>
              <a:xfrm>
                <a:off x="0" y="312"/>
                <a:ext cx="447" cy="411"/>
              </a:xfrm>
              <a:prstGeom prst="rect">
                <a:avLst/>
              </a:prstGeom>
              <a:noFill/>
              <a:ln w="9525">
                <a:noFill/>
              </a:ln>
            </p:spPr>
          </p:pic>
          <p:sp>
            <p:nvSpPr>
              <p:cNvPr id="34954" name="Rectangle 131"/>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55" name="Freeform 132"/>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956" name="Line 133"/>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57" name="Picture 134" descr="tv"/>
              <p:cNvPicPr>
                <a:picLocks noChangeAspect="1"/>
              </p:cNvPicPr>
              <p:nvPr/>
            </p:nvPicPr>
            <p:blipFill>
              <a:blip r:embed="rId4"/>
              <a:stretch>
                <a:fillRect/>
              </a:stretch>
            </p:blipFill>
            <p:spPr>
              <a:xfrm>
                <a:off x="429" y="0"/>
                <a:ext cx="476" cy="425"/>
              </a:xfrm>
              <a:prstGeom prst="rect">
                <a:avLst/>
              </a:prstGeom>
              <a:noFill/>
              <a:ln w="9525">
                <a:noFill/>
              </a:ln>
            </p:spPr>
          </p:pic>
        </p:grpSp>
      </p:grpSp>
      <p:grpSp>
        <p:nvGrpSpPr>
          <p:cNvPr id="34832" name="Group 135"/>
          <p:cNvGrpSpPr/>
          <p:nvPr/>
        </p:nvGrpSpPr>
        <p:grpSpPr>
          <a:xfrm>
            <a:off x="2763838" y="2309813"/>
            <a:ext cx="850900" cy="527050"/>
            <a:chOff x="0" y="0"/>
            <a:chExt cx="1429" cy="842"/>
          </a:xfrm>
        </p:grpSpPr>
        <p:sp>
          <p:nvSpPr>
            <p:cNvPr id="34932" name="AutoShape 136"/>
            <p:cNvSpPr/>
            <p:nvPr/>
          </p:nvSpPr>
          <p:spPr>
            <a:xfrm>
              <a:off x="0" y="0"/>
              <a:ext cx="1429" cy="294"/>
            </a:xfrm>
            <a:prstGeom prst="triangle">
              <a:avLst>
                <a:gd name="adj" fmla="val 50000"/>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grpSp>
          <p:nvGrpSpPr>
            <p:cNvPr id="34933" name="Group 137"/>
            <p:cNvGrpSpPr/>
            <p:nvPr/>
          </p:nvGrpSpPr>
          <p:grpSpPr>
            <a:xfrm>
              <a:off x="63" y="73"/>
              <a:ext cx="1217" cy="769"/>
              <a:chOff x="0" y="0"/>
              <a:chExt cx="1217" cy="769"/>
            </a:xfrm>
          </p:grpSpPr>
          <p:sp>
            <p:nvSpPr>
              <p:cNvPr id="34934" name="Rectangle 138"/>
              <p:cNvSpPr/>
              <p:nvPr/>
            </p:nvSpPr>
            <p:spPr>
              <a:xfrm>
                <a:off x="89" y="186"/>
                <a:ext cx="1128" cy="583"/>
              </a:xfrm>
              <a:prstGeom prst="rect">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35"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36" name="Group 140"/>
              <p:cNvGrpSpPr/>
              <p:nvPr/>
            </p:nvGrpSpPr>
            <p:grpSpPr>
              <a:xfrm>
                <a:off x="495" y="455"/>
                <a:ext cx="387" cy="139"/>
                <a:chOff x="0" y="0"/>
                <a:chExt cx="872" cy="339"/>
              </a:xfrm>
            </p:grpSpPr>
            <p:sp>
              <p:nvSpPr>
                <p:cNvPr id="34942" name="Rectangle 141"/>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43" name="Rectangle 142"/>
                <p:cNvSpPr/>
                <p:nvPr/>
              </p:nvSpPr>
              <p:spPr>
                <a:xfrm>
                  <a:off x="70" y="184"/>
                  <a:ext cx="54"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44" name="Rectangle 143"/>
                <p:cNvSpPr/>
                <p:nvPr/>
              </p:nvSpPr>
              <p:spPr>
                <a:xfrm>
                  <a:off x="142" y="184"/>
                  <a:ext cx="54" cy="56"/>
                </a:xfrm>
                <a:prstGeom prst="rect">
                  <a:avLst/>
                </a:prstGeom>
                <a:solidFill>
                  <a:srgbClr val="33CC33"/>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45" name="Rectangle 144"/>
                <p:cNvSpPr/>
                <p:nvPr/>
              </p:nvSpPr>
              <p:spPr>
                <a:xfrm>
                  <a:off x="214" y="178"/>
                  <a:ext cx="60"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46" name="Rectangle 145"/>
                <p:cNvSpPr/>
                <p:nvPr/>
              </p:nvSpPr>
              <p:spPr>
                <a:xfrm>
                  <a:off x="293" y="178"/>
                  <a:ext cx="54"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47" name="AutoShape 146"/>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pic>
            <p:nvPicPr>
              <p:cNvPr id="34937" name="Picture 147" descr="desktop_computer_stylized_small"/>
              <p:cNvPicPr>
                <a:picLocks noChangeAspect="1"/>
              </p:cNvPicPr>
              <p:nvPr/>
            </p:nvPicPr>
            <p:blipFill>
              <a:blip r:embed="rId3"/>
              <a:stretch>
                <a:fillRect/>
              </a:stretch>
            </p:blipFill>
            <p:spPr>
              <a:xfrm>
                <a:off x="0" y="312"/>
                <a:ext cx="447" cy="411"/>
              </a:xfrm>
              <a:prstGeom prst="rect">
                <a:avLst/>
              </a:prstGeom>
              <a:noFill/>
              <a:ln w="9525">
                <a:noFill/>
              </a:ln>
            </p:spPr>
          </p:pic>
          <p:sp>
            <p:nvSpPr>
              <p:cNvPr id="34938" name="Rectangle 148"/>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39" name="Freeform 149"/>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940" name="Line 150"/>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41" name="Picture 151" descr="tv"/>
              <p:cNvPicPr>
                <a:picLocks noChangeAspect="1"/>
              </p:cNvPicPr>
              <p:nvPr/>
            </p:nvPicPr>
            <p:blipFill>
              <a:blip r:embed="rId4"/>
              <a:stretch>
                <a:fillRect/>
              </a:stretch>
            </p:blipFill>
            <p:spPr>
              <a:xfrm>
                <a:off x="429" y="0"/>
                <a:ext cx="476" cy="425"/>
              </a:xfrm>
              <a:prstGeom prst="rect">
                <a:avLst/>
              </a:prstGeom>
              <a:noFill/>
              <a:ln w="9525">
                <a:noFill/>
              </a:ln>
            </p:spPr>
          </p:pic>
        </p:grpSp>
      </p:grpSp>
      <p:grpSp>
        <p:nvGrpSpPr>
          <p:cNvPr id="34833" name="Group 152"/>
          <p:cNvGrpSpPr/>
          <p:nvPr/>
        </p:nvGrpSpPr>
        <p:grpSpPr>
          <a:xfrm>
            <a:off x="3630613" y="2319338"/>
            <a:ext cx="850900" cy="527050"/>
            <a:chOff x="0" y="0"/>
            <a:chExt cx="1429" cy="842"/>
          </a:xfrm>
        </p:grpSpPr>
        <p:sp>
          <p:nvSpPr>
            <p:cNvPr id="34916" name="AutoShape 153"/>
            <p:cNvSpPr/>
            <p:nvPr/>
          </p:nvSpPr>
          <p:spPr>
            <a:xfrm>
              <a:off x="0" y="0"/>
              <a:ext cx="1429" cy="294"/>
            </a:xfrm>
            <a:prstGeom prst="triangle">
              <a:avLst>
                <a:gd name="adj" fmla="val 50000"/>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grpSp>
          <p:nvGrpSpPr>
            <p:cNvPr id="34917" name="Group 154"/>
            <p:cNvGrpSpPr/>
            <p:nvPr/>
          </p:nvGrpSpPr>
          <p:grpSpPr>
            <a:xfrm>
              <a:off x="63" y="73"/>
              <a:ext cx="1217" cy="769"/>
              <a:chOff x="0" y="0"/>
              <a:chExt cx="1217" cy="769"/>
            </a:xfrm>
          </p:grpSpPr>
          <p:sp>
            <p:nvSpPr>
              <p:cNvPr id="34918" name="Rectangle 155"/>
              <p:cNvSpPr/>
              <p:nvPr/>
            </p:nvSpPr>
            <p:spPr>
              <a:xfrm>
                <a:off x="89" y="186"/>
                <a:ext cx="1128" cy="583"/>
              </a:xfrm>
              <a:prstGeom prst="rect">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19"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20" name="Group 157"/>
              <p:cNvGrpSpPr/>
              <p:nvPr/>
            </p:nvGrpSpPr>
            <p:grpSpPr>
              <a:xfrm>
                <a:off x="495" y="455"/>
                <a:ext cx="387" cy="139"/>
                <a:chOff x="0" y="0"/>
                <a:chExt cx="872" cy="339"/>
              </a:xfrm>
            </p:grpSpPr>
            <p:sp>
              <p:nvSpPr>
                <p:cNvPr id="34926" name="Rectangle 158"/>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27" name="Rectangle 159"/>
                <p:cNvSpPr/>
                <p:nvPr/>
              </p:nvSpPr>
              <p:spPr>
                <a:xfrm>
                  <a:off x="70" y="184"/>
                  <a:ext cx="54"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28" name="Rectangle 160"/>
                <p:cNvSpPr/>
                <p:nvPr/>
              </p:nvSpPr>
              <p:spPr>
                <a:xfrm>
                  <a:off x="142" y="184"/>
                  <a:ext cx="54" cy="56"/>
                </a:xfrm>
                <a:prstGeom prst="rect">
                  <a:avLst/>
                </a:prstGeom>
                <a:solidFill>
                  <a:srgbClr val="33CC33"/>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29" name="Rectangle 161"/>
                <p:cNvSpPr/>
                <p:nvPr/>
              </p:nvSpPr>
              <p:spPr>
                <a:xfrm>
                  <a:off x="214" y="178"/>
                  <a:ext cx="60"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30" name="Rectangle 162"/>
                <p:cNvSpPr/>
                <p:nvPr/>
              </p:nvSpPr>
              <p:spPr>
                <a:xfrm>
                  <a:off x="293" y="178"/>
                  <a:ext cx="54"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31" name="AutoShape 163"/>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pic>
            <p:nvPicPr>
              <p:cNvPr id="34921" name="Picture 164" descr="desktop_computer_stylized_small"/>
              <p:cNvPicPr>
                <a:picLocks noChangeAspect="1"/>
              </p:cNvPicPr>
              <p:nvPr/>
            </p:nvPicPr>
            <p:blipFill>
              <a:blip r:embed="rId3"/>
              <a:stretch>
                <a:fillRect/>
              </a:stretch>
            </p:blipFill>
            <p:spPr>
              <a:xfrm>
                <a:off x="0" y="312"/>
                <a:ext cx="447" cy="411"/>
              </a:xfrm>
              <a:prstGeom prst="rect">
                <a:avLst/>
              </a:prstGeom>
              <a:noFill/>
              <a:ln w="9525">
                <a:noFill/>
              </a:ln>
            </p:spPr>
          </p:pic>
          <p:sp>
            <p:nvSpPr>
              <p:cNvPr id="34922" name="Rectangle 165"/>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23" name="Freeform 166"/>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924" name="Line 167"/>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25" name="Picture 168" descr="tv"/>
              <p:cNvPicPr>
                <a:picLocks noChangeAspect="1"/>
              </p:cNvPicPr>
              <p:nvPr/>
            </p:nvPicPr>
            <p:blipFill>
              <a:blip r:embed="rId4"/>
              <a:stretch>
                <a:fillRect/>
              </a:stretch>
            </p:blipFill>
            <p:spPr>
              <a:xfrm>
                <a:off x="429" y="0"/>
                <a:ext cx="476" cy="425"/>
              </a:xfrm>
              <a:prstGeom prst="rect">
                <a:avLst/>
              </a:prstGeom>
              <a:noFill/>
              <a:ln w="9525">
                <a:noFill/>
              </a:ln>
            </p:spPr>
          </p:pic>
        </p:grpSp>
      </p:grpSp>
      <p:sp>
        <p:nvSpPr>
          <p:cNvPr id="34834" name="Line 169"/>
          <p:cNvSpPr/>
          <p:nvPr/>
        </p:nvSpPr>
        <p:spPr>
          <a:xfrm>
            <a:off x="2217738" y="2212975"/>
            <a:ext cx="3690937" cy="0"/>
          </a:xfrm>
          <a:prstGeom prst="line">
            <a:avLst/>
          </a:prstGeom>
          <a:ln w="19050" cap="flat" cmpd="sng">
            <a:solidFill>
              <a:schemeClr val="tx1"/>
            </a:solidFill>
            <a:prstDash val="solid"/>
            <a:headEnd type="none" w="med" len="med"/>
            <a:tailEnd type="none" w="med" len="med"/>
          </a:ln>
        </p:spPr>
      </p:sp>
      <p:grpSp>
        <p:nvGrpSpPr>
          <p:cNvPr id="34835" name="Group 170"/>
          <p:cNvGrpSpPr/>
          <p:nvPr/>
        </p:nvGrpSpPr>
        <p:grpSpPr>
          <a:xfrm>
            <a:off x="4719638" y="1471613"/>
            <a:ext cx="850900" cy="527050"/>
            <a:chOff x="0" y="0"/>
            <a:chExt cx="1429" cy="842"/>
          </a:xfrm>
        </p:grpSpPr>
        <p:sp>
          <p:nvSpPr>
            <p:cNvPr id="34900" name="AutoShape 171"/>
            <p:cNvSpPr/>
            <p:nvPr/>
          </p:nvSpPr>
          <p:spPr>
            <a:xfrm>
              <a:off x="0" y="0"/>
              <a:ext cx="1429" cy="294"/>
            </a:xfrm>
            <a:prstGeom prst="triangle">
              <a:avLst>
                <a:gd name="adj" fmla="val 50000"/>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grpSp>
          <p:nvGrpSpPr>
            <p:cNvPr id="34901" name="Group 172"/>
            <p:cNvGrpSpPr/>
            <p:nvPr/>
          </p:nvGrpSpPr>
          <p:grpSpPr>
            <a:xfrm>
              <a:off x="63" y="73"/>
              <a:ext cx="1217" cy="769"/>
              <a:chOff x="0" y="0"/>
              <a:chExt cx="1217" cy="769"/>
            </a:xfrm>
          </p:grpSpPr>
          <p:sp>
            <p:nvSpPr>
              <p:cNvPr id="34902" name="Rectangle 173"/>
              <p:cNvSpPr/>
              <p:nvPr/>
            </p:nvSpPr>
            <p:spPr>
              <a:xfrm>
                <a:off x="89" y="186"/>
                <a:ext cx="1128" cy="583"/>
              </a:xfrm>
              <a:prstGeom prst="rect">
                <a:avLst/>
              </a:prstGeom>
              <a:solidFill>
                <a:srgbClr val="DDDDDD"/>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03"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04" name="Group 175"/>
              <p:cNvGrpSpPr/>
              <p:nvPr/>
            </p:nvGrpSpPr>
            <p:grpSpPr>
              <a:xfrm>
                <a:off x="495" y="455"/>
                <a:ext cx="387" cy="139"/>
                <a:chOff x="0" y="0"/>
                <a:chExt cx="872" cy="339"/>
              </a:xfrm>
            </p:grpSpPr>
            <p:sp>
              <p:nvSpPr>
                <p:cNvPr id="34910" name="Rectangle 176"/>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11" name="Rectangle 177"/>
                <p:cNvSpPr/>
                <p:nvPr/>
              </p:nvSpPr>
              <p:spPr>
                <a:xfrm>
                  <a:off x="70" y="184"/>
                  <a:ext cx="54"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12" name="Rectangle 178"/>
                <p:cNvSpPr/>
                <p:nvPr/>
              </p:nvSpPr>
              <p:spPr>
                <a:xfrm>
                  <a:off x="142" y="184"/>
                  <a:ext cx="54" cy="56"/>
                </a:xfrm>
                <a:prstGeom prst="rect">
                  <a:avLst/>
                </a:prstGeom>
                <a:solidFill>
                  <a:srgbClr val="33CC33"/>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13" name="Rectangle 179"/>
                <p:cNvSpPr/>
                <p:nvPr/>
              </p:nvSpPr>
              <p:spPr>
                <a:xfrm>
                  <a:off x="214" y="178"/>
                  <a:ext cx="60"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14" name="Rectangle 180"/>
                <p:cNvSpPr/>
                <p:nvPr/>
              </p:nvSpPr>
              <p:spPr>
                <a:xfrm>
                  <a:off x="293" y="178"/>
                  <a:ext cx="54" cy="56"/>
                </a:xfrm>
                <a:prstGeom prst="rect">
                  <a:avLst/>
                </a:prstGeom>
                <a:solidFill>
                  <a:srgbClr val="FF0000"/>
                </a:solidFill>
                <a:ln w="9525">
                  <a:noFill/>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15" name="AutoShape 181"/>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pic>
            <p:nvPicPr>
              <p:cNvPr id="34905" name="Picture 182" descr="desktop_computer_stylized_small"/>
              <p:cNvPicPr>
                <a:picLocks noChangeAspect="1"/>
              </p:cNvPicPr>
              <p:nvPr/>
            </p:nvPicPr>
            <p:blipFill>
              <a:blip r:embed="rId3"/>
              <a:stretch>
                <a:fillRect/>
              </a:stretch>
            </p:blipFill>
            <p:spPr>
              <a:xfrm>
                <a:off x="0" y="312"/>
                <a:ext cx="447" cy="411"/>
              </a:xfrm>
              <a:prstGeom prst="rect">
                <a:avLst/>
              </a:prstGeom>
              <a:noFill/>
              <a:ln w="9525">
                <a:noFill/>
              </a:ln>
            </p:spPr>
          </p:pic>
          <p:sp>
            <p:nvSpPr>
              <p:cNvPr id="34906" name="Rectangle 183"/>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sp>
            <p:nvSpPr>
              <p:cNvPr id="34907" name="Freeform 184"/>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908" name="Line 185"/>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09" name="Picture 186" descr="tv"/>
              <p:cNvPicPr>
                <a:picLocks noChangeAspect="1"/>
              </p:cNvPicPr>
              <p:nvPr/>
            </p:nvPicPr>
            <p:blipFill>
              <a:blip r:embed="rId4"/>
              <a:stretch>
                <a:fillRect/>
              </a:stretch>
            </p:blipFill>
            <p:spPr>
              <a:xfrm>
                <a:off x="429" y="0"/>
                <a:ext cx="476" cy="425"/>
              </a:xfrm>
              <a:prstGeom prst="rect">
                <a:avLst/>
              </a:prstGeom>
              <a:noFill/>
              <a:ln w="9525">
                <a:noFill/>
              </a:ln>
            </p:spPr>
          </p:pic>
        </p:grpSp>
      </p:grpSp>
      <p:sp>
        <p:nvSpPr>
          <p:cNvPr id="34836" name="Text Box 204"/>
          <p:cNvSpPr txBox="1"/>
          <p:nvPr/>
        </p:nvSpPr>
        <p:spPr>
          <a:xfrm>
            <a:off x="4330700" y="1541463"/>
            <a:ext cx="488950" cy="457200"/>
          </a:xfrm>
          <a:prstGeom prst="rect">
            <a:avLst/>
          </a:prstGeom>
          <a:noFill/>
          <a:ln w="9525">
            <a:noFill/>
          </a:ln>
        </p:spPr>
        <p:txBody>
          <a:bodyPr wrap="none">
            <a:spAutoFit/>
          </a:bodyPr>
          <a:lstStyle/>
          <a:p>
            <a:pPr lvl="0"/>
            <a:r>
              <a:rPr lang="en-US" altLang="zh-CN" dirty="0">
                <a:solidFill>
                  <a:srgbClr val="969696"/>
                </a:solidFill>
                <a:latin typeface="Times New Roman" panose="02020603050405020304" charset="0"/>
                <a:ea typeface="MS PGothic" panose="020B0600070205080204" pitchFamily="34" charset="-128"/>
              </a:rPr>
              <a:t>…</a:t>
            </a:r>
          </a:p>
        </p:txBody>
      </p:sp>
      <p:sp>
        <p:nvSpPr>
          <p:cNvPr id="34837" name="Line 205"/>
          <p:cNvSpPr/>
          <p:nvPr/>
        </p:nvSpPr>
        <p:spPr>
          <a:xfrm flipH="1">
            <a:off x="3311525" y="1882775"/>
            <a:ext cx="3175" cy="333375"/>
          </a:xfrm>
          <a:prstGeom prst="line">
            <a:avLst/>
          </a:prstGeom>
          <a:ln w="9525" cap="flat" cmpd="sng">
            <a:solidFill>
              <a:schemeClr val="tx1"/>
            </a:solidFill>
            <a:prstDash val="solid"/>
            <a:headEnd type="none" w="med" len="med"/>
            <a:tailEnd type="none" w="med" len="med"/>
          </a:ln>
        </p:spPr>
      </p:sp>
      <p:sp>
        <p:nvSpPr>
          <p:cNvPr id="34838" name="Line 206"/>
          <p:cNvSpPr/>
          <p:nvPr/>
        </p:nvSpPr>
        <p:spPr>
          <a:xfrm flipH="1">
            <a:off x="4216400" y="1882775"/>
            <a:ext cx="3175" cy="333375"/>
          </a:xfrm>
          <a:prstGeom prst="line">
            <a:avLst/>
          </a:prstGeom>
          <a:ln w="9525" cap="flat" cmpd="sng">
            <a:solidFill>
              <a:schemeClr val="tx1"/>
            </a:solidFill>
            <a:prstDash val="solid"/>
            <a:headEnd type="none" w="med" len="med"/>
            <a:tailEnd type="none" w="med" len="med"/>
          </a:ln>
        </p:spPr>
      </p:sp>
      <p:sp>
        <p:nvSpPr>
          <p:cNvPr id="34839" name="Line 207"/>
          <p:cNvSpPr/>
          <p:nvPr/>
        </p:nvSpPr>
        <p:spPr>
          <a:xfrm flipH="1">
            <a:off x="5353050" y="1882775"/>
            <a:ext cx="3175" cy="333375"/>
          </a:xfrm>
          <a:prstGeom prst="line">
            <a:avLst/>
          </a:prstGeom>
          <a:ln w="9525" cap="flat" cmpd="sng">
            <a:solidFill>
              <a:schemeClr val="tx1"/>
            </a:solidFill>
            <a:prstDash val="solid"/>
            <a:headEnd type="none" w="med" len="med"/>
            <a:tailEnd type="none" w="med" len="med"/>
          </a:ln>
        </p:spPr>
      </p:sp>
      <p:sp>
        <p:nvSpPr>
          <p:cNvPr id="34840" name="Freeform 208"/>
          <p:cNvSpPr/>
          <p:nvPr/>
        </p:nvSpPr>
        <p:spPr>
          <a:xfrm>
            <a:off x="4302125" y="2219325"/>
            <a:ext cx="127000" cy="476250"/>
          </a:xfrm>
          <a:custGeom>
            <a:avLst/>
            <a:gdLst>
              <a:gd name="txL" fmla="*/ 0 w 80"/>
              <a:gd name="txT" fmla="*/ 0 h 300"/>
              <a:gd name="txR" fmla="*/ 80 w 80"/>
              <a:gd name="txB" fmla="*/ 300 h 300"/>
            </a:gdLst>
            <a:ahLst/>
            <a:cxnLst>
              <a:cxn ang="0">
                <a:pos x="0" y="2147483647"/>
              </a:cxn>
              <a:cxn ang="0">
                <a:pos x="2147483647" y="2147483647"/>
              </a:cxn>
              <a:cxn ang="0">
                <a:pos x="2147483647" y="0"/>
              </a:cxn>
            </a:cxnLst>
            <a:rect l="txL" t="txT" r="txR" b="txB"/>
            <a:pathLst>
              <a:path w="80" h="300">
                <a:moveTo>
                  <a:pt x="0" y="300"/>
                </a:moveTo>
                <a:lnTo>
                  <a:pt x="80" y="300"/>
                </a:lnTo>
                <a:lnTo>
                  <a:pt x="80" y="0"/>
                </a:ln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841" name="Freeform 209"/>
          <p:cNvSpPr/>
          <p:nvPr/>
        </p:nvSpPr>
        <p:spPr>
          <a:xfrm>
            <a:off x="3435350" y="2212975"/>
            <a:ext cx="127000" cy="476250"/>
          </a:xfrm>
          <a:custGeom>
            <a:avLst/>
            <a:gdLst>
              <a:gd name="txL" fmla="*/ 0 w 80"/>
              <a:gd name="txT" fmla="*/ 0 h 300"/>
              <a:gd name="txR" fmla="*/ 80 w 80"/>
              <a:gd name="txB" fmla="*/ 300 h 300"/>
            </a:gdLst>
            <a:ahLst/>
            <a:cxnLst>
              <a:cxn ang="0">
                <a:pos x="0" y="2147483647"/>
              </a:cxn>
              <a:cxn ang="0">
                <a:pos x="2147483647" y="2147483647"/>
              </a:cxn>
              <a:cxn ang="0">
                <a:pos x="2147483647" y="0"/>
              </a:cxn>
            </a:cxnLst>
            <a:rect l="txL" t="txT" r="txR" b="txB"/>
            <a:pathLst>
              <a:path w="80" h="300">
                <a:moveTo>
                  <a:pt x="0" y="300"/>
                </a:moveTo>
                <a:lnTo>
                  <a:pt x="80" y="300"/>
                </a:lnTo>
                <a:lnTo>
                  <a:pt x="80" y="0"/>
                </a:ln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842" name="Rectangle 44"/>
          <p:cNvSpPr/>
          <p:nvPr/>
        </p:nvSpPr>
        <p:spPr>
          <a:xfrm>
            <a:off x="5646738" y="1787525"/>
            <a:ext cx="955675" cy="700088"/>
          </a:xfrm>
          <a:prstGeom prst="rect">
            <a:avLst/>
          </a:prstGeom>
          <a:noFill/>
          <a:ln w="9525" cap="flat" cmpd="sng">
            <a:solidFill>
              <a:schemeClr val="tx1"/>
            </a:solidFill>
            <a:prstDash val="dashDot"/>
            <a:miter/>
            <a:headEnd type="none" w="med" len="med"/>
            <a:tailEnd type="none" w="med" len="med"/>
          </a:ln>
        </p:spPr>
        <p:txBody>
          <a:bodyPr wrap="none" anchor="ctr"/>
          <a:lstStyle/>
          <a:p>
            <a:pPr lvl="0"/>
            <a:endParaRPr lang="zh-CN" altLang="en-US" dirty="0">
              <a:latin typeface="Times New Roman" panose="02020603050405020304" charset="0"/>
              <a:ea typeface="MS PGothic" panose="020B0600070205080204" pitchFamily="34" charset="-128"/>
            </a:endParaRPr>
          </a:p>
        </p:txBody>
      </p:sp>
      <p:sp>
        <p:nvSpPr>
          <p:cNvPr id="34843" name="Text Box 45"/>
          <p:cNvSpPr txBox="1"/>
          <p:nvPr/>
        </p:nvSpPr>
        <p:spPr>
          <a:xfrm>
            <a:off x="5157788" y="1250950"/>
            <a:ext cx="1925637" cy="287338"/>
          </a:xfrm>
          <a:prstGeom prst="rect">
            <a:avLst/>
          </a:prstGeom>
          <a:noFill/>
          <a:ln w="9525">
            <a:noFill/>
          </a:ln>
        </p:spPr>
        <p:txBody>
          <a:bodyPr>
            <a:spAutoFit/>
          </a:bodyPr>
          <a:lstStyle/>
          <a:p>
            <a:pPr lvl="0" algn="ctr">
              <a:lnSpc>
                <a:spcPct val="80000"/>
              </a:lnSpc>
            </a:pPr>
            <a:r>
              <a:rPr lang="en-US" altLang="zh-CN" sz="1600" dirty="0">
                <a:latin typeface="Arial" panose="020B0604020202020204" pitchFamily="34" charset="0"/>
                <a:ea typeface="MS PGothic" panose="020B0600070205080204" pitchFamily="34" charset="-128"/>
              </a:rPr>
              <a:t>cable headend</a:t>
            </a:r>
          </a:p>
        </p:txBody>
      </p:sp>
      <p:sp>
        <p:nvSpPr>
          <p:cNvPr id="34844" name="Freeform 216"/>
          <p:cNvSpPr/>
          <p:nvPr/>
        </p:nvSpPr>
        <p:spPr>
          <a:xfrm>
            <a:off x="5903913" y="1970088"/>
            <a:ext cx="330200" cy="454025"/>
          </a:xfrm>
          <a:custGeom>
            <a:avLst/>
            <a:gdLst>
              <a:gd name="txL" fmla="*/ 0 w 318"/>
              <a:gd name="txT" fmla="*/ 0 h 412"/>
              <a:gd name="txR" fmla="*/ 318 w 318"/>
              <a:gd name="txB" fmla="*/ 412 h 412"/>
            </a:gdLst>
            <a:ahLst/>
            <a:cxnLst>
              <a:cxn ang="0">
                <a:pos x="0"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alpha val="100000"/>
                </a:schemeClr>
              </a:gs>
              <a:gs pos="100000">
                <a:srgbClr val="FFFF99">
                  <a:alpha val="100000"/>
                </a:srgbClr>
              </a:gs>
            </a:gsLst>
            <a:lin ang="0" scaled="1"/>
            <a:tileRect/>
          </a:grad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845" name="Freeform 217"/>
          <p:cNvSpPr/>
          <p:nvPr/>
        </p:nvSpPr>
        <p:spPr>
          <a:xfrm>
            <a:off x="5905500" y="1905000"/>
            <a:ext cx="366713" cy="406400"/>
          </a:xfrm>
          <a:custGeom>
            <a:avLst/>
            <a:gdLst>
              <a:gd name="txL" fmla="*/ 0 w 353"/>
              <a:gd name="txT" fmla="*/ 0 h 369"/>
              <a:gd name="txR" fmla="*/ 353 w 353"/>
              <a:gd name="txB" fmla="*/ 369 h 369"/>
            </a:gdLst>
            <a:ahLst/>
            <a:cxnLst>
              <a:cxn ang="0">
                <a:pos x="0"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alpha val="100000"/>
            </a:srgbClr>
          </a:solid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846" name="Line 218"/>
          <p:cNvSpPr/>
          <p:nvPr/>
        </p:nvSpPr>
        <p:spPr>
          <a:xfrm flipH="1">
            <a:off x="6230938" y="2028825"/>
            <a:ext cx="34925" cy="68263"/>
          </a:xfrm>
          <a:prstGeom prst="line">
            <a:avLst/>
          </a:prstGeom>
          <a:ln w="9525" cap="flat" cmpd="sng">
            <a:solidFill>
              <a:schemeClr val="tx1"/>
            </a:solidFill>
            <a:prstDash val="solid"/>
            <a:headEnd type="none" w="med" len="med"/>
            <a:tailEnd type="none" w="med" len="med"/>
          </a:ln>
        </p:spPr>
      </p:sp>
      <p:sp>
        <p:nvSpPr>
          <p:cNvPr id="34847" name="Line 219"/>
          <p:cNvSpPr/>
          <p:nvPr/>
        </p:nvSpPr>
        <p:spPr>
          <a:xfrm>
            <a:off x="5932488" y="2200275"/>
            <a:ext cx="268287" cy="0"/>
          </a:xfrm>
          <a:prstGeom prst="line">
            <a:avLst/>
          </a:prstGeom>
          <a:ln w="9525" cap="flat" cmpd="sng">
            <a:solidFill>
              <a:schemeClr val="tx1"/>
            </a:solidFill>
            <a:prstDash val="solid"/>
            <a:headEnd type="none" w="med" len="med"/>
            <a:tailEnd type="triangle" w="med" len="med"/>
          </a:ln>
        </p:spPr>
      </p:sp>
      <p:sp>
        <p:nvSpPr>
          <p:cNvPr id="34848" name="Freeform 220"/>
          <p:cNvSpPr/>
          <p:nvPr/>
        </p:nvSpPr>
        <p:spPr>
          <a:xfrm>
            <a:off x="5926138" y="2024063"/>
            <a:ext cx="274637" cy="115887"/>
          </a:xfrm>
          <a:custGeom>
            <a:avLst/>
            <a:gdLst>
              <a:gd name="txL" fmla="*/ 0 w 264"/>
              <a:gd name="txT" fmla="*/ 0 h 105"/>
              <a:gd name="txR" fmla="*/ 264 w 264"/>
              <a:gd name="txB" fmla="*/ 105 h 105"/>
            </a:gdLst>
            <a:ahLst/>
            <a:cxnLst>
              <a:cxn ang="0">
                <a:pos x="0" y="0"/>
              </a:cxn>
              <a:cxn ang="0">
                <a:pos x="2147483647" y="0"/>
              </a:cxn>
              <a:cxn ang="0">
                <a:pos x="2147483647" y="2147483647"/>
              </a:cxn>
              <a:cxn ang="0">
                <a:pos x="2147483647" y="2147483647"/>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bevel/>
            <a:headEnd type="none" w="med" len="med"/>
            <a:tailEnd type="triangle" w="med" len="med"/>
          </a:ln>
        </p:spPr>
        <p:txBody>
          <a:bodyPr/>
          <a:lstStyle/>
          <a:p>
            <a:endParaRPr lang="zh-CN" altLang="en-US"/>
          </a:p>
        </p:txBody>
      </p:sp>
      <p:sp>
        <p:nvSpPr>
          <p:cNvPr id="34849" name="Freeform 221"/>
          <p:cNvSpPr/>
          <p:nvPr/>
        </p:nvSpPr>
        <p:spPr>
          <a:xfrm flipV="1">
            <a:off x="5926138" y="2260600"/>
            <a:ext cx="274637" cy="114300"/>
          </a:xfrm>
          <a:custGeom>
            <a:avLst/>
            <a:gdLst>
              <a:gd name="txL" fmla="*/ 0 w 264"/>
              <a:gd name="txT" fmla="*/ 0 h 105"/>
              <a:gd name="txR" fmla="*/ 264 w 264"/>
              <a:gd name="txB" fmla="*/ 105 h 105"/>
            </a:gdLst>
            <a:ahLst/>
            <a:cxnLst>
              <a:cxn ang="0">
                <a:pos x="0" y="0"/>
              </a:cxn>
              <a:cxn ang="0">
                <a:pos x="2147483647" y="0"/>
              </a:cxn>
              <a:cxn ang="0">
                <a:pos x="2147483647" y="2147483647"/>
              </a:cxn>
              <a:cxn ang="0">
                <a:pos x="2147483647" y="2147483647"/>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bevel/>
            <a:headEnd type="none" w="med" len="med"/>
            <a:tailEnd type="triangle" w="med" len="med"/>
          </a:ln>
        </p:spPr>
        <p:txBody>
          <a:bodyPr/>
          <a:lstStyle/>
          <a:p>
            <a:endParaRPr lang="zh-CN" altLang="en-US"/>
          </a:p>
        </p:txBody>
      </p:sp>
      <p:sp>
        <p:nvSpPr>
          <p:cNvPr id="34850" name="AutoShape 225"/>
          <p:cNvSpPr/>
          <p:nvPr/>
        </p:nvSpPr>
        <p:spPr>
          <a:xfrm>
            <a:off x="5507038" y="1524000"/>
            <a:ext cx="1206500" cy="261938"/>
          </a:xfrm>
          <a:prstGeom prst="triangle">
            <a:avLst>
              <a:gd name="adj" fmla="val 50000"/>
            </a:avLst>
          </a:prstGeom>
          <a:noFill/>
          <a:ln w="9525" cap="flat" cmpd="sng">
            <a:solidFill>
              <a:schemeClr val="tx1"/>
            </a:solidFill>
            <a:prstDash val="dashDot"/>
            <a:miter/>
            <a:headEnd type="none" w="med" len="med"/>
            <a:tailEnd type="none" w="med" len="med"/>
          </a:ln>
        </p:spPr>
        <p:txBody>
          <a:bodyPr wrap="none" anchor="ctr"/>
          <a:lstStyle/>
          <a:p>
            <a:pPr lvl="0"/>
            <a:endParaRPr lang="zh-CN" altLang="en-US" dirty="0">
              <a:latin typeface="Arial" panose="020B0604020202020204" pitchFamily="34" charset="0"/>
              <a:ea typeface="MS PGothic" panose="020B0600070205080204" pitchFamily="34" charset="-128"/>
            </a:endParaRPr>
          </a:p>
        </p:txBody>
      </p:sp>
      <p:grpSp>
        <p:nvGrpSpPr>
          <p:cNvPr id="18" name="Group 37"/>
          <p:cNvGrpSpPr/>
          <p:nvPr/>
        </p:nvGrpSpPr>
        <p:grpSpPr>
          <a:xfrm>
            <a:off x="3417888" y="3186113"/>
            <a:ext cx="2043112" cy="958850"/>
            <a:chOff x="0" y="0"/>
            <a:chExt cx="1287" cy="604"/>
          </a:xfrm>
        </p:grpSpPr>
        <p:sp>
          <p:nvSpPr>
            <p:cNvPr id="34896" name="Line 38"/>
            <p:cNvSpPr/>
            <p:nvPr/>
          </p:nvSpPr>
          <p:spPr>
            <a:xfrm flipH="1">
              <a:off x="0" y="289"/>
              <a:ext cx="128" cy="293"/>
            </a:xfrm>
            <a:prstGeom prst="line">
              <a:avLst/>
            </a:prstGeom>
            <a:ln w="9525" cap="flat" cmpd="sng">
              <a:solidFill>
                <a:schemeClr val="tx1"/>
              </a:solidFill>
              <a:prstDash val="solid"/>
              <a:headEnd type="none" w="med" len="med"/>
              <a:tailEnd type="triangle" w="med" len="med"/>
            </a:ln>
          </p:spPr>
        </p:sp>
        <p:sp>
          <p:nvSpPr>
            <p:cNvPr id="34897" name="Freeform 39"/>
            <p:cNvSpPr/>
            <p:nvPr/>
          </p:nvSpPr>
          <p:spPr>
            <a:xfrm>
              <a:off x="43" y="0"/>
              <a:ext cx="562" cy="266"/>
            </a:xfrm>
            <a:custGeom>
              <a:avLst/>
              <a:gdLst>
                <a:gd name="txL" fmla="*/ 0 w 562"/>
                <a:gd name="txT" fmla="*/ 0 h 266"/>
                <a:gd name="txR" fmla="*/ 562 w 562"/>
                <a:gd name="txB" fmla="*/ 266 h 266"/>
              </a:gdLst>
              <a:ahLst/>
              <a:cxnLst>
                <a:cxn ang="0">
                  <a:pos x="4" y="264"/>
                </a:cxn>
                <a:cxn ang="0">
                  <a:pos x="52" y="6"/>
                </a:cxn>
                <a:cxn ang="0">
                  <a:pos x="108" y="266"/>
                </a:cxn>
                <a:cxn ang="0">
                  <a:pos x="174" y="0"/>
                </a:cxn>
                <a:cxn ang="0">
                  <a:pos x="228" y="264"/>
                </a:cxn>
                <a:cxn ang="0">
                  <a:pos x="288" y="8"/>
                </a:cxn>
                <a:cxn ang="0">
                  <a:pos x="354" y="266"/>
                </a:cxn>
                <a:cxn ang="0">
                  <a:pos x="402" y="8"/>
                </a:cxn>
                <a:cxn ang="0">
                  <a:pos x="464" y="264"/>
                </a:cxn>
                <a:cxn ang="0">
                  <a:pos x="506" y="6"/>
                </a:cxn>
                <a:cxn ang="0">
                  <a:pos x="556" y="266"/>
                </a:cxn>
              </a:cxnLst>
              <a:rect l="txL" t="txT" r="txR" b="tx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898" name="Freeform 40"/>
            <p:cNvSpPr/>
            <p:nvPr/>
          </p:nvSpPr>
          <p:spPr>
            <a:xfrm>
              <a:off x="1018" y="4"/>
              <a:ext cx="269" cy="266"/>
            </a:xfrm>
            <a:custGeom>
              <a:avLst/>
              <a:gdLst>
                <a:gd name="txL" fmla="*/ 0 w 562"/>
                <a:gd name="txT" fmla="*/ 0 h 266"/>
                <a:gd name="txR" fmla="*/ 562 w 562"/>
                <a:gd name="txB" fmla="*/ 266 h 266"/>
              </a:gdLst>
              <a:ahLst/>
              <a:cxnLst>
                <a:cxn ang="0">
                  <a:pos x="0" y="264"/>
                </a:cxn>
                <a:cxn ang="0">
                  <a:pos x="0" y="6"/>
                </a:cxn>
                <a:cxn ang="0">
                  <a:pos x="0" y="266"/>
                </a:cxn>
                <a:cxn ang="0">
                  <a:pos x="0" y="0"/>
                </a:cxn>
                <a:cxn ang="0">
                  <a:pos x="0" y="264"/>
                </a:cxn>
                <a:cxn ang="0">
                  <a:pos x="0" y="8"/>
                </a:cxn>
                <a:cxn ang="0">
                  <a:pos x="0" y="266"/>
                </a:cxn>
                <a:cxn ang="0">
                  <a:pos x="0" y="8"/>
                </a:cxn>
                <a:cxn ang="0">
                  <a:pos x="0" y="264"/>
                </a:cxn>
                <a:cxn ang="0">
                  <a:pos x="0" y="6"/>
                </a:cxn>
                <a:cxn ang="0">
                  <a:pos x="0" y="266"/>
                </a:cxn>
              </a:cxnLst>
              <a:rect l="txL" t="txT" r="txR" b="tx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899" name="Line 41"/>
            <p:cNvSpPr/>
            <p:nvPr/>
          </p:nvSpPr>
          <p:spPr>
            <a:xfrm flipH="1">
              <a:off x="928" y="311"/>
              <a:ext cx="128" cy="293"/>
            </a:xfrm>
            <a:prstGeom prst="line">
              <a:avLst/>
            </a:prstGeom>
            <a:ln w="9525" cap="flat" cmpd="sng">
              <a:solidFill>
                <a:schemeClr val="tx1"/>
              </a:solidFill>
              <a:prstDash val="solid"/>
              <a:headEnd type="none" w="med" len="med"/>
              <a:tailEnd type="triangle" w="med" len="med"/>
            </a:ln>
          </p:spPr>
        </p:sp>
      </p:grpSp>
      <p:grpSp>
        <p:nvGrpSpPr>
          <p:cNvPr id="19" name="Group 42"/>
          <p:cNvGrpSpPr/>
          <p:nvPr/>
        </p:nvGrpSpPr>
        <p:grpSpPr>
          <a:xfrm>
            <a:off x="2708275" y="3343275"/>
            <a:ext cx="3021013" cy="2114550"/>
            <a:chOff x="0" y="0"/>
            <a:chExt cx="1903" cy="1332"/>
          </a:xfrm>
        </p:grpSpPr>
        <p:sp>
          <p:nvSpPr>
            <p:cNvPr id="34866" name="Text Box 43"/>
            <p:cNvSpPr txBox="1"/>
            <p:nvPr/>
          </p:nvSpPr>
          <p:spPr>
            <a:xfrm>
              <a:off x="772" y="1120"/>
              <a:ext cx="655" cy="212"/>
            </a:xfrm>
            <a:prstGeom prst="rect">
              <a:avLst/>
            </a:prstGeom>
            <a:noFill/>
            <a:ln w="9525">
              <a:noFill/>
            </a:ln>
          </p:spPr>
          <p:txBody>
            <a:bodyPr wrap="none">
              <a:spAutoFit/>
            </a:bodyPr>
            <a:lstStyle/>
            <a:p>
              <a:pPr lvl="0" algn="ctr" eaLnBrk="1" hangingPunct="1"/>
              <a:r>
                <a:rPr lang="en-US" altLang="zh-CN" sz="1600" dirty="0">
                  <a:latin typeface="Arial" panose="020B0604020202020204" pitchFamily="34" charset="0"/>
                  <a:ea typeface="MS PGothic" panose="020B0600070205080204" pitchFamily="34" charset="-128"/>
                </a:rPr>
                <a:t>Channels</a:t>
              </a:r>
            </a:p>
          </p:txBody>
        </p:sp>
        <p:sp>
          <p:nvSpPr>
            <p:cNvPr id="34867" name="Line 44"/>
            <p:cNvSpPr/>
            <p:nvPr/>
          </p:nvSpPr>
          <p:spPr>
            <a:xfrm>
              <a:off x="388" y="0"/>
              <a:ext cx="0" cy="978"/>
            </a:xfrm>
            <a:prstGeom prst="line">
              <a:avLst/>
            </a:prstGeom>
            <a:ln w="9525" cap="flat" cmpd="sng">
              <a:solidFill>
                <a:schemeClr val="tx1"/>
              </a:solidFill>
              <a:prstDash val="solid"/>
              <a:headEnd type="none" w="med" len="med"/>
              <a:tailEnd type="none" w="med" len="med"/>
            </a:ln>
          </p:spPr>
        </p:sp>
        <p:sp>
          <p:nvSpPr>
            <p:cNvPr id="34868" name="Line 45"/>
            <p:cNvSpPr/>
            <p:nvPr/>
          </p:nvSpPr>
          <p:spPr>
            <a:xfrm flipV="1">
              <a:off x="382" y="984"/>
              <a:ext cx="1464" cy="0"/>
            </a:xfrm>
            <a:prstGeom prst="line">
              <a:avLst/>
            </a:prstGeom>
            <a:ln w="9525" cap="flat" cmpd="sng">
              <a:solidFill>
                <a:schemeClr val="tx1"/>
              </a:solidFill>
              <a:prstDash val="solid"/>
              <a:headEnd type="none" w="med" len="med"/>
              <a:tailEnd type="none" w="med" len="med"/>
            </a:ln>
          </p:spPr>
        </p:sp>
        <p:sp>
          <p:nvSpPr>
            <p:cNvPr id="34869" name="Text Box 46"/>
            <p:cNvSpPr txBox="1"/>
            <p:nvPr/>
          </p:nvSpPr>
          <p:spPr>
            <a:xfrm>
              <a:off x="372" y="457"/>
              <a:ext cx="178" cy="538"/>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V</a:t>
              </a:r>
            </a:p>
            <a:p>
              <a:pPr lvl="0" algn="ctr" eaLnBrk="1" hangingPunct="1"/>
              <a:r>
                <a:rPr lang="en-US" altLang="zh-CN" sz="1000" dirty="0">
                  <a:latin typeface="Arial" panose="020B0604020202020204" pitchFamily="34" charset="0"/>
                  <a:ea typeface="MS PGothic" panose="020B0600070205080204" pitchFamily="34" charset="-128"/>
                </a:rPr>
                <a:t>I</a:t>
              </a:r>
            </a:p>
            <a:p>
              <a:pPr lvl="0" algn="ctr" eaLnBrk="1" hangingPunct="1"/>
              <a:r>
                <a:rPr lang="en-US" altLang="zh-CN" sz="1000" dirty="0">
                  <a:latin typeface="Arial" panose="020B0604020202020204" pitchFamily="34" charset="0"/>
                  <a:ea typeface="MS PGothic" panose="020B0600070205080204" pitchFamily="34" charset="-128"/>
                </a:rPr>
                <a:t>D</a:t>
              </a:r>
            </a:p>
            <a:p>
              <a:pPr lvl="0" algn="ctr" eaLnBrk="1" hangingPunct="1"/>
              <a:r>
                <a:rPr lang="en-US" altLang="zh-CN" sz="1000" dirty="0">
                  <a:latin typeface="Arial" panose="020B0604020202020204" pitchFamily="34" charset="0"/>
                  <a:ea typeface="MS PGothic" panose="020B0600070205080204" pitchFamily="34" charset="-128"/>
                </a:rPr>
                <a:t>E</a:t>
              </a:r>
            </a:p>
            <a:p>
              <a:pPr lvl="0" algn="ctr" eaLnBrk="1" hangingPunct="1"/>
              <a:r>
                <a:rPr lang="en-US" altLang="zh-CN" sz="1000" dirty="0">
                  <a:latin typeface="Arial" panose="020B0604020202020204" pitchFamily="34" charset="0"/>
                  <a:ea typeface="MS PGothic" panose="020B0600070205080204" pitchFamily="34" charset="-128"/>
                </a:rPr>
                <a:t>O</a:t>
              </a:r>
            </a:p>
          </p:txBody>
        </p:sp>
        <p:sp>
          <p:nvSpPr>
            <p:cNvPr id="34870" name="Line 47"/>
            <p:cNvSpPr/>
            <p:nvPr/>
          </p:nvSpPr>
          <p:spPr>
            <a:xfrm>
              <a:off x="544" y="912"/>
              <a:ext cx="0" cy="144"/>
            </a:xfrm>
            <a:prstGeom prst="line">
              <a:avLst/>
            </a:prstGeom>
            <a:ln w="9525" cap="flat" cmpd="sng">
              <a:solidFill>
                <a:schemeClr val="tx1"/>
              </a:solidFill>
              <a:prstDash val="solid"/>
              <a:headEnd type="none" w="med" len="med"/>
              <a:tailEnd type="none" w="med" len="med"/>
            </a:ln>
          </p:spPr>
        </p:sp>
        <p:sp>
          <p:nvSpPr>
            <p:cNvPr id="34871" name="Text Box 48"/>
            <p:cNvSpPr txBox="1"/>
            <p:nvPr/>
          </p:nvSpPr>
          <p:spPr>
            <a:xfrm>
              <a:off x="546" y="457"/>
              <a:ext cx="178" cy="538"/>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V</a:t>
              </a:r>
            </a:p>
            <a:p>
              <a:pPr lvl="0" algn="ctr" eaLnBrk="1" hangingPunct="1"/>
              <a:r>
                <a:rPr lang="en-US" altLang="zh-CN" sz="1000" dirty="0">
                  <a:latin typeface="Arial" panose="020B0604020202020204" pitchFamily="34" charset="0"/>
                  <a:ea typeface="MS PGothic" panose="020B0600070205080204" pitchFamily="34" charset="-128"/>
                </a:rPr>
                <a:t>I</a:t>
              </a:r>
            </a:p>
            <a:p>
              <a:pPr lvl="0" algn="ctr" eaLnBrk="1" hangingPunct="1"/>
              <a:r>
                <a:rPr lang="en-US" altLang="zh-CN" sz="1000" dirty="0">
                  <a:latin typeface="Arial" panose="020B0604020202020204" pitchFamily="34" charset="0"/>
                  <a:ea typeface="MS PGothic" panose="020B0600070205080204" pitchFamily="34" charset="-128"/>
                </a:rPr>
                <a:t>D</a:t>
              </a:r>
            </a:p>
            <a:p>
              <a:pPr lvl="0" algn="ctr" eaLnBrk="1" hangingPunct="1"/>
              <a:r>
                <a:rPr lang="en-US" altLang="zh-CN" sz="1000" dirty="0">
                  <a:latin typeface="Arial" panose="020B0604020202020204" pitchFamily="34" charset="0"/>
                  <a:ea typeface="MS PGothic" panose="020B0600070205080204" pitchFamily="34" charset="-128"/>
                </a:rPr>
                <a:t>E</a:t>
              </a:r>
            </a:p>
            <a:p>
              <a:pPr lvl="0" algn="ctr" eaLnBrk="1" hangingPunct="1"/>
              <a:r>
                <a:rPr lang="en-US" altLang="zh-CN" sz="1000" dirty="0">
                  <a:latin typeface="Arial" panose="020B0604020202020204" pitchFamily="34" charset="0"/>
                  <a:ea typeface="MS PGothic" panose="020B0600070205080204" pitchFamily="34" charset="-128"/>
                </a:rPr>
                <a:t>O</a:t>
              </a:r>
            </a:p>
          </p:txBody>
        </p:sp>
        <p:sp>
          <p:nvSpPr>
            <p:cNvPr id="34872" name="Text Box 49"/>
            <p:cNvSpPr txBox="1"/>
            <p:nvPr/>
          </p:nvSpPr>
          <p:spPr>
            <a:xfrm>
              <a:off x="732" y="457"/>
              <a:ext cx="178" cy="538"/>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V</a:t>
              </a:r>
            </a:p>
            <a:p>
              <a:pPr lvl="0" algn="ctr" eaLnBrk="1" hangingPunct="1"/>
              <a:r>
                <a:rPr lang="en-US" altLang="zh-CN" sz="1000" dirty="0">
                  <a:latin typeface="Arial" panose="020B0604020202020204" pitchFamily="34" charset="0"/>
                  <a:ea typeface="MS PGothic" panose="020B0600070205080204" pitchFamily="34" charset="-128"/>
                </a:rPr>
                <a:t>I</a:t>
              </a:r>
            </a:p>
            <a:p>
              <a:pPr lvl="0" algn="ctr" eaLnBrk="1" hangingPunct="1"/>
              <a:r>
                <a:rPr lang="en-US" altLang="zh-CN" sz="1000" dirty="0">
                  <a:latin typeface="Arial" panose="020B0604020202020204" pitchFamily="34" charset="0"/>
                  <a:ea typeface="MS PGothic" panose="020B0600070205080204" pitchFamily="34" charset="-128"/>
                </a:rPr>
                <a:t>D</a:t>
              </a:r>
            </a:p>
            <a:p>
              <a:pPr lvl="0" algn="ctr" eaLnBrk="1" hangingPunct="1"/>
              <a:r>
                <a:rPr lang="en-US" altLang="zh-CN" sz="1000" dirty="0">
                  <a:latin typeface="Arial" panose="020B0604020202020204" pitchFamily="34" charset="0"/>
                  <a:ea typeface="MS PGothic" panose="020B0600070205080204" pitchFamily="34" charset="-128"/>
                </a:rPr>
                <a:t>E</a:t>
              </a:r>
            </a:p>
            <a:p>
              <a:pPr lvl="0" algn="ctr" eaLnBrk="1" hangingPunct="1"/>
              <a:r>
                <a:rPr lang="en-US" altLang="zh-CN" sz="1000" dirty="0">
                  <a:latin typeface="Arial" panose="020B0604020202020204" pitchFamily="34" charset="0"/>
                  <a:ea typeface="MS PGothic" panose="020B0600070205080204" pitchFamily="34" charset="-128"/>
                </a:rPr>
                <a:t>O</a:t>
              </a:r>
            </a:p>
          </p:txBody>
        </p:sp>
        <p:sp>
          <p:nvSpPr>
            <p:cNvPr id="34873" name="Text Box 50"/>
            <p:cNvSpPr txBox="1"/>
            <p:nvPr/>
          </p:nvSpPr>
          <p:spPr>
            <a:xfrm>
              <a:off x="918" y="457"/>
              <a:ext cx="178" cy="538"/>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V</a:t>
              </a:r>
            </a:p>
            <a:p>
              <a:pPr lvl="0" algn="ctr" eaLnBrk="1" hangingPunct="1"/>
              <a:r>
                <a:rPr lang="en-US" altLang="zh-CN" sz="1000" dirty="0">
                  <a:latin typeface="Arial" panose="020B0604020202020204" pitchFamily="34" charset="0"/>
                  <a:ea typeface="MS PGothic" panose="020B0600070205080204" pitchFamily="34" charset="-128"/>
                </a:rPr>
                <a:t>I</a:t>
              </a:r>
            </a:p>
            <a:p>
              <a:pPr lvl="0" algn="ctr" eaLnBrk="1" hangingPunct="1"/>
              <a:r>
                <a:rPr lang="en-US" altLang="zh-CN" sz="1000" dirty="0">
                  <a:latin typeface="Arial" panose="020B0604020202020204" pitchFamily="34" charset="0"/>
                  <a:ea typeface="MS PGothic" panose="020B0600070205080204" pitchFamily="34" charset="-128"/>
                </a:rPr>
                <a:t>D</a:t>
              </a:r>
            </a:p>
            <a:p>
              <a:pPr lvl="0" algn="ctr" eaLnBrk="1" hangingPunct="1"/>
              <a:r>
                <a:rPr lang="en-US" altLang="zh-CN" sz="1000" dirty="0">
                  <a:latin typeface="Arial" panose="020B0604020202020204" pitchFamily="34" charset="0"/>
                  <a:ea typeface="MS PGothic" panose="020B0600070205080204" pitchFamily="34" charset="-128"/>
                </a:rPr>
                <a:t>E</a:t>
              </a:r>
            </a:p>
            <a:p>
              <a:pPr lvl="0" algn="ctr" eaLnBrk="1" hangingPunct="1"/>
              <a:r>
                <a:rPr lang="en-US" altLang="zh-CN" sz="1000" dirty="0">
                  <a:latin typeface="Arial" panose="020B0604020202020204" pitchFamily="34" charset="0"/>
                  <a:ea typeface="MS PGothic" panose="020B0600070205080204" pitchFamily="34" charset="-128"/>
                </a:rPr>
                <a:t>O</a:t>
              </a:r>
            </a:p>
          </p:txBody>
        </p:sp>
        <p:sp>
          <p:nvSpPr>
            <p:cNvPr id="34874" name="Text Box 51"/>
            <p:cNvSpPr txBox="1"/>
            <p:nvPr/>
          </p:nvSpPr>
          <p:spPr>
            <a:xfrm>
              <a:off x="1104" y="457"/>
              <a:ext cx="178" cy="538"/>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V</a:t>
              </a:r>
            </a:p>
            <a:p>
              <a:pPr lvl="0" algn="ctr" eaLnBrk="1" hangingPunct="1"/>
              <a:r>
                <a:rPr lang="en-US" altLang="zh-CN" sz="1000" dirty="0">
                  <a:latin typeface="Arial" panose="020B0604020202020204" pitchFamily="34" charset="0"/>
                  <a:ea typeface="MS PGothic" panose="020B0600070205080204" pitchFamily="34" charset="-128"/>
                </a:rPr>
                <a:t>I</a:t>
              </a:r>
            </a:p>
            <a:p>
              <a:pPr lvl="0" algn="ctr" eaLnBrk="1" hangingPunct="1"/>
              <a:r>
                <a:rPr lang="en-US" altLang="zh-CN" sz="1000" dirty="0">
                  <a:latin typeface="Arial" panose="020B0604020202020204" pitchFamily="34" charset="0"/>
                  <a:ea typeface="MS PGothic" panose="020B0600070205080204" pitchFamily="34" charset="-128"/>
                </a:rPr>
                <a:t>D</a:t>
              </a:r>
            </a:p>
            <a:p>
              <a:pPr lvl="0" algn="ctr" eaLnBrk="1" hangingPunct="1"/>
              <a:r>
                <a:rPr lang="en-US" altLang="zh-CN" sz="1000" dirty="0">
                  <a:latin typeface="Arial" panose="020B0604020202020204" pitchFamily="34" charset="0"/>
                  <a:ea typeface="MS PGothic" panose="020B0600070205080204" pitchFamily="34" charset="-128"/>
                </a:rPr>
                <a:t>E</a:t>
              </a:r>
            </a:p>
            <a:p>
              <a:pPr lvl="0" algn="ctr" eaLnBrk="1" hangingPunct="1"/>
              <a:r>
                <a:rPr lang="en-US" altLang="zh-CN" sz="1000" dirty="0">
                  <a:latin typeface="Arial" panose="020B0604020202020204" pitchFamily="34" charset="0"/>
                  <a:ea typeface="MS PGothic" panose="020B0600070205080204" pitchFamily="34" charset="-128"/>
                </a:rPr>
                <a:t>O</a:t>
              </a:r>
            </a:p>
          </p:txBody>
        </p:sp>
        <p:sp>
          <p:nvSpPr>
            <p:cNvPr id="34875" name="Text Box 52"/>
            <p:cNvSpPr txBox="1"/>
            <p:nvPr/>
          </p:nvSpPr>
          <p:spPr>
            <a:xfrm>
              <a:off x="1290" y="457"/>
              <a:ext cx="178" cy="538"/>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V</a:t>
              </a:r>
            </a:p>
            <a:p>
              <a:pPr lvl="0" algn="ctr" eaLnBrk="1" hangingPunct="1"/>
              <a:r>
                <a:rPr lang="en-US" altLang="zh-CN" sz="1000" dirty="0">
                  <a:latin typeface="Arial" panose="020B0604020202020204" pitchFamily="34" charset="0"/>
                  <a:ea typeface="MS PGothic" panose="020B0600070205080204" pitchFamily="34" charset="-128"/>
                </a:rPr>
                <a:t>I</a:t>
              </a:r>
            </a:p>
            <a:p>
              <a:pPr lvl="0" algn="ctr" eaLnBrk="1" hangingPunct="1"/>
              <a:r>
                <a:rPr lang="en-US" altLang="zh-CN" sz="1000" dirty="0">
                  <a:latin typeface="Arial" panose="020B0604020202020204" pitchFamily="34" charset="0"/>
                  <a:ea typeface="MS PGothic" panose="020B0600070205080204" pitchFamily="34" charset="-128"/>
                </a:rPr>
                <a:t>D</a:t>
              </a:r>
            </a:p>
            <a:p>
              <a:pPr lvl="0" algn="ctr" eaLnBrk="1" hangingPunct="1"/>
              <a:r>
                <a:rPr lang="en-US" altLang="zh-CN" sz="1000" dirty="0">
                  <a:latin typeface="Arial" panose="020B0604020202020204" pitchFamily="34" charset="0"/>
                  <a:ea typeface="MS PGothic" panose="020B0600070205080204" pitchFamily="34" charset="-128"/>
                </a:rPr>
                <a:t>E</a:t>
              </a:r>
            </a:p>
            <a:p>
              <a:pPr lvl="0" algn="ctr" eaLnBrk="1" hangingPunct="1"/>
              <a:r>
                <a:rPr lang="en-US" altLang="zh-CN" sz="1000" dirty="0">
                  <a:latin typeface="Arial" panose="020B0604020202020204" pitchFamily="34" charset="0"/>
                  <a:ea typeface="MS PGothic" panose="020B0600070205080204" pitchFamily="34" charset="-128"/>
                </a:rPr>
                <a:t>O</a:t>
              </a:r>
            </a:p>
          </p:txBody>
        </p:sp>
        <p:sp>
          <p:nvSpPr>
            <p:cNvPr id="34876" name="Text Box 53"/>
            <p:cNvSpPr txBox="1"/>
            <p:nvPr/>
          </p:nvSpPr>
          <p:spPr>
            <a:xfrm>
              <a:off x="1452" y="451"/>
              <a:ext cx="174" cy="538"/>
            </a:xfrm>
            <a:prstGeom prst="rect">
              <a:avLst/>
            </a:prstGeom>
            <a:noFill/>
            <a:ln w="9525">
              <a:noFill/>
            </a:ln>
          </p:spPr>
          <p:txBody>
            <a:bodyPr wrap="none">
              <a:spAutoFit/>
            </a:bodyPr>
            <a:lstStyle/>
            <a:p>
              <a:pPr lvl="0" algn="ctr" eaLnBrk="1" hangingPunct="1"/>
              <a:endParaRPr lang="zh-CN" altLang="en-US" sz="1000" dirty="0">
                <a:latin typeface="Arial" panose="020B0604020202020204" pitchFamily="34" charset="0"/>
                <a:ea typeface="MS PGothic" panose="020B0600070205080204" pitchFamily="34" charset="-128"/>
              </a:endParaRPr>
            </a:p>
            <a:p>
              <a:pPr lvl="0" algn="ctr" eaLnBrk="1" hangingPunct="1"/>
              <a:r>
                <a:rPr lang="en-US" altLang="zh-CN" sz="1000" dirty="0">
                  <a:latin typeface="Arial" panose="020B0604020202020204" pitchFamily="34" charset="0"/>
                  <a:ea typeface="MS PGothic" panose="020B0600070205080204" pitchFamily="34" charset="-128"/>
                </a:rPr>
                <a:t>D</a:t>
              </a:r>
            </a:p>
            <a:p>
              <a:pPr lvl="0" algn="ctr" eaLnBrk="1" hangingPunct="1"/>
              <a:r>
                <a:rPr lang="en-US" altLang="zh-CN" sz="1000" dirty="0">
                  <a:latin typeface="Arial" panose="020B0604020202020204" pitchFamily="34" charset="0"/>
                  <a:ea typeface="MS PGothic" panose="020B0600070205080204" pitchFamily="34" charset="-128"/>
                </a:rPr>
                <a:t>A</a:t>
              </a:r>
            </a:p>
            <a:p>
              <a:pPr lvl="0" algn="ctr" eaLnBrk="1" hangingPunct="1"/>
              <a:r>
                <a:rPr lang="en-US" altLang="zh-CN" sz="1000" dirty="0">
                  <a:latin typeface="Arial" panose="020B0604020202020204" pitchFamily="34" charset="0"/>
                  <a:ea typeface="MS PGothic" panose="020B0600070205080204" pitchFamily="34" charset="-128"/>
                </a:rPr>
                <a:t>T</a:t>
              </a:r>
            </a:p>
            <a:p>
              <a:pPr lvl="0" algn="ctr" eaLnBrk="1" hangingPunct="1"/>
              <a:r>
                <a:rPr lang="en-US" altLang="zh-CN" sz="1000" dirty="0">
                  <a:latin typeface="Arial" panose="020B0604020202020204" pitchFamily="34" charset="0"/>
                  <a:ea typeface="MS PGothic" panose="020B0600070205080204" pitchFamily="34" charset="-128"/>
                </a:rPr>
                <a:t>A</a:t>
              </a:r>
            </a:p>
          </p:txBody>
        </p:sp>
        <p:sp>
          <p:nvSpPr>
            <p:cNvPr id="34877" name="Text Box 54"/>
            <p:cNvSpPr txBox="1"/>
            <p:nvPr/>
          </p:nvSpPr>
          <p:spPr>
            <a:xfrm>
              <a:off x="1596" y="451"/>
              <a:ext cx="174" cy="538"/>
            </a:xfrm>
            <a:prstGeom prst="rect">
              <a:avLst/>
            </a:prstGeom>
            <a:noFill/>
            <a:ln w="9525">
              <a:noFill/>
            </a:ln>
          </p:spPr>
          <p:txBody>
            <a:bodyPr wrap="none">
              <a:spAutoFit/>
            </a:bodyPr>
            <a:lstStyle/>
            <a:p>
              <a:pPr lvl="0" algn="ctr" eaLnBrk="1" hangingPunct="1"/>
              <a:endParaRPr lang="zh-CN" altLang="en-US" sz="1000" dirty="0">
                <a:latin typeface="Arial" panose="020B0604020202020204" pitchFamily="34" charset="0"/>
                <a:ea typeface="MS PGothic" panose="020B0600070205080204" pitchFamily="34" charset="-128"/>
              </a:endParaRPr>
            </a:p>
            <a:p>
              <a:pPr lvl="0" algn="ctr" eaLnBrk="1" hangingPunct="1"/>
              <a:r>
                <a:rPr lang="en-US" altLang="zh-CN" sz="1000" dirty="0">
                  <a:latin typeface="Arial" panose="020B0604020202020204" pitchFamily="34" charset="0"/>
                  <a:ea typeface="MS PGothic" panose="020B0600070205080204" pitchFamily="34" charset="-128"/>
                </a:rPr>
                <a:t>D</a:t>
              </a:r>
            </a:p>
            <a:p>
              <a:pPr lvl="0" algn="ctr" eaLnBrk="1" hangingPunct="1"/>
              <a:r>
                <a:rPr lang="en-US" altLang="zh-CN" sz="1000" dirty="0">
                  <a:latin typeface="Arial" panose="020B0604020202020204" pitchFamily="34" charset="0"/>
                  <a:ea typeface="MS PGothic" panose="020B0600070205080204" pitchFamily="34" charset="-128"/>
                </a:rPr>
                <a:t>A</a:t>
              </a:r>
            </a:p>
            <a:p>
              <a:pPr lvl="0" algn="ctr" eaLnBrk="1" hangingPunct="1"/>
              <a:r>
                <a:rPr lang="en-US" altLang="zh-CN" sz="1000" dirty="0">
                  <a:latin typeface="Arial" panose="020B0604020202020204" pitchFamily="34" charset="0"/>
                  <a:ea typeface="MS PGothic" panose="020B0600070205080204" pitchFamily="34" charset="-128"/>
                </a:rPr>
                <a:t>T</a:t>
              </a:r>
            </a:p>
            <a:p>
              <a:pPr lvl="0" algn="ctr" eaLnBrk="1" hangingPunct="1"/>
              <a:r>
                <a:rPr lang="en-US" altLang="zh-CN" sz="1000" dirty="0">
                  <a:latin typeface="Arial" panose="020B0604020202020204" pitchFamily="34" charset="0"/>
                  <a:ea typeface="MS PGothic" panose="020B0600070205080204" pitchFamily="34" charset="-128"/>
                </a:rPr>
                <a:t>A</a:t>
              </a:r>
            </a:p>
          </p:txBody>
        </p:sp>
        <p:sp>
          <p:nvSpPr>
            <p:cNvPr id="34878" name="Text Box 55"/>
            <p:cNvSpPr txBox="1"/>
            <p:nvPr/>
          </p:nvSpPr>
          <p:spPr>
            <a:xfrm>
              <a:off x="1724" y="163"/>
              <a:ext cx="178" cy="826"/>
            </a:xfrm>
            <a:prstGeom prst="rect">
              <a:avLst/>
            </a:prstGeom>
            <a:noFill/>
            <a:ln w="9525">
              <a:noFill/>
            </a:ln>
          </p:spPr>
          <p:txBody>
            <a:bodyPr wrap="none">
              <a:spAutoFit/>
            </a:bodyPr>
            <a:lstStyle/>
            <a:p>
              <a:pPr lvl="0" algn="ctr" eaLnBrk="1" hangingPunct="1"/>
              <a:endParaRPr lang="zh-CN" altLang="en-US" sz="1000" dirty="0">
                <a:latin typeface="Arial" panose="020B0604020202020204" pitchFamily="34" charset="0"/>
                <a:ea typeface="MS PGothic" panose="020B0600070205080204" pitchFamily="34" charset="-128"/>
              </a:endParaRPr>
            </a:p>
            <a:p>
              <a:pPr lvl="0" algn="ctr" eaLnBrk="1" hangingPunct="1"/>
              <a:r>
                <a:rPr lang="en-US" altLang="zh-CN" sz="1000" dirty="0">
                  <a:latin typeface="Arial" panose="020B0604020202020204" pitchFamily="34" charset="0"/>
                  <a:ea typeface="MS PGothic" panose="020B0600070205080204" pitchFamily="34" charset="-128"/>
                </a:rPr>
                <a:t>C</a:t>
              </a:r>
            </a:p>
            <a:p>
              <a:pPr lvl="0" algn="ctr" eaLnBrk="1" hangingPunct="1"/>
              <a:r>
                <a:rPr lang="en-US" altLang="zh-CN" sz="1000" dirty="0">
                  <a:latin typeface="Arial" panose="020B0604020202020204" pitchFamily="34" charset="0"/>
                  <a:ea typeface="MS PGothic" panose="020B0600070205080204" pitchFamily="34" charset="-128"/>
                </a:rPr>
                <a:t>O</a:t>
              </a:r>
            </a:p>
            <a:p>
              <a:pPr lvl="0" algn="ctr" eaLnBrk="1" hangingPunct="1"/>
              <a:r>
                <a:rPr lang="en-US" altLang="zh-CN" sz="1000" dirty="0">
                  <a:latin typeface="Arial" panose="020B0604020202020204" pitchFamily="34" charset="0"/>
                  <a:ea typeface="MS PGothic" panose="020B0600070205080204" pitchFamily="34" charset="-128"/>
                </a:rPr>
                <a:t>N</a:t>
              </a:r>
            </a:p>
            <a:p>
              <a:pPr lvl="0" algn="ctr" eaLnBrk="1" hangingPunct="1"/>
              <a:r>
                <a:rPr lang="en-US" altLang="zh-CN" sz="1000" dirty="0">
                  <a:latin typeface="Arial" panose="020B0604020202020204" pitchFamily="34" charset="0"/>
                  <a:ea typeface="MS PGothic" panose="020B0600070205080204" pitchFamily="34" charset="-128"/>
                </a:rPr>
                <a:t>T</a:t>
              </a:r>
            </a:p>
            <a:p>
              <a:pPr lvl="0" algn="ctr" eaLnBrk="1" hangingPunct="1"/>
              <a:r>
                <a:rPr lang="en-US" altLang="zh-CN" sz="1000" dirty="0">
                  <a:latin typeface="Arial" panose="020B0604020202020204" pitchFamily="34" charset="0"/>
                  <a:ea typeface="MS PGothic" panose="020B0600070205080204" pitchFamily="34" charset="-128"/>
                </a:rPr>
                <a:t>R</a:t>
              </a:r>
            </a:p>
            <a:p>
              <a:pPr lvl="0" algn="ctr" eaLnBrk="1" hangingPunct="1"/>
              <a:r>
                <a:rPr lang="en-US" altLang="zh-CN" sz="1000" dirty="0">
                  <a:latin typeface="Arial" panose="020B0604020202020204" pitchFamily="34" charset="0"/>
                  <a:ea typeface="MS PGothic" panose="020B0600070205080204" pitchFamily="34" charset="-128"/>
                </a:rPr>
                <a:t>O</a:t>
              </a:r>
            </a:p>
            <a:p>
              <a:pPr lvl="0" algn="ctr" eaLnBrk="1" hangingPunct="1"/>
              <a:r>
                <a:rPr lang="en-US" altLang="zh-CN" sz="1000" dirty="0">
                  <a:latin typeface="Arial" panose="020B0604020202020204" pitchFamily="34" charset="0"/>
                  <a:ea typeface="MS PGothic" panose="020B0600070205080204" pitchFamily="34" charset="-128"/>
                </a:rPr>
                <a:t>L</a:t>
              </a:r>
            </a:p>
          </p:txBody>
        </p:sp>
        <p:sp>
          <p:nvSpPr>
            <p:cNvPr id="34879" name="Line 56"/>
            <p:cNvSpPr/>
            <p:nvPr/>
          </p:nvSpPr>
          <p:spPr>
            <a:xfrm>
              <a:off x="728" y="912"/>
              <a:ext cx="0" cy="144"/>
            </a:xfrm>
            <a:prstGeom prst="line">
              <a:avLst/>
            </a:prstGeom>
            <a:ln w="9525" cap="flat" cmpd="sng">
              <a:solidFill>
                <a:schemeClr val="tx1"/>
              </a:solidFill>
              <a:prstDash val="solid"/>
              <a:headEnd type="none" w="med" len="med"/>
              <a:tailEnd type="none" w="med" len="med"/>
            </a:ln>
          </p:spPr>
        </p:sp>
        <p:sp>
          <p:nvSpPr>
            <p:cNvPr id="34880" name="Line 57"/>
            <p:cNvSpPr/>
            <p:nvPr/>
          </p:nvSpPr>
          <p:spPr>
            <a:xfrm>
              <a:off x="908" y="912"/>
              <a:ext cx="0" cy="144"/>
            </a:xfrm>
            <a:prstGeom prst="line">
              <a:avLst/>
            </a:prstGeom>
            <a:ln w="9525" cap="flat" cmpd="sng">
              <a:solidFill>
                <a:schemeClr val="tx1"/>
              </a:solidFill>
              <a:prstDash val="solid"/>
              <a:headEnd type="none" w="med" len="med"/>
              <a:tailEnd type="none" w="med" len="med"/>
            </a:ln>
          </p:spPr>
        </p:sp>
        <p:sp>
          <p:nvSpPr>
            <p:cNvPr id="34881" name="Line 58"/>
            <p:cNvSpPr/>
            <p:nvPr/>
          </p:nvSpPr>
          <p:spPr>
            <a:xfrm>
              <a:off x="1092" y="912"/>
              <a:ext cx="0" cy="144"/>
            </a:xfrm>
            <a:prstGeom prst="line">
              <a:avLst/>
            </a:prstGeom>
            <a:ln w="9525" cap="flat" cmpd="sng">
              <a:solidFill>
                <a:schemeClr val="tx1"/>
              </a:solidFill>
              <a:prstDash val="solid"/>
              <a:headEnd type="none" w="med" len="med"/>
              <a:tailEnd type="none" w="med" len="med"/>
            </a:ln>
          </p:spPr>
        </p:sp>
        <p:sp>
          <p:nvSpPr>
            <p:cNvPr id="34882" name="Line 59"/>
            <p:cNvSpPr/>
            <p:nvPr/>
          </p:nvSpPr>
          <p:spPr>
            <a:xfrm>
              <a:off x="1280" y="912"/>
              <a:ext cx="0" cy="144"/>
            </a:xfrm>
            <a:prstGeom prst="line">
              <a:avLst/>
            </a:prstGeom>
            <a:ln w="9525" cap="flat" cmpd="sng">
              <a:solidFill>
                <a:schemeClr val="tx1"/>
              </a:solidFill>
              <a:prstDash val="solid"/>
              <a:headEnd type="none" w="med" len="med"/>
              <a:tailEnd type="none" w="med" len="med"/>
            </a:ln>
          </p:spPr>
        </p:sp>
        <p:sp>
          <p:nvSpPr>
            <p:cNvPr id="34883" name="Line 60"/>
            <p:cNvSpPr/>
            <p:nvPr/>
          </p:nvSpPr>
          <p:spPr>
            <a:xfrm>
              <a:off x="1456" y="920"/>
              <a:ext cx="0" cy="144"/>
            </a:xfrm>
            <a:prstGeom prst="line">
              <a:avLst/>
            </a:prstGeom>
            <a:ln w="9525" cap="flat" cmpd="sng">
              <a:solidFill>
                <a:schemeClr val="tx1"/>
              </a:solidFill>
              <a:prstDash val="solid"/>
              <a:headEnd type="none" w="med" len="med"/>
              <a:tailEnd type="none" w="med" len="med"/>
            </a:ln>
          </p:spPr>
        </p:sp>
        <p:sp>
          <p:nvSpPr>
            <p:cNvPr id="34884" name="Line 61"/>
            <p:cNvSpPr/>
            <p:nvPr/>
          </p:nvSpPr>
          <p:spPr>
            <a:xfrm>
              <a:off x="1612" y="916"/>
              <a:ext cx="0" cy="144"/>
            </a:xfrm>
            <a:prstGeom prst="line">
              <a:avLst/>
            </a:prstGeom>
            <a:ln w="9525" cap="flat" cmpd="sng">
              <a:solidFill>
                <a:schemeClr val="tx1"/>
              </a:solidFill>
              <a:prstDash val="solid"/>
              <a:headEnd type="none" w="med" len="med"/>
              <a:tailEnd type="none" w="med" len="med"/>
            </a:ln>
          </p:spPr>
        </p:sp>
        <p:sp>
          <p:nvSpPr>
            <p:cNvPr id="34885" name="Line 62"/>
            <p:cNvSpPr/>
            <p:nvPr/>
          </p:nvSpPr>
          <p:spPr>
            <a:xfrm>
              <a:off x="1756" y="908"/>
              <a:ext cx="0" cy="144"/>
            </a:xfrm>
            <a:prstGeom prst="line">
              <a:avLst/>
            </a:prstGeom>
            <a:ln w="9525" cap="flat" cmpd="sng">
              <a:solidFill>
                <a:schemeClr val="tx1"/>
              </a:solidFill>
              <a:prstDash val="solid"/>
              <a:headEnd type="none" w="med" len="med"/>
              <a:tailEnd type="none" w="med" len="med"/>
            </a:ln>
          </p:spPr>
        </p:sp>
        <p:sp>
          <p:nvSpPr>
            <p:cNvPr id="34886" name="Text Box 63"/>
            <p:cNvSpPr txBox="1"/>
            <p:nvPr/>
          </p:nvSpPr>
          <p:spPr>
            <a:xfrm>
              <a:off x="379" y="1009"/>
              <a:ext cx="160" cy="154"/>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1</a:t>
              </a:r>
            </a:p>
          </p:txBody>
        </p:sp>
        <p:sp>
          <p:nvSpPr>
            <p:cNvPr id="34887" name="Text Box 64"/>
            <p:cNvSpPr txBox="1"/>
            <p:nvPr/>
          </p:nvSpPr>
          <p:spPr>
            <a:xfrm>
              <a:off x="547" y="1009"/>
              <a:ext cx="160" cy="154"/>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2</a:t>
              </a:r>
            </a:p>
          </p:txBody>
        </p:sp>
        <p:sp>
          <p:nvSpPr>
            <p:cNvPr id="34888" name="Text Box 65"/>
            <p:cNvSpPr txBox="1"/>
            <p:nvPr/>
          </p:nvSpPr>
          <p:spPr>
            <a:xfrm>
              <a:off x="739" y="1009"/>
              <a:ext cx="160" cy="154"/>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3</a:t>
              </a:r>
            </a:p>
          </p:txBody>
        </p:sp>
        <p:sp>
          <p:nvSpPr>
            <p:cNvPr id="34889" name="Text Box 66"/>
            <p:cNvSpPr txBox="1"/>
            <p:nvPr/>
          </p:nvSpPr>
          <p:spPr>
            <a:xfrm>
              <a:off x="911" y="1009"/>
              <a:ext cx="160" cy="154"/>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4</a:t>
              </a:r>
            </a:p>
          </p:txBody>
        </p:sp>
        <p:sp>
          <p:nvSpPr>
            <p:cNvPr id="34890" name="Text Box 67"/>
            <p:cNvSpPr txBox="1"/>
            <p:nvPr/>
          </p:nvSpPr>
          <p:spPr>
            <a:xfrm>
              <a:off x="1099" y="1005"/>
              <a:ext cx="160" cy="154"/>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5</a:t>
              </a:r>
            </a:p>
          </p:txBody>
        </p:sp>
        <p:sp>
          <p:nvSpPr>
            <p:cNvPr id="34891" name="Text Box 68"/>
            <p:cNvSpPr txBox="1"/>
            <p:nvPr/>
          </p:nvSpPr>
          <p:spPr>
            <a:xfrm>
              <a:off x="1287" y="1005"/>
              <a:ext cx="160" cy="154"/>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6</a:t>
              </a:r>
            </a:p>
          </p:txBody>
        </p:sp>
        <p:sp>
          <p:nvSpPr>
            <p:cNvPr id="34892" name="Text Box 69"/>
            <p:cNvSpPr txBox="1"/>
            <p:nvPr/>
          </p:nvSpPr>
          <p:spPr>
            <a:xfrm>
              <a:off x="1451" y="1005"/>
              <a:ext cx="160" cy="154"/>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7</a:t>
              </a:r>
            </a:p>
          </p:txBody>
        </p:sp>
        <p:sp>
          <p:nvSpPr>
            <p:cNvPr id="34893" name="Text Box 70"/>
            <p:cNvSpPr txBox="1"/>
            <p:nvPr/>
          </p:nvSpPr>
          <p:spPr>
            <a:xfrm>
              <a:off x="1599" y="1005"/>
              <a:ext cx="160" cy="154"/>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8</a:t>
              </a:r>
            </a:p>
          </p:txBody>
        </p:sp>
        <p:sp>
          <p:nvSpPr>
            <p:cNvPr id="34894" name="Text Box 71"/>
            <p:cNvSpPr txBox="1"/>
            <p:nvPr/>
          </p:nvSpPr>
          <p:spPr>
            <a:xfrm>
              <a:off x="1743" y="1005"/>
              <a:ext cx="160" cy="154"/>
            </a:xfrm>
            <a:prstGeom prst="rect">
              <a:avLst/>
            </a:prstGeom>
            <a:noFill/>
            <a:ln w="9525">
              <a:noFill/>
            </a:ln>
          </p:spPr>
          <p:txBody>
            <a:bodyPr wrap="none">
              <a:spAutoFit/>
            </a:bodyPr>
            <a:lstStyle/>
            <a:p>
              <a:pPr lvl="0" algn="ctr" eaLnBrk="1" hangingPunct="1"/>
              <a:r>
                <a:rPr lang="en-US" altLang="zh-CN" sz="1000" dirty="0">
                  <a:latin typeface="Arial" panose="020B0604020202020204" pitchFamily="34" charset="0"/>
                  <a:ea typeface="MS PGothic" panose="020B0600070205080204" pitchFamily="34" charset="-128"/>
                </a:rPr>
                <a:t>9</a:t>
              </a:r>
            </a:p>
          </p:txBody>
        </p:sp>
        <p:sp>
          <p:nvSpPr>
            <p:cNvPr id="34895" name="Freeform 72"/>
            <p:cNvSpPr/>
            <p:nvPr/>
          </p:nvSpPr>
          <p:spPr>
            <a:xfrm>
              <a:off x="0" y="18"/>
              <a:ext cx="375" cy="969"/>
            </a:xfrm>
            <a:custGeom>
              <a:avLst/>
              <a:gdLst>
                <a:gd name="txL" fmla="*/ 0 w 375"/>
                <a:gd name="txT" fmla="*/ 0 h 969"/>
                <a:gd name="txR" fmla="*/ 375 w 375"/>
                <a:gd name="txB" fmla="*/ 969 h 969"/>
              </a:gdLst>
              <a:ahLst/>
              <a:cxnLst>
                <a:cxn ang="0">
                  <a:pos x="375" y="0"/>
                </a:cxn>
                <a:cxn ang="0">
                  <a:pos x="0" y="485"/>
                </a:cxn>
                <a:cxn ang="0">
                  <a:pos x="375" y="969"/>
                </a:cxn>
                <a:cxn ang="0">
                  <a:pos x="375" y="0"/>
                </a:cxn>
              </a:cxnLst>
              <a:rect l="txL" t="txT" r="txR" b="txB"/>
              <a:pathLst>
                <a:path w="375" h="969">
                  <a:moveTo>
                    <a:pt x="375" y="0"/>
                  </a:moveTo>
                  <a:lnTo>
                    <a:pt x="0" y="485"/>
                  </a:lnTo>
                  <a:lnTo>
                    <a:pt x="375" y="969"/>
                  </a:lnTo>
                  <a:lnTo>
                    <a:pt x="375" y="0"/>
                  </a:lnTo>
                  <a:close/>
                </a:path>
              </a:pathLst>
            </a:custGeom>
            <a:gradFill rotWithShape="1">
              <a:gsLst>
                <a:gs pos="0">
                  <a:schemeClr val="tx1">
                    <a:alpha val="100000"/>
                  </a:schemeClr>
                </a:gs>
                <a:gs pos="100000">
                  <a:schemeClr val="bg1">
                    <a:alpha val="100000"/>
                  </a:schemeClr>
                </a:gs>
              </a:gsLst>
              <a:lin ang="0" scaled="1"/>
              <a:tileRect/>
            </a:gradFill>
            <a:ln w="9525">
              <a:noFill/>
            </a:ln>
          </p:spPr>
          <p:txBody>
            <a:bodyPr/>
            <a:lstStyle/>
            <a:p>
              <a:endParaRPr lang="zh-CN" altLang="en-US"/>
            </a:p>
          </p:txBody>
        </p:sp>
      </p:grpSp>
      <p:grpSp>
        <p:nvGrpSpPr>
          <p:cNvPr id="20" name="Group 73"/>
          <p:cNvGrpSpPr/>
          <p:nvPr/>
        </p:nvGrpSpPr>
        <p:grpSpPr>
          <a:xfrm flipV="1">
            <a:off x="1039813" y="2238375"/>
            <a:ext cx="1666875" cy="2062163"/>
            <a:chOff x="0" y="0"/>
            <a:chExt cx="1050" cy="1299"/>
          </a:xfrm>
        </p:grpSpPr>
        <p:grpSp>
          <p:nvGrpSpPr>
            <p:cNvPr id="34860" name="Group 74"/>
            <p:cNvGrpSpPr/>
            <p:nvPr/>
          </p:nvGrpSpPr>
          <p:grpSpPr>
            <a:xfrm>
              <a:off x="0" y="0"/>
              <a:ext cx="1050" cy="198"/>
              <a:chOff x="0" y="0"/>
              <a:chExt cx="1050" cy="198"/>
            </a:xfrm>
          </p:grpSpPr>
          <p:sp>
            <p:nvSpPr>
              <p:cNvPr id="34862" name="Rectangle 75"/>
              <p:cNvSpPr/>
              <p:nvPr/>
            </p:nvSpPr>
            <p:spPr>
              <a:xfrm>
                <a:off x="744" y="6"/>
                <a:ext cx="168" cy="174"/>
              </a:xfrm>
              <a:prstGeom prst="rect">
                <a:avLst/>
              </a:prstGeom>
              <a:solidFill>
                <a:schemeClr val="bg1"/>
              </a:solidFill>
              <a:ln w="9525" cap="flat" cmpd="sng">
                <a:solidFill>
                  <a:schemeClr val="tx1"/>
                </a:solidFill>
                <a:prstDash val="solid"/>
                <a:miter/>
                <a:headEnd type="none" w="med" len="med"/>
                <a:tailEnd type="none" w="med" len="med"/>
              </a:ln>
            </p:spPr>
            <p:txBody>
              <a:bodyPr rot="10800000" wrap="none" anchor="ctr"/>
              <a:lstStyle/>
              <a:p>
                <a:pPr lvl="0"/>
                <a:endParaRPr lang="zh-CN" altLang="en-US" dirty="0">
                  <a:latin typeface="Times New Roman" panose="02020603050405020304" charset="0"/>
                  <a:ea typeface="MS PGothic" panose="020B0600070205080204" pitchFamily="34" charset="-128"/>
                </a:endParaRPr>
              </a:p>
            </p:txBody>
          </p:sp>
          <p:sp>
            <p:nvSpPr>
              <p:cNvPr id="34863" name="Freeform 76"/>
              <p:cNvSpPr/>
              <p:nvPr/>
            </p:nvSpPr>
            <p:spPr>
              <a:xfrm>
                <a:off x="0" y="0"/>
                <a:ext cx="896" cy="198"/>
              </a:xfrm>
              <a:custGeom>
                <a:avLst/>
                <a:gdLst>
                  <a:gd name="txL" fmla="*/ 0 w 896"/>
                  <a:gd name="txT" fmla="*/ 0 h 198"/>
                  <a:gd name="txR" fmla="*/ 896 w 896"/>
                  <a:gd name="txB" fmla="*/ 198 h 198"/>
                </a:gdLst>
                <a:ahLst/>
                <a:cxnLst>
                  <a:cxn ang="0">
                    <a:pos x="18" y="0"/>
                  </a:cxn>
                  <a:cxn ang="0">
                    <a:pos x="0" y="96"/>
                  </a:cxn>
                  <a:cxn ang="0">
                    <a:pos x="18" y="198"/>
                  </a:cxn>
                  <a:cxn ang="0">
                    <a:pos x="774" y="198"/>
                  </a:cxn>
                  <a:cxn ang="0">
                    <a:pos x="750" y="90"/>
                  </a:cxn>
                  <a:cxn ang="0">
                    <a:pos x="774" y="0"/>
                  </a:cxn>
                  <a:cxn ang="0">
                    <a:pos x="18" y="0"/>
                  </a:cxn>
                </a:cxnLst>
                <a:rect l="txL" t="txT" r="txR" b="tx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alpha val="100000"/>
                    </a:schemeClr>
                  </a:gs>
                  <a:gs pos="50000">
                    <a:schemeClr val="bg1">
                      <a:alpha val="100000"/>
                    </a:schemeClr>
                  </a:gs>
                  <a:gs pos="100000">
                    <a:schemeClr val="tx1">
                      <a:alpha val="100000"/>
                    </a:schemeClr>
                  </a:gs>
                </a:gsLst>
                <a:lin ang="5400000" scaled="1"/>
                <a:tileRect/>
              </a:gradFill>
              <a:ln w="9525" cap="flat" cmpd="sng">
                <a:solidFill>
                  <a:schemeClr val="tx1">
                    <a:alpha val="100000"/>
                  </a:schemeClr>
                </a:solidFill>
                <a:prstDash val="solid"/>
                <a:bevel/>
                <a:headEnd type="none" w="med" len="med"/>
                <a:tailEnd type="none" w="med" len="med"/>
              </a:ln>
            </p:spPr>
            <p:txBody>
              <a:bodyPr/>
              <a:lstStyle/>
              <a:p>
                <a:endParaRPr lang="zh-CN" altLang="en-US"/>
              </a:p>
            </p:txBody>
          </p:sp>
          <p:sp>
            <p:nvSpPr>
              <p:cNvPr id="34864" name="Oval 77"/>
              <p:cNvSpPr/>
              <p:nvPr/>
            </p:nvSpPr>
            <p:spPr>
              <a:xfrm>
                <a:off x="888" y="12"/>
                <a:ext cx="62" cy="168"/>
              </a:xfrm>
              <a:prstGeom prst="ellipse">
                <a:avLst/>
              </a:prstGeom>
              <a:solidFill>
                <a:schemeClr val="bg1"/>
              </a:solidFill>
              <a:ln w="9525" cap="flat" cmpd="sng">
                <a:solidFill>
                  <a:schemeClr val="tx1"/>
                </a:solidFill>
                <a:prstDash val="solid"/>
                <a:headEnd type="none" w="med" len="med"/>
                <a:tailEnd type="none" w="med" len="med"/>
              </a:ln>
            </p:spPr>
            <p:txBody>
              <a:bodyPr rot="10800000" wrap="none" anchor="ctr"/>
              <a:lstStyle/>
              <a:p>
                <a:pPr lvl="0"/>
                <a:endParaRPr lang="zh-CN" altLang="en-US" dirty="0">
                  <a:latin typeface="Times New Roman" panose="02020603050405020304" charset="0"/>
                  <a:ea typeface="MS PGothic" panose="020B0600070205080204" pitchFamily="34" charset="-128"/>
                </a:endParaRPr>
              </a:p>
            </p:txBody>
          </p:sp>
          <p:sp>
            <p:nvSpPr>
              <p:cNvPr id="34865" name="Line 78"/>
              <p:cNvSpPr/>
              <p:nvPr/>
            </p:nvSpPr>
            <p:spPr>
              <a:xfrm>
                <a:off x="912" y="90"/>
                <a:ext cx="138" cy="0"/>
              </a:xfrm>
              <a:prstGeom prst="line">
                <a:avLst/>
              </a:prstGeom>
              <a:ln w="28575" cap="flat" cmpd="sng">
                <a:solidFill>
                  <a:schemeClr val="tx1"/>
                </a:solidFill>
                <a:prstDash val="solid"/>
                <a:headEnd type="none" w="med" len="med"/>
                <a:tailEnd type="none" w="med" len="med"/>
              </a:ln>
            </p:spPr>
          </p:sp>
        </p:grpSp>
        <p:sp>
          <p:nvSpPr>
            <p:cNvPr id="34861" name="Freeform 79"/>
            <p:cNvSpPr/>
            <p:nvPr/>
          </p:nvSpPr>
          <p:spPr>
            <a:xfrm>
              <a:off x="25" y="192"/>
              <a:ext cx="1015" cy="1107"/>
            </a:xfrm>
            <a:custGeom>
              <a:avLst/>
              <a:gdLst>
                <a:gd name="txL" fmla="*/ 0 w 1015"/>
                <a:gd name="txT" fmla="*/ 0 h 1107"/>
                <a:gd name="txR" fmla="*/ 1015 w 1015"/>
                <a:gd name="txB" fmla="*/ 1107 h 1107"/>
              </a:gdLst>
              <a:ahLst/>
              <a:cxnLst>
                <a:cxn ang="0">
                  <a:pos x="1015" y="1107"/>
                </a:cxn>
                <a:cxn ang="0">
                  <a:pos x="0" y="0"/>
                </a:cxn>
                <a:cxn ang="0">
                  <a:pos x="905" y="0"/>
                </a:cxn>
                <a:cxn ang="0">
                  <a:pos x="1015" y="1107"/>
                </a:cxn>
              </a:cxnLst>
              <a:rect l="txL" t="txT" r="txR" b="txB"/>
              <a:pathLst>
                <a:path w="1015" h="1107">
                  <a:moveTo>
                    <a:pt x="1015" y="1107"/>
                  </a:moveTo>
                  <a:lnTo>
                    <a:pt x="0" y="0"/>
                  </a:lnTo>
                  <a:lnTo>
                    <a:pt x="905" y="0"/>
                  </a:lnTo>
                  <a:lnTo>
                    <a:pt x="1015" y="1107"/>
                  </a:lnTo>
                  <a:close/>
                </a:path>
              </a:pathLst>
            </a:custGeom>
            <a:gradFill rotWithShape="1">
              <a:gsLst>
                <a:gs pos="0">
                  <a:schemeClr val="bg1">
                    <a:alpha val="100000"/>
                  </a:schemeClr>
                </a:gs>
                <a:gs pos="100000">
                  <a:schemeClr val="tx1">
                    <a:alpha val="100000"/>
                  </a:schemeClr>
                </a:gs>
              </a:gsLst>
              <a:lin ang="5400000" scaled="1"/>
              <a:tileRect/>
            </a:gradFill>
            <a:ln w="9525">
              <a:noFill/>
            </a:ln>
          </p:spPr>
          <p:txBody>
            <a:bodyPr/>
            <a:lstStyle/>
            <a:p>
              <a:endParaRPr lang="zh-CN" altLang="en-US"/>
            </a:p>
          </p:txBody>
        </p:sp>
      </p:grpSp>
      <p:sp>
        <p:nvSpPr>
          <p:cNvPr id="24740" name="Text Box 324"/>
          <p:cNvSpPr txBox="1"/>
          <p:nvPr/>
        </p:nvSpPr>
        <p:spPr>
          <a:xfrm>
            <a:off x="-33337" y="5545138"/>
            <a:ext cx="9218612" cy="720725"/>
          </a:xfrm>
          <a:prstGeom prst="rect">
            <a:avLst/>
          </a:prstGeom>
          <a:noFill/>
          <a:ln w="9525">
            <a:noFill/>
          </a:ln>
        </p:spPr>
        <p:txBody>
          <a:bodyPr wrap="none">
            <a:spAutoFit/>
          </a:bodyPr>
          <a:lstStyle/>
          <a:p>
            <a:pPr lvl="0">
              <a:lnSpc>
                <a:spcPct val="85000"/>
              </a:lnSpc>
            </a:pPr>
            <a:r>
              <a:rPr lang="en-US" altLang="zh-CN" i="1" dirty="0">
                <a:solidFill>
                  <a:srgbClr val="CC0000"/>
                </a:solidFill>
                <a:latin typeface="Comic Sans MS" panose="030F0702030302020204" pitchFamily="66" charset="0"/>
                <a:ea typeface="MS PGothic" panose="020B0600070205080204" pitchFamily="34" charset="-128"/>
              </a:rPr>
              <a:t>frequency division multiplexing:</a:t>
            </a:r>
            <a:r>
              <a:rPr lang="en-US" altLang="zh-CN" dirty="0">
                <a:latin typeface="Comic Sans MS" panose="030F0702030302020204" pitchFamily="66" charset="0"/>
                <a:ea typeface="MS PGothic" panose="020B0600070205080204" pitchFamily="34" charset="-128"/>
              </a:rPr>
              <a:t> different channels transmitted</a:t>
            </a:r>
          </a:p>
          <a:p>
            <a:pPr lvl="0">
              <a:lnSpc>
                <a:spcPct val="85000"/>
              </a:lnSpc>
            </a:pPr>
            <a:r>
              <a:rPr lang="en-US" altLang="zh-CN" dirty="0">
                <a:latin typeface="Comic Sans MS" panose="030F0702030302020204" pitchFamily="66" charset="0"/>
                <a:ea typeface="MS PGothic" panose="020B0600070205080204" pitchFamily="34" charset="-128"/>
              </a:rPr>
              <a:t>in different frequency bands</a:t>
            </a:r>
          </a:p>
        </p:txBody>
      </p:sp>
      <p:pic>
        <p:nvPicPr>
          <p:cNvPr id="34855" name="Picture 325" descr="underline_base"/>
          <p:cNvPicPr/>
          <p:nvPr/>
        </p:nvPicPr>
        <p:blipFill>
          <a:blip r:embed="rId5"/>
          <a:stretch>
            <a:fillRect/>
          </a:stretch>
        </p:blipFill>
        <p:spPr>
          <a:xfrm>
            <a:off x="439738" y="868363"/>
            <a:ext cx="5027612" cy="173037"/>
          </a:xfrm>
          <a:prstGeom prst="rect">
            <a:avLst/>
          </a:prstGeom>
          <a:noFill/>
          <a:ln w="9525">
            <a:noFill/>
          </a:ln>
        </p:spPr>
      </p:pic>
      <p:grpSp>
        <p:nvGrpSpPr>
          <p:cNvPr id="34856" name="Group 326"/>
          <p:cNvGrpSpPr/>
          <p:nvPr/>
        </p:nvGrpSpPr>
        <p:grpSpPr>
          <a:xfrm>
            <a:off x="560388" y="1928813"/>
            <a:ext cx="609600" cy="609600"/>
            <a:chOff x="0" y="0"/>
            <a:chExt cx="981" cy="1105"/>
          </a:xfrm>
        </p:grpSpPr>
        <p:pic>
          <p:nvPicPr>
            <p:cNvPr id="34858" name="Picture 327" descr="desktop_computer_stylized_medium"/>
            <p:cNvPicPr>
              <a:picLocks noChangeAspect="1"/>
            </p:cNvPicPr>
            <p:nvPr/>
          </p:nvPicPr>
          <p:blipFill>
            <a:blip r:embed="rId6"/>
            <a:stretch>
              <a:fillRect/>
            </a:stretch>
          </p:blipFill>
          <p:spPr>
            <a:xfrm flipH="1">
              <a:off x="0" y="0"/>
              <a:ext cx="981" cy="1105"/>
            </a:xfrm>
            <a:prstGeom prst="rect">
              <a:avLst/>
            </a:prstGeom>
            <a:noFill/>
            <a:ln w="9525">
              <a:noFill/>
            </a:ln>
          </p:spPr>
        </p:pic>
        <p:sp>
          <p:nvSpPr>
            <p:cNvPr id="34859" name="Freeform 328"/>
            <p:cNvSpPr/>
            <p:nvPr/>
          </p:nvSpPr>
          <p:spPr>
            <a:xfrm flipH="1">
              <a:off x="418" y="106"/>
              <a:ext cx="477" cy="506"/>
            </a:xfrm>
            <a:custGeom>
              <a:avLst/>
              <a:gdLst>
                <a:gd name="txL" fmla="*/ 0 w 356"/>
                <a:gd name="txT" fmla="*/ 0 h 368"/>
                <a:gd name="txR" fmla="*/ 356 w 356"/>
                <a:gd name="txB" fmla="*/ 368 h 368"/>
              </a:gdLst>
              <a:ahLst/>
              <a:cxnLst>
                <a:cxn ang="0">
                  <a:pos x="0" y="0"/>
                </a:cxn>
                <a:cxn ang="0">
                  <a:pos x="24164" y="1678"/>
                </a:cxn>
                <a:cxn ang="0">
                  <a:pos x="28666" y="34848"/>
                </a:cxn>
                <a:cxn ang="0">
                  <a:pos x="6318" y="4372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18900000" scaled="1"/>
              <a:tileRect/>
            </a:gradFill>
            <a:ln w="9525">
              <a:noFill/>
            </a:ln>
          </p:spPr>
          <p:txBody>
            <a:bodyPr/>
            <a:lstStyle/>
            <a:p>
              <a:endParaRPr lang="zh-CN" altLang="en-US"/>
            </a:p>
          </p:txBody>
        </p:sp>
      </p:grpSp>
    </p:spTree>
    <p:extLst>
      <p:ext uri="{BB962C8B-B14F-4D97-AF65-F5344CB8AC3E}">
        <p14:creationId xmlns:p14="http://schemas.microsoft.com/office/powerpoint/2010/main" val="2973784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4740"/>
                                        </p:tgtEl>
                                        <p:attrNameLst>
                                          <p:attrName>style.visibility</p:attrName>
                                        </p:attrNameLst>
                                      </p:cBhvr>
                                      <p:to>
                                        <p:strVal val="visible"/>
                                      </p:to>
                                    </p:set>
                                    <p:animEffect transition="in" filter="dissolve">
                                      <p:cBhvr>
                                        <p:cTn id="20" dur="500"/>
                                        <p:tgtEl>
                                          <p:spTgt spid="24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标题 185345"/>
          <p:cNvSpPr>
            <a:spLocks noGrp="1"/>
          </p:cNvSpPr>
          <p:nvPr>
            <p:ph type="title"/>
          </p:nvPr>
        </p:nvSpPr>
        <p:spPr>
          <a:xfrm>
            <a:off x="250825" y="214630"/>
            <a:ext cx="8693150" cy="1156970"/>
          </a:xfrm>
        </p:spPr>
        <p:txBody>
          <a:bodyPr lIns="92075" tIns="46038" rIns="92075" bIns="46038" anchor="b"/>
          <a:lstStyle/>
          <a:p>
            <a:r>
              <a:rPr lang="zh-CN" altLang="en-US" dirty="0"/>
              <a:t>光纤及光缆构成</a:t>
            </a:r>
            <a:endParaRPr lang="zh-CN" altLang="en-US"/>
          </a:p>
        </p:txBody>
      </p:sp>
      <p:pic>
        <p:nvPicPr>
          <p:cNvPr id="185348" name="图表占位符 185347" descr="图\Ch1\2-10.bmp"/>
          <p:cNvPicPr>
            <a:picLocks noGrp="1" noChangeAspect="1"/>
          </p:cNvPicPr>
          <p:nvPr>
            <p:ph type="chart" idx="1"/>
          </p:nvPr>
        </p:nvPicPr>
        <p:blipFill>
          <a:blip r:embed="rId3"/>
          <a:stretch>
            <a:fillRect/>
          </a:stretch>
        </p:blipFill>
        <p:spPr>
          <a:xfrm>
            <a:off x="457200" y="1371600"/>
            <a:ext cx="8229600" cy="2538413"/>
          </a:xfrm>
        </p:spPr>
      </p:pic>
      <p:pic>
        <p:nvPicPr>
          <p:cNvPr id="185349" name="图片 185348" descr="C:\temp\f-pict.gif"/>
          <p:cNvPicPr>
            <a:picLocks noChangeAspect="1"/>
          </p:cNvPicPr>
          <p:nvPr/>
        </p:nvPicPr>
        <p:blipFill>
          <a:blip r:embed="rId4"/>
          <a:stretch>
            <a:fillRect/>
          </a:stretch>
        </p:blipFill>
        <p:spPr>
          <a:xfrm>
            <a:off x="2971800" y="4114800"/>
            <a:ext cx="3276600" cy="2016125"/>
          </a:xfrm>
          <a:prstGeom prst="rect">
            <a:avLst/>
          </a:prstGeom>
          <a:noFill/>
          <a:ln w="9525">
            <a:noFill/>
          </a:ln>
        </p:spPr>
      </p:pic>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84321"/>
          <p:cNvSpPr>
            <a:spLocks noGrp="1"/>
          </p:cNvSpPr>
          <p:nvPr>
            <p:ph type="title"/>
          </p:nvPr>
        </p:nvSpPr>
        <p:spPr/>
        <p:txBody>
          <a:bodyPr lIns="92075" tIns="46038" rIns="92075" bIns="46038" anchor="b"/>
          <a:lstStyle/>
          <a:p>
            <a:r>
              <a:rPr lang="zh-CN" altLang="en-US" dirty="0"/>
              <a:t>光反射原理</a:t>
            </a:r>
            <a:endParaRPr lang="zh-CN" altLang="en-US"/>
          </a:p>
        </p:txBody>
      </p:sp>
      <p:pic>
        <p:nvPicPr>
          <p:cNvPr id="184324" name="图表占位符 184323" descr="图\Ch2\2-7.bmp"/>
          <p:cNvPicPr>
            <a:picLocks noGrp="1" noChangeAspect="1"/>
          </p:cNvPicPr>
          <p:nvPr>
            <p:ph type="chart" idx="1"/>
          </p:nvPr>
        </p:nvPicPr>
        <p:blipFill>
          <a:blip r:embed="rId3"/>
          <a:stretch>
            <a:fillRect/>
          </a:stretch>
        </p:blipFill>
        <p:spPr>
          <a:xfrm>
            <a:off x="457200" y="2882900"/>
            <a:ext cx="8229600" cy="1930400"/>
          </a:xfrm>
        </p:spPr>
      </p:pic>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40289"/>
          <p:cNvSpPr>
            <a:spLocks noGrp="1"/>
          </p:cNvSpPr>
          <p:nvPr>
            <p:ph type="title"/>
          </p:nvPr>
        </p:nvSpPr>
        <p:spPr>
          <a:xfrm>
            <a:off x="250825" y="214630"/>
            <a:ext cx="8693150" cy="1133475"/>
          </a:xfrm>
        </p:spPr>
        <p:txBody>
          <a:bodyPr lIns="92075" tIns="46038" rIns="92075" bIns="46038" anchor="b"/>
          <a:lstStyle/>
          <a:p>
            <a:r>
              <a:rPr lang="zh-CN" altLang="en-US" dirty="0"/>
              <a:t>光纤</a:t>
            </a:r>
            <a:endParaRPr lang="zh-CN" altLang="en-US"/>
          </a:p>
        </p:txBody>
      </p:sp>
      <p:sp>
        <p:nvSpPr>
          <p:cNvPr id="140294" name="文本占位符 140293"/>
          <p:cNvSpPr>
            <a:spLocks noGrp="1"/>
          </p:cNvSpPr>
          <p:nvPr>
            <p:ph type="body" idx="1"/>
          </p:nvPr>
        </p:nvSpPr>
        <p:spPr>
          <a:xfrm>
            <a:off x="250825" y="1198880"/>
            <a:ext cx="8704263" cy="4287838"/>
          </a:xfrm>
        </p:spPr>
        <p:txBody>
          <a:bodyPr lIns="92075" tIns="46038" rIns="92075" bIns="46038"/>
          <a:lstStyle/>
          <a:p>
            <a:r>
              <a:rPr lang="zh-CN" altLang="zh-CN" dirty="0"/>
              <a:t>传输与计算的比较</a:t>
            </a:r>
          </a:p>
          <a:p>
            <a:pPr lvl="1">
              <a:lnSpc>
                <a:spcPct val="100000"/>
              </a:lnSpc>
            </a:pPr>
            <a:r>
              <a:rPr lang="en-US" altLang="zh-CN" i="1" dirty="0">
                <a:solidFill>
                  <a:schemeClr val="tx2"/>
                </a:solidFill>
              </a:rPr>
              <a:t>Compution</a:t>
            </a:r>
            <a:r>
              <a:rPr lang="zh-CN" altLang="en-US">
                <a:solidFill>
                  <a:schemeClr val="tx2"/>
                </a:solidFill>
              </a:rPr>
              <a:t>：</a:t>
            </a:r>
            <a:r>
              <a:rPr lang="zh-CN" altLang="zh-CN" dirty="0"/>
              <a:t>每10年增长1个数量级</a:t>
            </a:r>
          </a:p>
          <a:p>
            <a:pPr lvl="1">
              <a:lnSpc>
                <a:spcPct val="100000"/>
              </a:lnSpc>
            </a:pPr>
            <a:r>
              <a:rPr lang="en-US" altLang="zh-CN" i="1">
                <a:solidFill>
                  <a:schemeClr val="tx2"/>
                </a:solidFill>
              </a:rPr>
              <a:t>Communication</a:t>
            </a:r>
            <a:r>
              <a:rPr lang="zh-CN" altLang="en-US">
                <a:solidFill>
                  <a:schemeClr val="tx2"/>
                </a:solidFill>
              </a:rPr>
              <a:t>：</a:t>
            </a:r>
            <a:r>
              <a:rPr lang="zh-CN" altLang="zh-CN" dirty="0"/>
              <a:t>每10年增长2个数量级</a:t>
            </a:r>
            <a:endParaRPr lang="zh-CN" altLang="zh-CN" sz="2400" dirty="0"/>
          </a:p>
          <a:p>
            <a:r>
              <a:rPr lang="zh-CN" altLang="zh-CN" dirty="0"/>
              <a:t>带宽</a:t>
            </a:r>
          </a:p>
          <a:p>
            <a:pPr lvl="1">
              <a:lnSpc>
                <a:spcPct val="100000"/>
              </a:lnSpc>
            </a:pPr>
            <a:r>
              <a:rPr lang="zh-CN" altLang="zh-CN" dirty="0"/>
              <a:t>频率范围：</a:t>
            </a:r>
            <a:r>
              <a:rPr lang="en-US" altLang="zh-CN" dirty="0"/>
              <a:t>180~370 THz</a:t>
            </a:r>
            <a:endParaRPr lang="en-US" altLang="zh-CN"/>
          </a:p>
          <a:p>
            <a:pPr lvl="1">
              <a:lnSpc>
                <a:spcPct val="100000"/>
              </a:lnSpc>
            </a:pPr>
            <a:r>
              <a:rPr lang="zh-CN" altLang="en-US" dirty="0"/>
              <a:t>数据传输率</a:t>
            </a:r>
            <a:r>
              <a:rPr lang="zh-CN" altLang="zh-CN"/>
              <a:t>：</a:t>
            </a:r>
            <a:r>
              <a:rPr lang="en-US" altLang="zh-CN" dirty="0"/>
              <a:t>100*10Gbps = 1 Tbps</a:t>
            </a:r>
            <a:endParaRPr lang="en-US" altLang="zh-CN"/>
          </a:p>
          <a:p>
            <a:pPr lvl="2"/>
            <a:r>
              <a:rPr lang="zh-CN" altLang="zh-CN" dirty="0"/>
              <a:t>原因：光/电、电/光转换的速度跟不上</a:t>
            </a:r>
          </a:p>
          <a:p>
            <a:pPr lvl="2"/>
            <a:r>
              <a:rPr lang="zh-CN" altLang="zh-CN" dirty="0"/>
              <a:t>光电子技术</a:t>
            </a:r>
            <a:r>
              <a:rPr lang="en-US" altLang="zh-CN" dirty="0"/>
              <a:t>/</a:t>
            </a:r>
            <a:r>
              <a:rPr lang="zh-CN" altLang="en-US" dirty="0"/>
              <a:t>光子技术</a:t>
            </a:r>
            <a:endParaRPr lang="zh-CN" altLang="zh-CN" dirty="0"/>
          </a:p>
          <a:p>
            <a:r>
              <a:rPr lang="zh-CN" altLang="zh-CN" dirty="0"/>
              <a:t>通过光纤中光的波长</a:t>
            </a:r>
          </a:p>
          <a:p>
            <a:pPr lvl="1">
              <a:lnSpc>
                <a:spcPct val="100000"/>
              </a:lnSpc>
              <a:buClrTx/>
            </a:pPr>
            <a:r>
              <a:rPr lang="zh-CN" altLang="zh-CN" dirty="0"/>
              <a:t>0.85</a:t>
            </a:r>
            <a:r>
              <a:rPr lang="en-US" altLang="zh-CN"/>
              <a:t>μm/1.3μm/1.55 μm  (250~ 300THz)</a:t>
            </a:r>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2E41D02-BA4A-4DF8-8B12-4447AE5058B5}"/>
              </a:ext>
            </a:extLst>
          </p:cNvPr>
          <p:cNvPicPr>
            <a:picLocks noChangeAspect="1"/>
          </p:cNvPicPr>
          <p:nvPr/>
        </p:nvPicPr>
        <p:blipFill>
          <a:blip r:embed="rId3"/>
          <a:stretch>
            <a:fillRect/>
          </a:stretch>
        </p:blipFill>
        <p:spPr>
          <a:xfrm>
            <a:off x="4546967" y="4437112"/>
            <a:ext cx="4583240" cy="1707257"/>
          </a:xfrm>
          <a:prstGeom prst="rect">
            <a:avLst/>
          </a:prstGeom>
        </p:spPr>
      </p:pic>
      <p:sp>
        <p:nvSpPr>
          <p:cNvPr id="142338" name="标题 142337"/>
          <p:cNvSpPr>
            <a:spLocks noGrp="1"/>
          </p:cNvSpPr>
          <p:nvPr>
            <p:ph type="title"/>
          </p:nvPr>
        </p:nvSpPr>
        <p:spPr>
          <a:xfrm>
            <a:off x="250825" y="214630"/>
            <a:ext cx="8693150" cy="1089660"/>
          </a:xfrm>
        </p:spPr>
        <p:txBody>
          <a:bodyPr lIns="92075" tIns="46038" rIns="92075" bIns="46038" anchor="b"/>
          <a:lstStyle/>
          <a:p>
            <a:r>
              <a:rPr lang="zh-CN" altLang="en-US" sz="3200" dirty="0"/>
              <a:t>单模光纤和多模光纤</a:t>
            </a:r>
          </a:p>
        </p:txBody>
      </p:sp>
      <p:sp>
        <p:nvSpPr>
          <p:cNvPr id="142339" name="文本占位符 142338"/>
          <p:cNvSpPr>
            <a:spLocks noGrp="1"/>
          </p:cNvSpPr>
          <p:nvPr>
            <p:ph type="body" idx="1"/>
          </p:nvPr>
        </p:nvSpPr>
        <p:spPr>
          <a:xfrm>
            <a:off x="250825" y="1198880"/>
            <a:ext cx="8704263" cy="4287838"/>
          </a:xfrm>
        </p:spPr>
        <p:txBody>
          <a:bodyPr lIns="92075" tIns="46038" rIns="92075" bIns="46038"/>
          <a:lstStyle/>
          <a:p>
            <a:r>
              <a:rPr lang="zh-CN" altLang="en-US" dirty="0"/>
              <a:t>多模光纤（</a:t>
            </a:r>
            <a:r>
              <a:rPr lang="en-US" altLang="zh-CN"/>
              <a:t>multi-mode fiber</a:t>
            </a:r>
            <a:r>
              <a:rPr lang="zh-CN" altLang="en-US"/>
              <a:t>）</a:t>
            </a:r>
          </a:p>
          <a:p>
            <a:pPr lvl="1">
              <a:lnSpc>
                <a:spcPct val="100000"/>
              </a:lnSpc>
            </a:pPr>
            <a:r>
              <a:rPr lang="zh-CN" altLang="en-US" dirty="0"/>
              <a:t>使用普通发光二极管作为光源</a:t>
            </a:r>
          </a:p>
          <a:p>
            <a:pPr lvl="1">
              <a:lnSpc>
                <a:spcPct val="100000"/>
              </a:lnSpc>
            </a:pPr>
            <a:r>
              <a:rPr lang="zh-CN" altLang="en-US" dirty="0"/>
              <a:t>中继距离</a:t>
            </a:r>
            <a:r>
              <a:rPr lang="en-US" altLang="zh-CN" dirty="0"/>
              <a:t>2</a:t>
            </a:r>
            <a:r>
              <a:rPr lang="zh-CN" altLang="en-US" dirty="0"/>
              <a:t>公里</a:t>
            </a:r>
          </a:p>
          <a:p>
            <a:pPr lvl="1">
              <a:lnSpc>
                <a:spcPct val="100000"/>
              </a:lnSpc>
            </a:pPr>
            <a:r>
              <a:rPr lang="zh-CN" altLang="en-US" dirty="0"/>
              <a:t>内芯直径稍大</a:t>
            </a:r>
          </a:p>
          <a:p>
            <a:pPr lvl="2"/>
            <a:r>
              <a:rPr lang="zh-CN" altLang="en-US" dirty="0"/>
              <a:t>直径为</a:t>
            </a:r>
            <a:r>
              <a:rPr lang="en-US" altLang="zh-CN" dirty="0"/>
              <a:t>62.5</a:t>
            </a:r>
            <a:r>
              <a:rPr lang="en-US" altLang="zh-CN">
                <a:latin typeface="宋体" panose="02010600030101010101" pitchFamily="2" charset="-122"/>
              </a:rPr>
              <a:t>μ</a:t>
            </a:r>
            <a:r>
              <a:rPr lang="en-US" altLang="zh-CN" sz="2800">
                <a:latin typeface="宋体" panose="02010600030101010101" pitchFamily="2" charset="-122"/>
              </a:rPr>
              <a:t>m/125</a:t>
            </a:r>
            <a:r>
              <a:rPr lang="en-US" altLang="zh-CN">
                <a:latin typeface="宋体" panose="02010600030101010101" pitchFamily="2" charset="-122"/>
              </a:rPr>
              <a:t>μ</a:t>
            </a:r>
            <a:r>
              <a:rPr lang="en-US" altLang="zh-CN" sz="2800">
                <a:latin typeface="宋体" panose="02010600030101010101" pitchFamily="2" charset="-122"/>
              </a:rPr>
              <a:t>m</a:t>
            </a:r>
          </a:p>
          <a:p>
            <a:r>
              <a:rPr lang="zh-CN" altLang="en-US" dirty="0"/>
              <a:t>单模光纤</a:t>
            </a:r>
            <a:r>
              <a:rPr lang="zh-CN" altLang="en-US"/>
              <a:t>（</a:t>
            </a:r>
            <a:r>
              <a:rPr lang="en-US" altLang="zh-CN"/>
              <a:t>single-mode fiber</a:t>
            </a:r>
            <a:r>
              <a:rPr lang="zh-CN" altLang="en-US"/>
              <a:t>）</a:t>
            </a:r>
          </a:p>
          <a:p>
            <a:pPr lvl="1">
              <a:lnSpc>
                <a:spcPct val="100000"/>
              </a:lnSpc>
            </a:pPr>
            <a:r>
              <a:rPr lang="zh-CN" altLang="en-US" dirty="0"/>
              <a:t>使用激光源</a:t>
            </a:r>
          </a:p>
          <a:p>
            <a:pPr lvl="1">
              <a:lnSpc>
                <a:spcPct val="100000"/>
              </a:lnSpc>
            </a:pPr>
            <a:r>
              <a:rPr lang="zh-CN" altLang="en-US" dirty="0"/>
              <a:t>中继距离</a:t>
            </a:r>
            <a:r>
              <a:rPr lang="en-US" altLang="zh-CN" dirty="0"/>
              <a:t>100</a:t>
            </a:r>
            <a:r>
              <a:rPr lang="zh-CN" altLang="en-US" dirty="0"/>
              <a:t>公里</a:t>
            </a:r>
          </a:p>
          <a:p>
            <a:pPr lvl="1">
              <a:lnSpc>
                <a:spcPct val="100000"/>
              </a:lnSpc>
            </a:pPr>
            <a:r>
              <a:rPr lang="zh-CN" altLang="en-US" dirty="0"/>
              <a:t>内芯直径与光源波长相近</a:t>
            </a:r>
          </a:p>
          <a:p>
            <a:pPr lvl="2"/>
            <a:r>
              <a:rPr lang="zh-CN" altLang="en-US" dirty="0"/>
              <a:t>直径为</a:t>
            </a:r>
            <a:r>
              <a:rPr lang="en-US" altLang="zh-CN"/>
              <a:t>8</a:t>
            </a:r>
            <a:r>
              <a:rPr lang="zh-CN" altLang="en-US"/>
              <a:t>～</a:t>
            </a:r>
            <a:r>
              <a:rPr lang="en-US" altLang="zh-CN"/>
              <a:t>10</a:t>
            </a:r>
            <a:r>
              <a:rPr lang="en-US" altLang="zh-CN">
                <a:latin typeface="宋体" panose="02010600030101010101" pitchFamily="2" charset="-122"/>
              </a:rPr>
              <a:t>μ</a:t>
            </a:r>
            <a:r>
              <a:rPr lang="en-US" altLang="zh-CN" sz="2800">
                <a:latin typeface="宋体" panose="02010600030101010101" pitchFamily="2" charset="-122"/>
              </a:rPr>
              <a:t>m</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标题 225281"/>
          <p:cNvSpPr>
            <a:spLocks noGrp="1"/>
          </p:cNvSpPr>
          <p:nvPr>
            <p:ph type="title"/>
          </p:nvPr>
        </p:nvSpPr>
        <p:spPr>
          <a:xfrm>
            <a:off x="250825" y="214630"/>
            <a:ext cx="8693150" cy="1133475"/>
          </a:xfrm>
        </p:spPr>
        <p:txBody>
          <a:bodyPr lIns="92075" tIns="46038" rIns="92075" bIns="46038" anchor="b"/>
          <a:lstStyle/>
          <a:p>
            <a:r>
              <a:rPr lang="zh-CN" altLang="en-US" dirty="0"/>
              <a:t>光纤示意图</a:t>
            </a:r>
            <a:endParaRPr lang="zh-CN" altLang="en-US"/>
          </a:p>
        </p:txBody>
      </p:sp>
      <p:sp>
        <p:nvSpPr>
          <p:cNvPr id="225289" name="文本框 225288"/>
          <p:cNvSpPr txBox="1"/>
          <p:nvPr/>
        </p:nvSpPr>
        <p:spPr>
          <a:xfrm>
            <a:off x="2670175" y="6011863"/>
            <a:ext cx="3041650" cy="312737"/>
          </a:xfrm>
          <a:prstGeom prst="rect">
            <a:avLst/>
          </a:prstGeom>
          <a:solidFill>
            <a:srgbClr val="FFFFFF"/>
          </a:solidFill>
          <a:ln w="9525">
            <a:noFill/>
          </a:ln>
        </p:spPr>
        <p:txBody>
          <a:bodyPr/>
          <a:lstStyle/>
          <a:p>
            <a:pPr lvl="0" algn="just" eaLnBrk="0" hangingPunct="0"/>
            <a:endParaRPr sz="1000" b="1">
              <a:latin typeface="黑体" panose="02010609060101010101" pitchFamily="2" charset="-122"/>
              <a:ea typeface="黑体" panose="02010609060101010101" pitchFamily="2" charset="-122"/>
            </a:endParaRPr>
          </a:p>
        </p:txBody>
      </p:sp>
      <p:graphicFrame>
        <p:nvGraphicFramePr>
          <p:cNvPr id="225290" name="对象 225289"/>
          <p:cNvGraphicFramePr/>
          <p:nvPr/>
        </p:nvGraphicFramePr>
        <p:xfrm>
          <a:off x="69850" y="1219200"/>
          <a:ext cx="9074150" cy="5181600"/>
        </p:xfrm>
        <a:graphic>
          <a:graphicData uri="http://schemas.openxmlformats.org/presentationml/2006/ole">
            <mc:AlternateContent xmlns:mc="http://schemas.openxmlformats.org/markup-compatibility/2006">
              <mc:Choice xmlns:v="urn:schemas-microsoft-com:vml" Requires="v">
                <p:oleObj spid="_x0000_s6297" r:id="rId4" imgW="11449050" imgH="7419975" progId="Paint.Picture">
                  <p:embed/>
                </p:oleObj>
              </mc:Choice>
              <mc:Fallback>
                <p:oleObj r:id="rId4" imgW="11449050" imgH="7419975" progId="Paint.Picture">
                  <p:embed/>
                  <p:pic>
                    <p:nvPicPr>
                      <p:cNvPr id="0" name="图片 3083"/>
                      <p:cNvPicPr/>
                      <p:nvPr/>
                    </p:nvPicPr>
                    <p:blipFill>
                      <a:blip r:embed="rId5"/>
                      <a:stretch>
                        <a:fillRect/>
                      </a:stretch>
                    </p:blipFill>
                    <p:spPr>
                      <a:xfrm>
                        <a:off x="69850" y="1219200"/>
                        <a:ext cx="9074150" cy="5181600"/>
                      </a:xfrm>
                      <a:prstGeom prst="rect">
                        <a:avLst/>
                      </a:prstGeom>
                      <a:noFill/>
                      <a:ln w="38100">
                        <a:noFill/>
                        <a:miter/>
                      </a:ln>
                    </p:spPr>
                  </p:pic>
                </p:oleObj>
              </mc:Fallback>
            </mc:AlternateContent>
          </a:graphicData>
        </a:graphic>
      </p:graphicFrame>
      <p:sp>
        <p:nvSpPr>
          <p:cNvPr id="2" name="文本框 1">
            <a:extLst>
              <a:ext uri="{FF2B5EF4-FFF2-40B4-BE49-F238E27FC236}">
                <a16:creationId xmlns:a16="http://schemas.microsoft.com/office/drawing/2014/main" id="{ECA5E582-71A6-4F2B-8C00-3D551A6C532F}"/>
              </a:ext>
            </a:extLst>
          </p:cNvPr>
          <p:cNvSpPr txBox="1"/>
          <p:nvPr/>
        </p:nvSpPr>
        <p:spPr>
          <a:xfrm>
            <a:off x="4499992" y="836712"/>
            <a:ext cx="1872208" cy="369332"/>
          </a:xfrm>
          <a:prstGeom prst="rect">
            <a:avLst/>
          </a:prstGeom>
          <a:noFill/>
        </p:spPr>
        <p:txBody>
          <a:bodyPr wrap="square" rtlCol="0">
            <a:spAutoFit/>
          </a:bodyPr>
          <a:lstStyle/>
          <a:p>
            <a:r>
              <a:rPr lang="zh-CN" altLang="en-US" dirty="0"/>
              <a:t>阶跃折射率</a:t>
            </a:r>
          </a:p>
        </p:txBody>
      </p:sp>
      <p:sp>
        <p:nvSpPr>
          <p:cNvPr id="6" name="文本框 5">
            <a:extLst>
              <a:ext uri="{FF2B5EF4-FFF2-40B4-BE49-F238E27FC236}">
                <a16:creationId xmlns:a16="http://schemas.microsoft.com/office/drawing/2014/main" id="{D7084F59-B194-422B-AC4E-3861330E03FA}"/>
              </a:ext>
            </a:extLst>
          </p:cNvPr>
          <p:cNvSpPr txBox="1"/>
          <p:nvPr/>
        </p:nvSpPr>
        <p:spPr>
          <a:xfrm>
            <a:off x="4499992" y="2780928"/>
            <a:ext cx="1872208" cy="369332"/>
          </a:xfrm>
          <a:prstGeom prst="rect">
            <a:avLst/>
          </a:prstGeom>
          <a:noFill/>
        </p:spPr>
        <p:txBody>
          <a:bodyPr wrap="square" rtlCol="0">
            <a:spAutoFit/>
          </a:bodyPr>
          <a:lstStyle/>
          <a:p>
            <a:r>
              <a:rPr lang="zh-CN" altLang="en-US" dirty="0"/>
              <a:t>渐变折射率</a:t>
            </a: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36955"/>
          </a:xfrm>
        </p:spPr>
        <p:txBody>
          <a:bodyPr/>
          <a:lstStyle/>
          <a:p>
            <a:r>
              <a:rPr lang="zh-CN" altLang="en-US"/>
              <a:t>通信网络概述</a:t>
            </a:r>
          </a:p>
        </p:txBody>
      </p:sp>
      <p:sp>
        <p:nvSpPr>
          <p:cNvPr id="3" name="内容占位符 2"/>
          <p:cNvSpPr>
            <a:spLocks noGrp="1"/>
          </p:cNvSpPr>
          <p:nvPr>
            <p:ph idx="1"/>
          </p:nvPr>
        </p:nvSpPr>
        <p:spPr>
          <a:xfrm>
            <a:off x="250825" y="1252220"/>
            <a:ext cx="8704580" cy="4880610"/>
          </a:xfrm>
        </p:spPr>
        <p:txBody>
          <a:bodyPr/>
          <a:lstStyle/>
          <a:p>
            <a:r>
              <a:rPr lang="zh-CN" altLang="en-US" dirty="0">
                <a:solidFill>
                  <a:schemeClr val="bg1">
                    <a:lumMod val="65000"/>
                  </a:schemeClr>
                </a:solidFill>
              </a:rPr>
              <a:t>按区域范围划分的网络类型</a:t>
            </a:r>
          </a:p>
          <a:p>
            <a:pPr lvl="1"/>
            <a:r>
              <a:rPr lang="zh-CN" altLang="en-US" dirty="0">
                <a:solidFill>
                  <a:schemeClr val="bg1">
                    <a:lumMod val="65000"/>
                  </a:schemeClr>
                </a:solidFill>
              </a:rPr>
              <a:t>广域网 城域网 局域网</a:t>
            </a:r>
          </a:p>
          <a:p>
            <a:r>
              <a:rPr lang="zh-CN" altLang="en-US" dirty="0">
                <a:solidFill>
                  <a:schemeClr val="bg1">
                    <a:lumMod val="65000"/>
                  </a:schemeClr>
                </a:solidFill>
              </a:rPr>
              <a:t>核心网及交换</a:t>
            </a:r>
          </a:p>
          <a:p>
            <a:pPr lvl="1"/>
            <a:r>
              <a:rPr lang="zh-CN" altLang="en-US" dirty="0">
                <a:solidFill>
                  <a:schemeClr val="bg1">
                    <a:lumMod val="65000"/>
                  </a:schemeClr>
                </a:solidFill>
              </a:rPr>
              <a:t>电路交换</a:t>
            </a:r>
          </a:p>
          <a:p>
            <a:pPr lvl="1"/>
            <a:r>
              <a:rPr lang="zh-CN" altLang="en-US" dirty="0">
                <a:solidFill>
                  <a:schemeClr val="bg1">
                    <a:lumMod val="65000"/>
                  </a:schemeClr>
                </a:solidFill>
              </a:rPr>
              <a:t>分组交换</a:t>
            </a:r>
          </a:p>
          <a:p>
            <a:r>
              <a:rPr lang="zh-CN" altLang="en-US" dirty="0">
                <a:solidFill>
                  <a:schemeClr val="bg1">
                    <a:lumMod val="65000"/>
                  </a:schemeClr>
                </a:solidFill>
              </a:rPr>
              <a:t>广域网技术</a:t>
            </a:r>
          </a:p>
          <a:p>
            <a:pPr marL="914400" lvl="2" indent="0">
              <a:buNone/>
            </a:pPr>
            <a:r>
              <a:rPr lang="zh-CN" altLang="en-US" dirty="0">
                <a:solidFill>
                  <a:schemeClr val="bg1">
                    <a:lumMod val="65000"/>
                  </a:schemeClr>
                </a:solidFill>
                <a:sym typeface="+mn-ea"/>
              </a:rPr>
              <a:t>    低速接入用户  </a:t>
            </a:r>
            <a:r>
              <a:rPr lang="en-US" altLang="zh-CN" dirty="0">
                <a:solidFill>
                  <a:schemeClr val="bg1">
                    <a:lumMod val="65000"/>
                  </a:schemeClr>
                </a:solidFill>
                <a:sym typeface="+mn-ea"/>
              </a:rPr>
              <a:t>Modem/ADSL/T1</a:t>
            </a:r>
            <a:endParaRPr lang="zh-CN" altLang="en-US" dirty="0">
              <a:solidFill>
                <a:schemeClr val="bg1">
                  <a:lumMod val="65000"/>
                </a:schemeClr>
              </a:solidFill>
            </a:endParaRPr>
          </a:p>
          <a:p>
            <a:pPr marL="914400" lvl="2" indent="0">
              <a:buNone/>
            </a:pPr>
            <a:r>
              <a:rPr lang="zh-CN" altLang="en-US" dirty="0">
                <a:sym typeface="+mn-ea"/>
              </a:rPr>
              <a:t>    高速接入用户</a:t>
            </a:r>
            <a:r>
              <a:rPr lang="en-US" altLang="zh-CN" dirty="0">
                <a:sym typeface="+mn-ea"/>
              </a:rPr>
              <a:t>  IP over ATM/WDM</a:t>
            </a:r>
          </a:p>
          <a:p>
            <a:pPr marL="914400" lvl="2" indent="0">
              <a:buNone/>
            </a:pPr>
            <a:r>
              <a:rPr lang="en-US" altLang="zh-CN" dirty="0">
                <a:sym typeface="+mn-ea"/>
              </a:rPr>
              <a:t>    </a:t>
            </a:r>
            <a:endParaRPr lang="en-US" altLang="zh-CN"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67</a:t>
            </a:fld>
            <a:endParaRPr lang="zh-CN" altLang="en-US"/>
          </a:p>
        </p:txBody>
      </p:sp>
    </p:spTree>
    <p:extLst>
      <p:ext uri="{BB962C8B-B14F-4D97-AF65-F5344CB8AC3E}">
        <p14:creationId xmlns:p14="http://schemas.microsoft.com/office/powerpoint/2010/main" val="389824171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264193"/>
          <p:cNvSpPr>
            <a:spLocks noGrp="1"/>
          </p:cNvSpPr>
          <p:nvPr>
            <p:ph type="title"/>
          </p:nvPr>
        </p:nvSpPr>
        <p:spPr/>
        <p:txBody>
          <a:bodyPr anchor="ctr"/>
          <a:lstStyle/>
          <a:p>
            <a:r>
              <a:rPr lang="zh-CN" altLang="en-US" b="1" dirty="0">
                <a:sym typeface="+mn-ea"/>
              </a:rPr>
              <a:t>广域网的骨干传输网</a:t>
            </a:r>
            <a:endParaRPr lang="zh-CN" altLang="en-US"/>
          </a:p>
        </p:txBody>
      </p:sp>
      <p:sp>
        <p:nvSpPr>
          <p:cNvPr id="9218" name="文本占位符 264194"/>
          <p:cNvSpPr>
            <a:spLocks noGrp="1"/>
          </p:cNvSpPr>
          <p:nvPr>
            <p:ph idx="1"/>
          </p:nvPr>
        </p:nvSpPr>
        <p:spPr>
          <a:xfrm>
            <a:off x="250825" y="1414145"/>
            <a:ext cx="8704263" cy="4287838"/>
          </a:xfrm>
          <a:noFill/>
          <a:ln>
            <a:noFill/>
          </a:ln>
        </p:spPr>
        <p:txBody>
          <a:bodyPr anchor="t"/>
          <a:lstStyle/>
          <a:p>
            <a:pPr marL="0" indent="0">
              <a:lnSpc>
                <a:spcPct val="80000"/>
              </a:lnSpc>
              <a:buNone/>
            </a:pPr>
            <a:r>
              <a:rPr lang="en-US" altLang="zh-CN" sz="2400" dirty="0"/>
              <a:t>    </a:t>
            </a:r>
            <a:r>
              <a:rPr lang="zh-CN" altLang="en-US" sz="2400" dirty="0"/>
              <a:t>    广域网的骨干传输网现在几乎全部由光纤传输系统组</a:t>
            </a:r>
          </a:p>
          <a:p>
            <a:pPr marL="0" indent="0">
              <a:lnSpc>
                <a:spcPct val="80000"/>
              </a:lnSpc>
              <a:buNone/>
            </a:pPr>
            <a:r>
              <a:rPr lang="zh-CN" altLang="en-US" sz="2400" dirty="0"/>
              <a:t>成。世界上光纤通信系统和网络的建设已进行了二十余年，</a:t>
            </a:r>
          </a:p>
          <a:p>
            <a:pPr marL="0" indent="0">
              <a:lnSpc>
                <a:spcPct val="80000"/>
              </a:lnSpc>
              <a:buNone/>
            </a:pPr>
            <a:r>
              <a:rPr lang="zh-CN" altLang="en-US" sz="2400" dirty="0"/>
              <a:t>经历了</a:t>
            </a:r>
            <a:r>
              <a:rPr lang="en-US" altLang="zh-CN" sz="2400" dirty="0"/>
              <a:t>PDH</a:t>
            </a:r>
            <a:r>
              <a:rPr lang="zh-CN" altLang="en-US" sz="2400" dirty="0"/>
              <a:t>（准同步数字体系），</a:t>
            </a:r>
            <a:r>
              <a:rPr lang="en-US" altLang="zh-CN" sz="2400" dirty="0"/>
              <a:t>SDH</a:t>
            </a:r>
            <a:r>
              <a:rPr lang="zh-CN" altLang="en-US" sz="2400" dirty="0"/>
              <a:t>（同步数字体系）和</a:t>
            </a:r>
          </a:p>
          <a:p>
            <a:pPr marL="0" indent="0">
              <a:lnSpc>
                <a:spcPct val="80000"/>
              </a:lnSpc>
              <a:buNone/>
            </a:pPr>
            <a:r>
              <a:rPr lang="en-US" altLang="zh-CN" sz="2400"/>
              <a:t>DW</a:t>
            </a:r>
            <a:r>
              <a:rPr lang="en-US" altLang="zh-CN" sz="2400" dirty="0"/>
              <a:t>DM</a:t>
            </a:r>
            <a:r>
              <a:rPr lang="zh-CN" altLang="en-US" sz="2400" dirty="0"/>
              <a:t>（密集波分复用）三个阶段。</a:t>
            </a:r>
          </a:p>
          <a:p>
            <a:pPr marL="0" indent="0">
              <a:lnSpc>
                <a:spcPct val="80000"/>
              </a:lnSpc>
              <a:buNone/>
            </a:pPr>
            <a:r>
              <a:rPr lang="zh-CN" altLang="en-US" sz="2400" dirty="0"/>
              <a:t>       目前国内大部分网络运营商都已建设了全国范围的骨干</a:t>
            </a:r>
          </a:p>
          <a:p>
            <a:pPr marL="0" indent="0">
              <a:lnSpc>
                <a:spcPct val="80000"/>
              </a:lnSpc>
              <a:buNone/>
            </a:pPr>
            <a:r>
              <a:rPr lang="zh-CN" altLang="en-US" sz="2400" dirty="0"/>
              <a:t>光网络，网络容量最大达到了</a:t>
            </a:r>
            <a:r>
              <a:rPr lang="en-US" altLang="zh-CN" sz="2400" dirty="0"/>
              <a:t>320G</a:t>
            </a:r>
            <a:r>
              <a:rPr lang="zh-CN" altLang="en-US" sz="2400" dirty="0"/>
              <a:t>（</a:t>
            </a:r>
            <a:r>
              <a:rPr lang="en-US" altLang="zh-CN" sz="2400" dirty="0"/>
              <a:t>32*10Git/s</a:t>
            </a:r>
            <a:r>
              <a:rPr lang="zh-CN" altLang="en-US" sz="2400" dirty="0"/>
              <a:t>）。</a:t>
            </a:r>
          </a:p>
          <a:p>
            <a:pPr marL="0" indent="0">
              <a:lnSpc>
                <a:spcPct val="80000"/>
              </a:lnSpc>
              <a:buNone/>
            </a:pPr>
            <a:r>
              <a:rPr lang="zh-CN" altLang="en-US" sz="2400" dirty="0"/>
              <a:t>       我国的骨干网举例：</a:t>
            </a:r>
          </a:p>
          <a:p>
            <a:pPr marL="914400" lvl="2" indent="0">
              <a:lnSpc>
                <a:spcPct val="80000"/>
              </a:lnSpc>
              <a:buNone/>
            </a:pPr>
            <a:r>
              <a:rPr lang="zh-CN" altLang="en-US" sz="1800" dirty="0"/>
              <a:t>中国公用计算机互联网(CHINANET)</a:t>
            </a:r>
            <a:r>
              <a:rPr lang="en-US" altLang="zh-CN" sz="1800" dirty="0"/>
              <a:t>/ </a:t>
            </a:r>
            <a:r>
              <a:rPr lang="zh-CN" altLang="en-US" sz="1800" dirty="0"/>
              <a:t>中国电信宽带网</a:t>
            </a:r>
          </a:p>
          <a:p>
            <a:pPr marL="914400" lvl="2" indent="0">
              <a:lnSpc>
                <a:spcPct val="80000"/>
              </a:lnSpc>
              <a:buNone/>
            </a:pPr>
            <a:r>
              <a:rPr lang="zh-CN" altLang="en-US" sz="1800" dirty="0"/>
              <a:t>中国金桥信息网(CHINAGBN)</a:t>
            </a:r>
          </a:p>
          <a:p>
            <a:pPr marL="914400" lvl="2" indent="0">
              <a:lnSpc>
                <a:spcPct val="80000"/>
              </a:lnSpc>
              <a:buNone/>
            </a:pPr>
            <a:r>
              <a:rPr lang="zh-CN" altLang="en-US" sz="1800" dirty="0"/>
              <a:t>中国联通计算机互联网(UNINET)</a:t>
            </a:r>
          </a:p>
          <a:p>
            <a:pPr marL="914400" lvl="2" indent="0">
              <a:lnSpc>
                <a:spcPct val="80000"/>
              </a:lnSpc>
              <a:buNone/>
            </a:pPr>
            <a:r>
              <a:rPr lang="zh-CN" altLang="en-US" sz="1800" dirty="0"/>
              <a:t>中国网通公用互联网(CNCNET)</a:t>
            </a:r>
          </a:p>
          <a:p>
            <a:pPr marL="914400" lvl="2" indent="0">
              <a:lnSpc>
                <a:spcPct val="80000"/>
              </a:lnSpc>
              <a:buNone/>
            </a:pPr>
            <a:r>
              <a:rPr lang="zh-CN" altLang="en-US" sz="1800" dirty="0"/>
              <a:t>中国移动互联网(CMNET)</a:t>
            </a:r>
          </a:p>
          <a:p>
            <a:pPr marL="914400" lvl="2" indent="0">
              <a:lnSpc>
                <a:spcPct val="80000"/>
              </a:lnSpc>
              <a:buNone/>
            </a:pPr>
            <a:r>
              <a:rPr lang="zh-CN" altLang="en-US" sz="1800" dirty="0"/>
              <a:t>中国教育和科研计算机网(CERNET)</a:t>
            </a:r>
          </a:p>
          <a:p>
            <a:pPr marL="914400" lvl="2" indent="0">
              <a:lnSpc>
                <a:spcPct val="80000"/>
              </a:lnSpc>
              <a:buNone/>
            </a:pPr>
            <a:r>
              <a:rPr lang="zh-CN" altLang="en-US" sz="1800" dirty="0"/>
              <a:t>中国科技网 (CSTNET)</a:t>
            </a:r>
          </a:p>
          <a:p>
            <a:pPr marL="914400" lvl="2" indent="0">
              <a:lnSpc>
                <a:spcPct val="80000"/>
              </a:lnSpc>
              <a:buNone/>
            </a:pPr>
            <a:r>
              <a:rPr lang="zh-CN" altLang="en-US" sz="1800" dirty="0"/>
              <a:t>中国长城互联网(CGWNET)</a:t>
            </a:r>
          </a:p>
          <a:p>
            <a:pPr marL="914400" lvl="2" indent="0">
              <a:lnSpc>
                <a:spcPct val="80000"/>
              </a:lnSpc>
              <a:buNone/>
            </a:pPr>
            <a:r>
              <a:rPr lang="zh-CN" altLang="en-US" sz="1800" dirty="0"/>
              <a:t>中国国际经济贸易互联网(CIETNET)</a:t>
            </a:r>
          </a:p>
          <a:p>
            <a:pPr marL="0" indent="0">
              <a:lnSpc>
                <a:spcPct val="80000"/>
              </a:lnSpc>
              <a:buNone/>
            </a:pPr>
            <a:endParaRPr lang="zh-CN" altLang="en-US" sz="2400" dirty="0"/>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p:cNvSpPr>
            <a:spLocks noGrp="1"/>
          </p:cNvSpPr>
          <p:nvPr>
            <p:ph type="title"/>
          </p:nvPr>
        </p:nvSpPr>
        <p:spPr/>
        <p:txBody>
          <a:bodyPr vert="horz" wrap="square" lIns="91440" tIns="45720" rIns="91440" bIns="45720" anchor="b"/>
          <a:lstStyle/>
          <a:p>
            <a:pPr eaLnBrk="1" hangingPunct="1"/>
            <a:r>
              <a:rPr lang="zh-CN" altLang="en-US" dirty="0"/>
              <a:t>中国电信</a:t>
            </a:r>
            <a:r>
              <a:rPr lang="en-US" altLang="zh-CN" dirty="0"/>
              <a:t>ChinaNet</a:t>
            </a:r>
            <a:r>
              <a:rPr lang="zh-CN" altLang="en-US" dirty="0"/>
              <a:t>网络简介</a:t>
            </a:r>
          </a:p>
        </p:txBody>
      </p:sp>
      <p:sp>
        <p:nvSpPr>
          <p:cNvPr id="8194" name="内容占位符 2"/>
          <p:cNvSpPr>
            <a:spLocks noGrp="1"/>
          </p:cNvSpPr>
          <p:nvPr>
            <p:ph idx="1"/>
          </p:nvPr>
        </p:nvSpPr>
        <p:spPr/>
        <p:txBody>
          <a:bodyPr vert="horz" wrap="square" lIns="91440" tIns="45720" rIns="91440" bIns="45720" anchor="t"/>
          <a:lstStyle/>
          <a:p>
            <a:pPr eaLnBrk="1" hangingPunct="1">
              <a:lnSpc>
                <a:spcPct val="90000"/>
              </a:lnSpc>
            </a:pPr>
            <a:r>
              <a:rPr lang="en-US" altLang="zh-CN" dirty="0"/>
              <a:t>ChinaNet</a:t>
            </a:r>
            <a:r>
              <a:rPr lang="zh-CN" altLang="en-US" dirty="0"/>
              <a:t>全称：中国电信宽带互联网</a:t>
            </a:r>
          </a:p>
          <a:p>
            <a:pPr eaLnBrk="1" hangingPunct="1">
              <a:lnSpc>
                <a:spcPct val="90000"/>
              </a:lnSpc>
            </a:pPr>
            <a:r>
              <a:rPr lang="en-US" altLang="zh-CN" dirty="0"/>
              <a:t>ChinaNet</a:t>
            </a:r>
            <a:r>
              <a:rPr lang="zh-CN" altLang="en-US" dirty="0"/>
              <a:t>分为骨干网和城域网两层结构</a:t>
            </a:r>
          </a:p>
          <a:p>
            <a:pPr eaLnBrk="1" hangingPunct="1">
              <a:lnSpc>
                <a:spcPct val="90000"/>
              </a:lnSpc>
            </a:pPr>
            <a:r>
              <a:rPr lang="zh-CN" altLang="en-US" dirty="0"/>
              <a:t>承载业务：很少，很单纯</a:t>
            </a:r>
          </a:p>
          <a:p>
            <a:pPr eaLnBrk="1" hangingPunct="1">
              <a:lnSpc>
                <a:spcPct val="90000"/>
              </a:lnSpc>
            </a:pPr>
            <a:r>
              <a:rPr lang="zh-CN" altLang="en-US" dirty="0"/>
              <a:t>网络规模和结构：很大，很复杂</a:t>
            </a:r>
          </a:p>
          <a:p>
            <a:pPr eaLnBrk="1" hangingPunct="1">
              <a:lnSpc>
                <a:spcPct val="90000"/>
              </a:lnSpc>
            </a:pPr>
            <a:r>
              <a:rPr lang="zh-CN" altLang="en-US" dirty="0"/>
              <a:t>国内部分骨干网核心层和汇接层覆盖全国</a:t>
            </a:r>
            <a:r>
              <a:rPr lang="en-US" altLang="zh-CN" dirty="0"/>
              <a:t>47</a:t>
            </a:r>
            <a:r>
              <a:rPr lang="zh-CN" altLang="en-US" dirty="0"/>
              <a:t>个城市，</a:t>
            </a:r>
            <a:r>
              <a:rPr lang="en-US" altLang="zh-CN" dirty="0"/>
              <a:t>200</a:t>
            </a:r>
            <a:r>
              <a:rPr lang="zh-CN" altLang="en-US" dirty="0"/>
              <a:t>多个城域网</a:t>
            </a:r>
          </a:p>
          <a:p>
            <a:pPr eaLnBrk="1" hangingPunct="1"/>
            <a:endParaRPr lang="zh-CN" altLang="en-US"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36955"/>
          </a:xfrm>
        </p:spPr>
        <p:txBody>
          <a:bodyPr/>
          <a:lstStyle/>
          <a:p>
            <a:r>
              <a:rPr lang="zh-CN" altLang="en-US"/>
              <a:t>通信网络概述</a:t>
            </a:r>
          </a:p>
        </p:txBody>
      </p:sp>
      <p:sp>
        <p:nvSpPr>
          <p:cNvPr id="3" name="内容占位符 2"/>
          <p:cNvSpPr>
            <a:spLocks noGrp="1"/>
          </p:cNvSpPr>
          <p:nvPr>
            <p:ph idx="1"/>
          </p:nvPr>
        </p:nvSpPr>
        <p:spPr>
          <a:xfrm>
            <a:off x="250825" y="1252220"/>
            <a:ext cx="8704580" cy="4880610"/>
          </a:xfrm>
        </p:spPr>
        <p:txBody>
          <a:bodyPr/>
          <a:lstStyle/>
          <a:p>
            <a:r>
              <a:rPr lang="zh-CN" altLang="en-US" dirty="0">
                <a:solidFill>
                  <a:schemeClr val="bg1">
                    <a:lumMod val="65000"/>
                  </a:schemeClr>
                </a:solidFill>
              </a:rPr>
              <a:t>按覆盖范围划分的网络类型</a:t>
            </a:r>
          </a:p>
          <a:p>
            <a:pPr lvl="1"/>
            <a:r>
              <a:rPr lang="zh-CN" altLang="en-US" dirty="0">
                <a:solidFill>
                  <a:schemeClr val="bg1">
                    <a:lumMod val="65000"/>
                  </a:schemeClr>
                </a:solidFill>
              </a:rPr>
              <a:t>广域网 城域网 局域网</a:t>
            </a:r>
          </a:p>
          <a:p>
            <a:r>
              <a:rPr lang="zh-CN" altLang="en-US" dirty="0"/>
              <a:t>核心网及交换技术</a:t>
            </a:r>
          </a:p>
          <a:p>
            <a:pPr lvl="1"/>
            <a:r>
              <a:rPr lang="zh-CN" altLang="en-US" dirty="0"/>
              <a:t>电路交换</a:t>
            </a:r>
          </a:p>
          <a:p>
            <a:pPr lvl="1"/>
            <a:r>
              <a:rPr lang="zh-CN" altLang="en-US" dirty="0"/>
              <a:t>分组交换</a:t>
            </a:r>
          </a:p>
          <a:p>
            <a:r>
              <a:rPr lang="zh-CN" altLang="en-US" dirty="0"/>
              <a:t>广域网传输技术</a:t>
            </a:r>
          </a:p>
          <a:p>
            <a:pPr marL="914400" lvl="2" indent="0">
              <a:buNone/>
            </a:pPr>
            <a:r>
              <a:rPr lang="zh-CN" altLang="en-US" dirty="0"/>
              <a:t>    低速接入用户  </a:t>
            </a:r>
            <a:r>
              <a:rPr lang="en-US" altLang="zh-CN" dirty="0">
                <a:sym typeface="+mn-ea"/>
              </a:rPr>
              <a:t>Modem/ADSL/T1</a:t>
            </a:r>
            <a:endParaRPr lang="zh-CN" altLang="en-US" dirty="0"/>
          </a:p>
          <a:p>
            <a:pPr marL="914400" lvl="2" indent="0">
              <a:buNone/>
            </a:pPr>
            <a:r>
              <a:rPr lang="zh-CN" altLang="en-US" dirty="0"/>
              <a:t>    高速接入用户</a:t>
            </a:r>
            <a:r>
              <a:rPr lang="en-US" altLang="zh-CN" dirty="0"/>
              <a:t>  IP over ATM/WDM  </a:t>
            </a:r>
          </a:p>
          <a:p>
            <a:pPr marL="0" lvl="2" indent="0">
              <a:buNone/>
            </a:pPr>
            <a:r>
              <a:rPr lang="en-US" altLang="zh-CN" dirty="0">
                <a:sym typeface="+mn-ea"/>
              </a:rPr>
              <a:t>                </a:t>
            </a:r>
            <a:endParaRPr lang="zh-CN" altLang="en-US" dirty="0"/>
          </a:p>
          <a:p>
            <a:pPr marL="914400" lvl="2" indent="0">
              <a:buNone/>
            </a:pPr>
            <a:endParaRPr lang="en-US" altLang="zh-CN"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7</a:t>
            </a:fld>
            <a:endParaRPr lang="zh-CN" altLang="en-US"/>
          </a:p>
        </p:txBody>
      </p:sp>
    </p:spTree>
    <p:extLst>
      <p:ext uri="{BB962C8B-B14F-4D97-AF65-F5344CB8AC3E}">
        <p14:creationId xmlns:p14="http://schemas.microsoft.com/office/powerpoint/2010/main" val="40879002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5"/>
          <p:cNvSpPr>
            <a:spLocks noGrp="1"/>
          </p:cNvSpPr>
          <p:nvPr>
            <p:ph type="title"/>
          </p:nvPr>
        </p:nvSpPr>
        <p:spPr>
          <a:xfrm>
            <a:off x="250825" y="214630"/>
            <a:ext cx="8693150" cy="986155"/>
          </a:xfrm>
        </p:spPr>
        <p:txBody>
          <a:bodyPr vert="horz" wrap="square" lIns="91440" tIns="45720" rIns="91440" bIns="45720" anchor="b"/>
          <a:lstStyle/>
          <a:p>
            <a:pPr eaLnBrk="1" hangingPunct="1"/>
            <a:r>
              <a:rPr lang="zh-CN" altLang="en-US" dirty="0"/>
              <a:t>中国电信</a:t>
            </a:r>
            <a:r>
              <a:rPr lang="en-US" altLang="zh-CN" dirty="0"/>
              <a:t>ChinaNet</a:t>
            </a:r>
            <a:r>
              <a:rPr lang="zh-CN" altLang="en-US" dirty="0"/>
              <a:t>网络骨干拓扑</a:t>
            </a:r>
          </a:p>
        </p:txBody>
      </p:sp>
      <p:graphicFrame>
        <p:nvGraphicFramePr>
          <p:cNvPr id="13315" name="Object 3"/>
          <p:cNvGraphicFramePr>
            <a:graphicFrameLocks noGrp="1" noChangeAspect="1"/>
          </p:cNvGraphicFramePr>
          <p:nvPr>
            <p:ph idx="1"/>
          </p:nvPr>
        </p:nvGraphicFramePr>
        <p:xfrm>
          <a:off x="419100" y="1322388"/>
          <a:ext cx="8408988" cy="5218112"/>
        </p:xfrm>
        <a:graphic>
          <a:graphicData uri="http://schemas.openxmlformats.org/presentationml/2006/ole">
            <mc:AlternateContent xmlns:mc="http://schemas.openxmlformats.org/markup-compatibility/2006">
              <mc:Choice xmlns:v="urn:schemas-microsoft-com:vml" Requires="v">
                <p:oleObj spid="_x0000_s7321" r:id="rId3" imgW="15521940" imgH="9629140" progId="Visio.Drawing.11">
                  <p:embed/>
                </p:oleObj>
              </mc:Choice>
              <mc:Fallback>
                <p:oleObj r:id="rId3" imgW="15521940" imgH="9629140" progId="Visio.Drawing.11">
                  <p:embed/>
                  <p:pic>
                    <p:nvPicPr>
                      <p:cNvPr id="0" name="图片 3075"/>
                      <p:cNvPicPr/>
                      <p:nvPr/>
                    </p:nvPicPr>
                    <p:blipFill>
                      <a:blip r:embed="rId4"/>
                      <a:stretch>
                        <a:fillRect/>
                      </a:stretch>
                    </p:blipFill>
                    <p:spPr>
                      <a:xfrm>
                        <a:off x="419100" y="1322388"/>
                        <a:ext cx="8408988" cy="5218112"/>
                      </a:xfrm>
                      <a:prstGeom prst="rect">
                        <a:avLst/>
                      </a:prstGeom>
                      <a:noFill/>
                      <a:ln w="38100">
                        <a:miter/>
                      </a:ln>
                    </p:spPr>
                  </p:pic>
                </p:oleObj>
              </mc:Fallback>
            </mc:AlternateContent>
          </a:graphicData>
        </a:graphic>
      </p:graphicFrame>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250825" y="501650"/>
            <a:ext cx="8693150" cy="796290"/>
          </a:xfrm>
        </p:spPr>
        <p:txBody>
          <a:bodyPr vert="horz" wrap="square" lIns="91440" tIns="45720" rIns="91440" bIns="45720" anchor="b"/>
          <a:lstStyle/>
          <a:p>
            <a:pPr eaLnBrk="1" hangingPunct="1"/>
            <a:r>
              <a:rPr lang="zh-CN" altLang="en-US" sz="4000" dirty="0"/>
              <a:t>中国电信</a:t>
            </a:r>
            <a:r>
              <a:rPr lang="en-US" altLang="zh-CN" sz="4000" dirty="0"/>
              <a:t>ChinaNet</a:t>
            </a:r>
            <a:r>
              <a:rPr lang="zh-CN" altLang="en-US" sz="4000" dirty="0"/>
              <a:t>网络省内拓扑结构</a:t>
            </a:r>
          </a:p>
        </p:txBody>
      </p:sp>
      <p:graphicFrame>
        <p:nvGraphicFramePr>
          <p:cNvPr id="14339" name="Object 2"/>
          <p:cNvGraphicFramePr>
            <a:graphicFrameLocks noGrp="1" noChangeAspect="1"/>
          </p:cNvGraphicFramePr>
          <p:nvPr>
            <p:ph idx="1"/>
          </p:nvPr>
        </p:nvGraphicFramePr>
        <p:xfrm>
          <a:off x="76200" y="1558925"/>
          <a:ext cx="8982075" cy="4651375"/>
        </p:xfrm>
        <a:graphic>
          <a:graphicData uri="http://schemas.openxmlformats.org/presentationml/2006/ole">
            <mc:AlternateContent xmlns:mc="http://schemas.openxmlformats.org/markup-compatibility/2006">
              <mc:Choice xmlns:v="urn:schemas-microsoft-com:vml" Requires="v">
                <p:oleObj spid="_x0000_s8345" r:id="rId3" imgW="15081885" imgH="7811770" progId="Visio.Drawing.11">
                  <p:embed/>
                </p:oleObj>
              </mc:Choice>
              <mc:Fallback>
                <p:oleObj r:id="rId3" imgW="15081885" imgH="7811770" progId="Visio.Drawing.11">
                  <p:embed/>
                  <p:pic>
                    <p:nvPicPr>
                      <p:cNvPr id="0" name="图片 3076"/>
                      <p:cNvPicPr/>
                      <p:nvPr/>
                    </p:nvPicPr>
                    <p:blipFill>
                      <a:blip r:embed="rId4"/>
                      <a:stretch>
                        <a:fillRect/>
                      </a:stretch>
                    </p:blipFill>
                    <p:spPr>
                      <a:xfrm>
                        <a:off x="76200" y="1558925"/>
                        <a:ext cx="8982075" cy="4651375"/>
                      </a:xfrm>
                      <a:prstGeom prst="rect">
                        <a:avLst/>
                      </a:prstGeom>
                      <a:noFill/>
                      <a:ln w="38100">
                        <a:miter/>
                      </a:ln>
                    </p:spPr>
                  </p:pic>
                </p:oleObj>
              </mc:Fallback>
            </mc:AlternateContent>
          </a:graphicData>
        </a:graphic>
      </p:graphicFrame>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250825" y="214630"/>
            <a:ext cx="8693150" cy="1089660"/>
          </a:xfrm>
        </p:spPr>
        <p:txBody>
          <a:bodyPr vert="horz" wrap="square" lIns="91440" tIns="45720" rIns="91440" bIns="45720" anchor="b"/>
          <a:lstStyle/>
          <a:p>
            <a:pPr eaLnBrk="1" hangingPunct="1"/>
            <a:r>
              <a:rPr lang="en-US" altLang="zh-CN" dirty="0"/>
              <a:t>ChinaNet</a:t>
            </a:r>
            <a:r>
              <a:rPr lang="zh-CN" altLang="en-US" dirty="0"/>
              <a:t>－国内互联互通网络拓扑</a:t>
            </a:r>
          </a:p>
        </p:txBody>
      </p:sp>
      <p:graphicFrame>
        <p:nvGraphicFramePr>
          <p:cNvPr id="16387" name="Object 3"/>
          <p:cNvGraphicFramePr>
            <a:graphicFrameLocks noGrp="1" noChangeAspect="1"/>
          </p:cNvGraphicFramePr>
          <p:nvPr>
            <p:ph idx="1"/>
          </p:nvPr>
        </p:nvGraphicFramePr>
        <p:xfrm>
          <a:off x="3104833" y="1447800"/>
          <a:ext cx="5260975" cy="5086350"/>
        </p:xfrm>
        <a:graphic>
          <a:graphicData uri="http://schemas.openxmlformats.org/presentationml/2006/ole">
            <mc:AlternateContent xmlns:mc="http://schemas.openxmlformats.org/markup-compatibility/2006">
              <mc:Choice xmlns:v="urn:schemas-microsoft-com:vml" Requires="v">
                <p:oleObj spid="_x0000_s9369" r:id="rId4" imgW="7665085" imgH="7416800" progId="Visio.Drawing.11">
                  <p:embed/>
                </p:oleObj>
              </mc:Choice>
              <mc:Fallback>
                <p:oleObj r:id="rId4" imgW="7665085" imgH="7416800" progId="Visio.Drawing.11">
                  <p:embed/>
                  <p:pic>
                    <p:nvPicPr>
                      <p:cNvPr id="0" name="图片 3075"/>
                      <p:cNvPicPr/>
                      <p:nvPr/>
                    </p:nvPicPr>
                    <p:blipFill>
                      <a:blip r:embed="rId5"/>
                      <a:stretch>
                        <a:fillRect/>
                      </a:stretch>
                    </p:blipFill>
                    <p:spPr>
                      <a:xfrm>
                        <a:off x="3104833" y="1447800"/>
                        <a:ext cx="5260975" cy="5086350"/>
                      </a:xfrm>
                      <a:prstGeom prst="rect">
                        <a:avLst/>
                      </a:prstGeom>
                      <a:noFill/>
                      <a:ln w="38100">
                        <a:miter/>
                      </a:ln>
                    </p:spPr>
                  </p:pic>
                </p:oleObj>
              </mc:Fallback>
            </mc:AlternateContent>
          </a:graphicData>
        </a:graphic>
      </p:graphicFrame>
      <p:sp>
        <p:nvSpPr>
          <p:cNvPr id="2" name="文本框 1"/>
          <p:cNvSpPr txBox="1"/>
          <p:nvPr/>
        </p:nvSpPr>
        <p:spPr>
          <a:xfrm>
            <a:off x="34925" y="1358265"/>
            <a:ext cx="3070225" cy="3128010"/>
          </a:xfrm>
          <a:prstGeom prst="rect">
            <a:avLst/>
          </a:prstGeom>
          <a:noFill/>
        </p:spPr>
        <p:txBody>
          <a:bodyPr wrap="square" rtlCol="0" anchor="t">
            <a:spAutoFit/>
          </a:bodyPr>
          <a:lstStyle/>
          <a:p>
            <a:pPr marL="0" indent="0" eaLnBrk="1" hangingPunct="1">
              <a:buClr>
                <a:schemeClr val="accent2"/>
              </a:buClr>
              <a:buNone/>
            </a:pPr>
            <a:r>
              <a:rPr lang="zh-CN" altLang="en-US" b="1" dirty="0">
                <a:latin typeface="Verdana" panose="020B0604030504040204" charset="0"/>
                <a:ea typeface="华文细黑" charset="-122"/>
                <a:sym typeface="+mn-ea"/>
              </a:rPr>
              <a:t>国内互联互通层：</a:t>
            </a:r>
            <a:endParaRPr lang="zh-CN" altLang="en-US" b="1" dirty="0">
              <a:latin typeface="Verdana" panose="020B0604030504040204" charset="0"/>
              <a:ea typeface="华文细黑" charset="-122"/>
            </a:endParaRPr>
          </a:p>
          <a:p>
            <a:pPr lvl="1" indent="0" eaLnBrk="1" hangingPunct="1">
              <a:buClr>
                <a:schemeClr val="accent2"/>
              </a:buClr>
              <a:buNone/>
            </a:pPr>
            <a:r>
              <a:rPr lang="zh-CN" altLang="en-US" dirty="0">
                <a:latin typeface="Verdana" panose="020B0604030504040204" charset="0"/>
                <a:ea typeface="华文细黑" charset="-122"/>
                <a:sym typeface="+mn-ea"/>
              </a:rPr>
              <a:t>在北京、上海、广州三个超级核心设有互联互通设备（</a:t>
            </a:r>
            <a:r>
              <a:rPr lang="en-US" altLang="zh-CN" dirty="0">
                <a:latin typeface="Verdana" panose="020B0604030504040204" charset="0"/>
                <a:ea typeface="华文细黑" charset="-122"/>
                <a:sym typeface="+mn-ea"/>
              </a:rPr>
              <a:t>E</a:t>
            </a:r>
            <a:r>
              <a:rPr lang="zh-CN" altLang="en-US" dirty="0">
                <a:latin typeface="Verdana" panose="020B0604030504040204" charset="0"/>
                <a:ea typeface="华文细黑" charset="-122"/>
                <a:sym typeface="+mn-ea"/>
              </a:rPr>
              <a:t>路由器） ，互联互通设备（</a:t>
            </a:r>
            <a:r>
              <a:rPr lang="en-US" altLang="zh-CN" dirty="0">
                <a:latin typeface="Verdana" panose="020B0604030504040204" charset="0"/>
                <a:ea typeface="华文细黑" charset="-122"/>
                <a:sym typeface="+mn-ea"/>
              </a:rPr>
              <a:t>E</a:t>
            </a:r>
            <a:r>
              <a:rPr lang="zh-CN" altLang="en-US" dirty="0">
                <a:latin typeface="Verdana" panose="020B0604030504040204" charset="0"/>
                <a:ea typeface="华文细黑" charset="-122"/>
                <a:sym typeface="+mn-ea"/>
              </a:rPr>
              <a:t>路由器）直接连接在超级核心</a:t>
            </a:r>
            <a:r>
              <a:rPr lang="en-US" altLang="zh-CN" dirty="0">
                <a:latin typeface="Verdana" panose="020B0604030504040204" charset="0"/>
                <a:ea typeface="华文细黑" charset="-122"/>
                <a:sym typeface="+mn-ea"/>
              </a:rPr>
              <a:t>C</a:t>
            </a:r>
            <a:r>
              <a:rPr lang="zh-CN" altLang="en-US" dirty="0">
                <a:latin typeface="Verdana" panose="020B0604030504040204" charset="0"/>
                <a:ea typeface="华文细黑" charset="-122"/>
                <a:sym typeface="+mn-ea"/>
              </a:rPr>
              <a:t>路由器</a:t>
            </a:r>
          </a:p>
          <a:p>
            <a:pPr lvl="1" indent="0" eaLnBrk="1" hangingPunct="1">
              <a:buClr>
                <a:schemeClr val="accent2"/>
              </a:buClr>
              <a:buNone/>
            </a:pPr>
            <a:endParaRPr lang="zh-CN" altLang="en-US" dirty="0">
              <a:latin typeface="Verdana" panose="020B0604030504040204" charset="0"/>
              <a:ea typeface="华文细黑" charset="-122"/>
            </a:endParaRPr>
          </a:p>
          <a:p>
            <a:pPr lvl="1" indent="0" eaLnBrk="1" hangingPunct="1">
              <a:buClr>
                <a:schemeClr val="accent2"/>
              </a:buClr>
              <a:buNone/>
            </a:pPr>
            <a:r>
              <a:rPr lang="en-US" altLang="zh-CN" dirty="0">
                <a:latin typeface="Verdana" panose="020B0604030504040204" charset="0"/>
                <a:ea typeface="华文细黑" charset="-122"/>
                <a:sym typeface="+mn-ea"/>
              </a:rPr>
              <a:t>ChinaNet</a:t>
            </a:r>
            <a:r>
              <a:rPr lang="zh-CN" altLang="en-US" dirty="0">
                <a:latin typeface="Verdana" panose="020B0604030504040204" charset="0"/>
                <a:ea typeface="华文细黑" charset="-122"/>
                <a:sym typeface="+mn-ea"/>
              </a:rPr>
              <a:t>通过互联互通设备与部分其它运营商互联和流量互访</a:t>
            </a:r>
            <a:endParaRPr lang="zh-CN" altLang="en-US"/>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250825" y="214630"/>
            <a:ext cx="8693150" cy="1020445"/>
          </a:xfrm>
        </p:spPr>
        <p:txBody>
          <a:bodyPr vert="horz" wrap="square" lIns="91440" tIns="45720" rIns="91440" bIns="45720" anchor="b"/>
          <a:lstStyle/>
          <a:p>
            <a:pPr eaLnBrk="1" hangingPunct="1"/>
            <a:r>
              <a:rPr lang="en-US" altLang="zh-CN" dirty="0"/>
              <a:t>ChinaNet</a:t>
            </a:r>
            <a:r>
              <a:rPr lang="zh-CN" altLang="en-US" dirty="0"/>
              <a:t>－国际网间互联拓扑</a:t>
            </a:r>
          </a:p>
        </p:txBody>
      </p:sp>
      <p:pic>
        <p:nvPicPr>
          <p:cNvPr id="18435" name="Picture 5"/>
          <p:cNvPicPr>
            <a:picLocks noGrp="1" noChangeAspect="1"/>
          </p:cNvPicPr>
          <p:nvPr>
            <p:ph idx="1"/>
          </p:nvPr>
        </p:nvPicPr>
        <p:blipFill>
          <a:blip r:embed="rId3"/>
          <a:srcRect/>
          <a:stretch>
            <a:fillRect/>
          </a:stretch>
        </p:blipFill>
        <p:spPr>
          <a:xfrm>
            <a:off x="1905000" y="1620838"/>
            <a:ext cx="7086600" cy="4740275"/>
          </a:xfrm>
        </p:spPr>
      </p:pic>
      <p:sp>
        <p:nvSpPr>
          <p:cNvPr id="2" name="文本框 1"/>
          <p:cNvSpPr txBox="1"/>
          <p:nvPr/>
        </p:nvSpPr>
        <p:spPr>
          <a:xfrm>
            <a:off x="-427355" y="1361440"/>
            <a:ext cx="2540000" cy="2853690"/>
          </a:xfrm>
          <a:prstGeom prst="rect">
            <a:avLst/>
          </a:prstGeom>
          <a:noFill/>
        </p:spPr>
        <p:txBody>
          <a:bodyPr wrap="square" rtlCol="0" anchor="t">
            <a:spAutoFit/>
          </a:bodyPr>
          <a:lstStyle/>
          <a:p>
            <a:pPr lvl="1" indent="0" algn="l" eaLnBrk="1" hangingPunct="1">
              <a:buClr>
                <a:schemeClr val="accent2"/>
              </a:buClr>
              <a:buNone/>
            </a:pPr>
            <a:r>
              <a:rPr lang="zh-CN" altLang="en-US" dirty="0">
                <a:latin typeface="Verdana" panose="020B0604030504040204" charset="0"/>
                <a:ea typeface="华文细黑" charset="-122"/>
                <a:sym typeface="+mn-ea"/>
              </a:rPr>
              <a:t>国际网间互联</a:t>
            </a:r>
            <a:endParaRPr lang="en-US" altLang="zh-CN" dirty="0">
              <a:latin typeface="Verdana" panose="020B0604030504040204" charset="0"/>
              <a:ea typeface="华文细黑" charset="-122"/>
            </a:endParaRPr>
          </a:p>
          <a:p>
            <a:pPr lvl="1" indent="0" algn="l" eaLnBrk="1" hangingPunct="1">
              <a:buClr>
                <a:schemeClr val="accent2"/>
              </a:buClr>
              <a:buNone/>
            </a:pPr>
            <a:r>
              <a:rPr lang="zh-CN" altLang="en-US" dirty="0">
                <a:latin typeface="Verdana" panose="020B0604030504040204" charset="0"/>
                <a:ea typeface="华文细黑" charset="-122"/>
                <a:sym typeface="+mn-ea"/>
              </a:rPr>
              <a:t>在北京、上海、广州三个超级核心下挂国际网间互联设备（</a:t>
            </a:r>
            <a:r>
              <a:rPr lang="en-US" altLang="zh-CN" dirty="0">
                <a:latin typeface="Verdana" panose="020B0604030504040204" charset="0"/>
                <a:ea typeface="华文细黑" charset="-122"/>
                <a:sym typeface="+mn-ea"/>
              </a:rPr>
              <a:t>X</a:t>
            </a:r>
            <a:r>
              <a:rPr lang="zh-CN" altLang="en-US" dirty="0">
                <a:latin typeface="Verdana" panose="020B0604030504040204" charset="0"/>
                <a:ea typeface="华文细黑" charset="-122"/>
                <a:sym typeface="+mn-ea"/>
              </a:rPr>
              <a:t>路由器） ，</a:t>
            </a:r>
            <a:r>
              <a:rPr lang="en-US" altLang="zh-CN" dirty="0">
                <a:latin typeface="Verdana" panose="020B0604030504040204" charset="0"/>
                <a:ea typeface="华文细黑" charset="-122"/>
                <a:sym typeface="+mn-ea"/>
              </a:rPr>
              <a:t>ChinaNet</a:t>
            </a:r>
            <a:r>
              <a:rPr lang="zh-CN" altLang="en-US" dirty="0">
                <a:latin typeface="Verdana" panose="020B0604030504040204" charset="0"/>
                <a:ea typeface="华文细黑" charset="-122"/>
                <a:sym typeface="+mn-ea"/>
              </a:rPr>
              <a:t>通过</a:t>
            </a:r>
            <a:r>
              <a:rPr lang="en-US" altLang="zh-CN" dirty="0">
                <a:latin typeface="Verdana" panose="020B0604030504040204" charset="0"/>
                <a:ea typeface="华文细黑" charset="-122"/>
                <a:sym typeface="+mn-ea"/>
              </a:rPr>
              <a:t>X</a:t>
            </a:r>
            <a:r>
              <a:rPr lang="zh-CN" altLang="en-US" dirty="0">
                <a:latin typeface="Verdana" panose="020B0604030504040204" charset="0"/>
                <a:ea typeface="华文细黑" charset="-122"/>
                <a:sym typeface="+mn-ea"/>
              </a:rPr>
              <a:t>路由器与世界上其他运营商互联和流量互访</a:t>
            </a:r>
            <a:endParaRPr lang="zh-CN" altLang="en-US"/>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5E81690-5925-4742-9A8E-042F2E7C6D4D}" type="slidenum">
              <a:rPr lang="zh-CN" altLang="en-US"/>
              <a:t>74</a:t>
            </a:fld>
            <a:endParaRPr lang="zh-CN" altLang="en-US"/>
          </a:p>
        </p:txBody>
      </p:sp>
      <p:sp>
        <p:nvSpPr>
          <p:cNvPr id="5" name="内容占位符 4"/>
          <p:cNvSpPr>
            <a:spLocks noGrp="1"/>
          </p:cNvSpPr>
          <p:nvPr>
            <p:ph idx="1"/>
          </p:nvPr>
        </p:nvSpPr>
        <p:spPr>
          <a:xfrm>
            <a:off x="882650" y="2501900"/>
            <a:ext cx="8072755" cy="3630930"/>
          </a:xfrm>
        </p:spPr>
        <p:txBody>
          <a:bodyPr/>
          <a:lstStyle/>
          <a:p>
            <a:pPr marL="0" indent="0">
              <a:buNone/>
            </a:pPr>
            <a:r>
              <a:rPr lang="en-US" altLang="zh-CN">
                <a:sym typeface="+mn-ea"/>
              </a:rPr>
              <a:t> </a:t>
            </a:r>
            <a:r>
              <a:rPr lang="zh-CN" altLang="en-US">
                <a:sym typeface="+mn-ea"/>
              </a:rPr>
              <a:t>那么广域骨干网采用哪些交换技术？</a:t>
            </a:r>
            <a:endParaRPr lang="zh-CN" altLang="en-US"/>
          </a:p>
          <a:p>
            <a:endParaRPr lang="zh-CN" altLang="en-US"/>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标题 224257"/>
          <p:cNvSpPr>
            <a:spLocks noGrp="1"/>
          </p:cNvSpPr>
          <p:nvPr>
            <p:ph type="title"/>
          </p:nvPr>
        </p:nvSpPr>
        <p:spPr>
          <a:xfrm>
            <a:off x="250825" y="116632"/>
            <a:ext cx="8693150" cy="1107440"/>
          </a:xfrm>
        </p:spPr>
        <p:txBody>
          <a:bodyPr lIns="92075" tIns="46038" rIns="92075" bIns="46038" anchor="b"/>
          <a:lstStyle/>
          <a:p>
            <a:r>
              <a:rPr lang="zh-CN" altLang="en-US" dirty="0"/>
              <a:t>广域网的传输技术</a:t>
            </a:r>
          </a:p>
        </p:txBody>
      </p:sp>
      <p:sp>
        <p:nvSpPr>
          <p:cNvPr id="114" name="Rectangle 3">
            <a:extLst>
              <a:ext uri="{FF2B5EF4-FFF2-40B4-BE49-F238E27FC236}">
                <a16:creationId xmlns:a16="http://schemas.microsoft.com/office/drawing/2014/main" id="{24A247F0-64C7-4E67-9BB8-B1FA289ADD22}"/>
              </a:ext>
            </a:extLst>
          </p:cNvPr>
          <p:cNvSpPr txBox="1">
            <a:spLocks noChangeArrowheads="1"/>
          </p:cNvSpPr>
          <p:nvPr/>
        </p:nvSpPr>
        <p:spPr bwMode="auto">
          <a:xfrm>
            <a:off x="1403350" y="981075"/>
            <a:ext cx="6610350" cy="519113"/>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cs typeface="楷体_GB2312"/>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r>
              <a:rPr lang="en-US" altLang="zh-CN" kern="0"/>
              <a:t> </a:t>
            </a:r>
            <a:r>
              <a:rPr lang="zh-CN" altLang="en-US" sz="1800" kern="0"/>
              <a:t>点到点连接</a:t>
            </a:r>
            <a:endParaRPr lang="zh-CN" altLang="en-US" sz="1800" kern="0" dirty="0"/>
          </a:p>
        </p:txBody>
      </p:sp>
      <p:pic>
        <p:nvPicPr>
          <p:cNvPr id="115" name="Picture 4" descr="1">
            <a:extLst>
              <a:ext uri="{FF2B5EF4-FFF2-40B4-BE49-F238E27FC236}">
                <a16:creationId xmlns:a16="http://schemas.microsoft.com/office/drawing/2014/main" id="{D83D3D7F-1BEC-477D-B0BB-71B0BC8A3DD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32138" y="3068638"/>
            <a:ext cx="2879725" cy="9350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6" name="Picture 5" descr="1">
            <a:extLst>
              <a:ext uri="{FF2B5EF4-FFF2-40B4-BE49-F238E27FC236}">
                <a16:creationId xmlns:a16="http://schemas.microsoft.com/office/drawing/2014/main" id="{628E740B-426F-44C3-9873-BC711D498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557338"/>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1">
            <a:extLst>
              <a:ext uri="{FF2B5EF4-FFF2-40B4-BE49-F238E27FC236}">
                <a16:creationId xmlns:a16="http://schemas.microsoft.com/office/drawing/2014/main" id="{E1F3F1D1-D2A8-4458-8370-8F838E6BA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084888" y="1547813"/>
            <a:ext cx="863600" cy="8016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8" name="Freeform 7">
            <a:extLst>
              <a:ext uri="{FF2B5EF4-FFF2-40B4-BE49-F238E27FC236}">
                <a16:creationId xmlns:a16="http://schemas.microsoft.com/office/drawing/2014/main" id="{A286AC1D-C6BE-4E42-AFB8-CCAE2EBB4A48}"/>
              </a:ext>
            </a:extLst>
          </p:cNvPr>
          <p:cNvSpPr>
            <a:spLocks/>
          </p:cNvSpPr>
          <p:nvPr/>
        </p:nvSpPr>
        <p:spPr bwMode="auto">
          <a:xfrm rot="5400000">
            <a:off x="3023393" y="3034507"/>
            <a:ext cx="144463" cy="107950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9" name="Picture 8" descr="h line">
            <a:extLst>
              <a:ext uri="{FF2B5EF4-FFF2-40B4-BE49-F238E27FC236}">
                <a16:creationId xmlns:a16="http://schemas.microsoft.com/office/drawing/2014/main" id="{4C82CF87-7458-4D18-BF7F-358ECEB53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1916113"/>
            <a:ext cx="3663950" cy="215900"/>
          </a:xfrm>
          <a:prstGeom prst="rect">
            <a:avLst/>
          </a:prstGeom>
          <a:noFill/>
          <a:extLst>
            <a:ext uri="{909E8E84-426E-40DD-AFC4-6F175D3DCCD1}">
              <a14:hiddenFill xmlns:a14="http://schemas.microsoft.com/office/drawing/2010/main">
                <a:solidFill>
                  <a:srgbClr val="FFFFFF"/>
                </a:solidFill>
              </a14:hiddenFill>
            </a:ext>
          </a:extLst>
        </p:spPr>
      </p:pic>
      <p:sp>
        <p:nvSpPr>
          <p:cNvPr id="120" name="Freeform 9">
            <a:extLst>
              <a:ext uri="{FF2B5EF4-FFF2-40B4-BE49-F238E27FC236}">
                <a16:creationId xmlns:a16="http://schemas.microsoft.com/office/drawing/2014/main" id="{8DB2F0E5-B444-4FB8-ABD8-9237992267DB}"/>
              </a:ext>
            </a:extLst>
          </p:cNvPr>
          <p:cNvSpPr>
            <a:spLocks/>
          </p:cNvSpPr>
          <p:nvPr/>
        </p:nvSpPr>
        <p:spPr bwMode="auto">
          <a:xfrm rot="5400000">
            <a:off x="5976937" y="2889251"/>
            <a:ext cx="288925" cy="122555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1" name="Picture 10" descr="1">
            <a:extLst>
              <a:ext uri="{FF2B5EF4-FFF2-40B4-BE49-F238E27FC236}">
                <a16:creationId xmlns:a16="http://schemas.microsoft.com/office/drawing/2014/main" id="{C8EF0D2E-BC60-49FA-97E2-DBF7A9243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068638"/>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1" descr="1">
            <a:extLst>
              <a:ext uri="{FF2B5EF4-FFF2-40B4-BE49-F238E27FC236}">
                <a16:creationId xmlns:a16="http://schemas.microsoft.com/office/drawing/2014/main" id="{A3AAEEC1-BE36-4C9E-B0FC-1A79EAE38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150" y="3068638"/>
            <a:ext cx="863600" cy="803275"/>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
            <a:extLst>
              <a:ext uri="{FF2B5EF4-FFF2-40B4-BE49-F238E27FC236}">
                <a16:creationId xmlns:a16="http://schemas.microsoft.com/office/drawing/2014/main" id="{1D06C878-9F7F-4DA9-9D8E-C83077C03F2D}"/>
              </a:ext>
            </a:extLst>
          </p:cNvPr>
          <p:cNvSpPr>
            <a:spLocks noChangeArrowheads="1"/>
          </p:cNvSpPr>
          <p:nvPr/>
        </p:nvSpPr>
        <p:spPr bwMode="auto">
          <a:xfrm>
            <a:off x="1476375" y="2349500"/>
            <a:ext cx="6610350" cy="43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lgn="just">
              <a:lnSpc>
                <a:spcPct val="140000"/>
              </a:lnSpc>
              <a:spcBef>
                <a:spcPct val="20000"/>
              </a:spcBef>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1pPr>
            <a:lvl2pPr marL="671513" indent="-285750" algn="just">
              <a:lnSpc>
                <a:spcPct val="140000"/>
              </a:lnSpc>
              <a:spcBef>
                <a:spcPct val="20000"/>
              </a:spcBef>
              <a:buClr>
                <a:schemeClr val="accent2"/>
              </a:buClr>
              <a:buSzPct val="70000"/>
              <a:buFont typeface="Wingdings" panose="05000000000000000000" pitchFamily="2" charset="2"/>
              <a:buChar char="è"/>
              <a:defRPr kumimoji="1" sz="1600">
                <a:solidFill>
                  <a:schemeClr val="tx1"/>
                </a:solidFill>
                <a:latin typeface="Arial" panose="020B0604020202020204" pitchFamily="34" charset="0"/>
                <a:ea typeface="宋体" panose="02010600030101010101" pitchFamily="2" charset="-122"/>
              </a:defRPr>
            </a:lvl2pPr>
            <a:lvl3pPr marL="1090613" indent="-228600" algn="just">
              <a:lnSpc>
                <a:spcPct val="140000"/>
              </a:lnSpc>
              <a:spcBef>
                <a:spcPct val="20000"/>
              </a:spcBef>
              <a:buClr>
                <a:schemeClr val="accent2"/>
              </a:buClr>
              <a:buFont typeface="Wingdings" panose="05000000000000000000" pitchFamily="2" charset="2"/>
              <a:buChar char="Ø"/>
              <a:defRPr kumimoji="1" sz="1400">
                <a:solidFill>
                  <a:schemeClr val="tx1"/>
                </a:solidFill>
                <a:latin typeface="Arial" panose="020B0604020202020204" pitchFamily="34" charset="0"/>
                <a:ea typeface="宋体" panose="02010600030101010101" pitchFamily="2" charset="-122"/>
              </a:defRPr>
            </a:lvl3pPr>
            <a:lvl4pPr marL="1509713"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4pPr>
            <a:lvl5pPr marL="1928813" indent="-228600" algn="just">
              <a:lnSpc>
                <a:spcPct val="140000"/>
              </a:lnSpc>
              <a:spcBef>
                <a:spcPct val="20000"/>
              </a:spcBef>
              <a:buChar char="»"/>
              <a:defRPr kumimoji="1" sz="1000">
                <a:solidFill>
                  <a:schemeClr val="tx1"/>
                </a:solidFill>
                <a:latin typeface="Arial" panose="020B0604020202020204" pitchFamily="34" charset="0"/>
                <a:ea typeface="宋体" panose="02010600030101010101" pitchFamily="2" charset="-122"/>
              </a:defRPr>
            </a:lvl5pPr>
            <a:lvl6pPr marL="23860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6pPr>
            <a:lvl7pPr marL="28432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7pPr>
            <a:lvl8pPr marL="33004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8pPr>
            <a:lvl9pPr marL="3757613"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通过分组交换方式的连接</a:t>
            </a:r>
          </a:p>
        </p:txBody>
      </p:sp>
      <p:sp>
        <p:nvSpPr>
          <p:cNvPr id="124" name="Text Box 13">
            <a:extLst>
              <a:ext uri="{FF2B5EF4-FFF2-40B4-BE49-F238E27FC236}">
                <a16:creationId xmlns:a16="http://schemas.microsoft.com/office/drawing/2014/main" id="{8F9F6F09-2E40-4B49-97D6-138D3972D59B}"/>
              </a:ext>
            </a:extLst>
          </p:cNvPr>
          <p:cNvSpPr txBox="1">
            <a:spLocks noChangeArrowheads="1"/>
          </p:cNvSpPr>
          <p:nvPr/>
        </p:nvSpPr>
        <p:spPr bwMode="auto">
          <a:xfrm>
            <a:off x="3852863" y="3141663"/>
            <a:ext cx="187166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a:t>Packet </a:t>
            </a:r>
          </a:p>
          <a:p>
            <a:pPr eaLnBrk="1" hangingPunct="1">
              <a:spcBef>
                <a:spcPct val="50000"/>
              </a:spcBef>
            </a:pPr>
            <a:r>
              <a:rPr kumimoji="1" lang="en-US" altLang="zh-CN" sz="2000"/>
              <a:t>Switching</a:t>
            </a:r>
            <a:endParaRPr kumimoji="1" lang="en-US" altLang="zh-CN" sz="3200">
              <a:latin typeface="Times New Roman" panose="02020603050405020304" pitchFamily="18" charset="0"/>
            </a:endParaRPr>
          </a:p>
        </p:txBody>
      </p:sp>
      <p:sp>
        <p:nvSpPr>
          <p:cNvPr id="125" name="Rectangle 14">
            <a:extLst>
              <a:ext uri="{FF2B5EF4-FFF2-40B4-BE49-F238E27FC236}">
                <a16:creationId xmlns:a16="http://schemas.microsoft.com/office/drawing/2014/main" id="{D4D975E7-CC30-4E66-9CEE-3C2CE6FCD588}"/>
              </a:ext>
            </a:extLst>
          </p:cNvPr>
          <p:cNvSpPr>
            <a:spLocks noChangeArrowheads="1"/>
          </p:cNvSpPr>
          <p:nvPr/>
        </p:nvSpPr>
        <p:spPr bwMode="auto">
          <a:xfrm>
            <a:off x="1476375" y="4365625"/>
            <a:ext cx="6610350" cy="43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just">
              <a:lnSpc>
                <a:spcPct val="140000"/>
              </a:lnSpc>
              <a:spcBef>
                <a:spcPct val="20000"/>
              </a:spcBef>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sz="1600">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4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000">
                <a:solidFill>
                  <a:schemeClr val="tx1"/>
                </a:solidFill>
                <a:latin typeface="Arial" panose="020B0604020202020204" pitchFamily="34" charset="0"/>
                <a:ea typeface="宋体" panose="02010600030101010101" pitchFamily="2" charset="-122"/>
              </a:defRPr>
            </a:lvl5pPr>
            <a:lvl6pPr marL="25146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6pPr>
            <a:lvl7pPr marL="29718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7pPr>
            <a:lvl8pPr marL="34290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8pPr>
            <a:lvl9pPr marL="3886200" indent="-228600" algn="just" fontAlgn="base">
              <a:lnSpc>
                <a:spcPct val="140000"/>
              </a:lnSpc>
              <a:spcBef>
                <a:spcPct val="20000"/>
              </a:spcBef>
              <a:spcAft>
                <a:spcPct val="0"/>
              </a:spcAft>
              <a:buChar char="»"/>
              <a:defRPr kumimoji="1" sz="10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通过</a:t>
            </a:r>
            <a:r>
              <a:rPr lang="en-US" altLang="zh-CN" b="1" dirty="0"/>
              <a:t>ATM</a:t>
            </a:r>
            <a:r>
              <a:rPr lang="zh-CN" altLang="en-US" b="1" dirty="0"/>
              <a:t>交换方式的连接</a:t>
            </a:r>
          </a:p>
        </p:txBody>
      </p:sp>
      <p:pic>
        <p:nvPicPr>
          <p:cNvPr id="126" name="Picture 15" descr="1">
            <a:extLst>
              <a:ext uri="{FF2B5EF4-FFF2-40B4-BE49-F238E27FC236}">
                <a16:creationId xmlns:a16="http://schemas.microsoft.com/office/drawing/2014/main" id="{B23755B5-2A08-4014-9E5B-1C89C090B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5291138"/>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6" descr="1">
            <a:extLst>
              <a:ext uri="{FF2B5EF4-FFF2-40B4-BE49-F238E27FC236}">
                <a16:creationId xmlns:a16="http://schemas.microsoft.com/office/drawing/2014/main" id="{D542BC85-EC36-441B-8DD1-4B826D8D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300" y="5300663"/>
            <a:ext cx="8636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7" descr="1">
            <a:extLst>
              <a:ext uri="{FF2B5EF4-FFF2-40B4-BE49-F238E27FC236}">
                <a16:creationId xmlns:a16="http://schemas.microsoft.com/office/drawing/2014/main" id="{03D8386E-B64F-414F-8581-AB78A743427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2500" y="4868863"/>
            <a:ext cx="230346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 Box 18">
            <a:extLst>
              <a:ext uri="{FF2B5EF4-FFF2-40B4-BE49-F238E27FC236}">
                <a16:creationId xmlns:a16="http://schemas.microsoft.com/office/drawing/2014/main" id="{B017417D-7C59-49FA-B22F-87A5257821C3}"/>
              </a:ext>
            </a:extLst>
          </p:cNvPr>
          <p:cNvSpPr txBox="1">
            <a:spLocks noChangeArrowheads="1"/>
          </p:cNvSpPr>
          <p:nvPr/>
        </p:nvSpPr>
        <p:spPr bwMode="auto">
          <a:xfrm>
            <a:off x="4068763" y="5084763"/>
            <a:ext cx="187166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2000"/>
              <a:t>ATM </a:t>
            </a:r>
          </a:p>
          <a:p>
            <a:pPr eaLnBrk="1" hangingPunct="1">
              <a:spcBef>
                <a:spcPct val="50000"/>
              </a:spcBef>
            </a:pPr>
            <a:r>
              <a:rPr kumimoji="1" lang="en-US" altLang="zh-CN" sz="2000"/>
              <a:t>Switching</a:t>
            </a:r>
            <a:endParaRPr kumimoji="1" lang="en-US" altLang="zh-CN" sz="3200">
              <a:latin typeface="Times New Roman" panose="02020603050405020304" pitchFamily="18" charset="0"/>
            </a:endParaRPr>
          </a:p>
        </p:txBody>
      </p:sp>
      <p:sp>
        <p:nvSpPr>
          <p:cNvPr id="130" name="Freeform 19">
            <a:extLst>
              <a:ext uri="{FF2B5EF4-FFF2-40B4-BE49-F238E27FC236}">
                <a16:creationId xmlns:a16="http://schemas.microsoft.com/office/drawing/2014/main" id="{A88341A7-3A8F-4B4B-8D5D-5380E2E26F71}"/>
              </a:ext>
            </a:extLst>
          </p:cNvPr>
          <p:cNvSpPr>
            <a:spLocks/>
          </p:cNvSpPr>
          <p:nvPr/>
        </p:nvSpPr>
        <p:spPr bwMode="auto">
          <a:xfrm rot="5400000">
            <a:off x="2951956" y="5120482"/>
            <a:ext cx="144463" cy="107950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Freeform 20">
            <a:extLst>
              <a:ext uri="{FF2B5EF4-FFF2-40B4-BE49-F238E27FC236}">
                <a16:creationId xmlns:a16="http://schemas.microsoft.com/office/drawing/2014/main" id="{F80697F5-462E-4C71-994A-85F7B4DC84E9}"/>
              </a:ext>
            </a:extLst>
          </p:cNvPr>
          <p:cNvSpPr>
            <a:spLocks/>
          </p:cNvSpPr>
          <p:nvPr/>
        </p:nvSpPr>
        <p:spPr bwMode="auto">
          <a:xfrm rot="5400000">
            <a:off x="6192043" y="5193507"/>
            <a:ext cx="144463" cy="1079500"/>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Lst>
            <a:ahLst/>
            <a:cxnLst>
              <a:cxn ang="0">
                <a:pos x="T0" y="T1"/>
              </a:cxn>
              <a:cxn ang="0">
                <a:pos x="T2" y="T3"/>
              </a:cxn>
              <a:cxn ang="0">
                <a:pos x="T4" y="T5"/>
              </a:cxn>
              <a:cxn ang="0">
                <a:pos x="T6" y="T7"/>
              </a:cxn>
              <a:cxn ang="0">
                <a:pos x="T8" y="T9"/>
              </a:cxn>
              <a:cxn ang="0">
                <a:pos x="T10" y="T11"/>
              </a:cxn>
              <a:cxn ang="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标题 224257"/>
          <p:cNvSpPr>
            <a:spLocks noGrp="1"/>
          </p:cNvSpPr>
          <p:nvPr>
            <p:ph type="title"/>
          </p:nvPr>
        </p:nvSpPr>
        <p:spPr>
          <a:xfrm>
            <a:off x="250825" y="214630"/>
            <a:ext cx="8693150" cy="1107440"/>
          </a:xfrm>
        </p:spPr>
        <p:txBody>
          <a:bodyPr lIns="92075" tIns="46038" rIns="92075" bIns="46038" anchor="b"/>
          <a:lstStyle/>
          <a:p>
            <a:r>
              <a:rPr lang="zh-CN" altLang="en-US" dirty="0"/>
              <a:t>广域网的传输技术</a:t>
            </a:r>
            <a:endParaRPr lang="zh-CN" altLang="en-US"/>
          </a:p>
        </p:txBody>
      </p:sp>
      <p:grpSp>
        <p:nvGrpSpPr>
          <p:cNvPr id="224259" name="组合 224258"/>
          <p:cNvGrpSpPr/>
          <p:nvPr/>
        </p:nvGrpSpPr>
        <p:grpSpPr>
          <a:xfrm>
            <a:off x="114300" y="1219200"/>
            <a:ext cx="9029700" cy="5029200"/>
            <a:chOff x="72" y="768"/>
            <a:chExt cx="5688" cy="3168"/>
          </a:xfrm>
        </p:grpSpPr>
        <p:sp>
          <p:nvSpPr>
            <p:cNvPr id="224260" name="文本框 224259"/>
            <p:cNvSpPr txBox="1"/>
            <p:nvPr/>
          </p:nvSpPr>
          <p:spPr>
            <a:xfrm>
              <a:off x="2304" y="2669"/>
              <a:ext cx="504" cy="352"/>
            </a:xfrm>
            <a:prstGeom prst="rect">
              <a:avLst/>
            </a:prstGeom>
            <a:solidFill>
              <a:srgbClr val="FFFFFF"/>
            </a:solidFill>
            <a:ln w="22225">
              <a:noFill/>
            </a:ln>
          </p:spPr>
          <p:txBody>
            <a:bodyPr/>
            <a:lstStyle/>
            <a:p>
              <a:pPr lvl="0" algn="just" eaLnBrk="0" hangingPunct="0"/>
              <a:r>
                <a:rPr lang="zh-CN" altLang="en-US" sz="1400" b="1" dirty="0">
                  <a:latin typeface="Times New Roman" panose="02020603050405020304" charset="0"/>
                  <a:ea typeface="宋体" panose="02010600030101010101" pitchFamily="2" charset="-122"/>
                </a:rPr>
                <a:t>光纤</a:t>
              </a:r>
            </a:p>
            <a:p>
              <a:pPr lvl="0" algn="just" eaLnBrk="0" hangingPunct="0"/>
              <a:endParaRPr lang="zh-CN" altLang="en-US" sz="1400" b="1" dirty="0">
                <a:latin typeface="Times New Roman" panose="02020603050405020304" charset="0"/>
                <a:ea typeface="宋体" panose="02010600030101010101" pitchFamily="2" charset="-122"/>
              </a:endParaRPr>
            </a:p>
            <a:p>
              <a:pPr lvl="0" algn="just" eaLnBrk="0" hangingPunct="0"/>
              <a:r>
                <a:rPr lang="zh-CN" altLang="en-US" sz="1400" b="1" dirty="0">
                  <a:latin typeface="Times New Roman" panose="02020603050405020304" charset="0"/>
                  <a:ea typeface="宋体" panose="02010600030101010101" pitchFamily="2" charset="-122"/>
                </a:rPr>
                <a:t>电缆</a:t>
              </a:r>
            </a:p>
            <a:p>
              <a:pPr lvl="0" algn="just" eaLnBrk="0" hangingPunct="0"/>
              <a:r>
                <a:rPr lang="zh-CN" altLang="en-US" sz="1400" b="1" dirty="0">
                  <a:latin typeface="Times New Roman" panose="02020603050405020304" charset="0"/>
                  <a:ea typeface="宋体" panose="02010600030101010101" pitchFamily="2" charset="-122"/>
                </a:rPr>
                <a:t>明线</a:t>
              </a:r>
            </a:p>
          </p:txBody>
        </p:sp>
        <p:sp>
          <p:nvSpPr>
            <p:cNvPr id="224261" name="文本框 224260"/>
            <p:cNvSpPr txBox="1"/>
            <p:nvPr/>
          </p:nvSpPr>
          <p:spPr>
            <a:xfrm>
              <a:off x="2952" y="2669"/>
              <a:ext cx="648" cy="352"/>
            </a:xfrm>
            <a:prstGeom prst="rect">
              <a:avLst/>
            </a:prstGeom>
            <a:solidFill>
              <a:srgbClr val="FFFFFF"/>
            </a:solidFill>
            <a:ln w="22225">
              <a:noFill/>
            </a:ln>
          </p:spPr>
          <p:txBody>
            <a:bodyPr/>
            <a:lstStyle/>
            <a:p>
              <a:pPr lvl="0" algn="just" eaLnBrk="0" hangingPunct="0"/>
              <a:r>
                <a:rPr lang="zh-CN" altLang="en-US" sz="1400" b="1" dirty="0">
                  <a:latin typeface="Times New Roman" panose="02020603050405020304" charset="0"/>
                  <a:ea typeface="宋体" panose="02010600030101010101" pitchFamily="2" charset="-122"/>
                </a:rPr>
                <a:t>光纤</a:t>
              </a:r>
            </a:p>
            <a:p>
              <a:pPr lvl="0" algn="just" eaLnBrk="0" hangingPunct="0"/>
              <a:endParaRPr lang="zh-CN" altLang="en-US" sz="1400" b="1" dirty="0">
                <a:latin typeface="Times New Roman" panose="02020603050405020304" charset="0"/>
                <a:ea typeface="宋体" panose="02010600030101010101" pitchFamily="2" charset="-122"/>
              </a:endParaRPr>
            </a:p>
            <a:p>
              <a:pPr lvl="0" algn="just" eaLnBrk="0" hangingPunct="0"/>
              <a:r>
                <a:rPr lang="zh-CN" altLang="en-US" sz="1400" b="1" dirty="0">
                  <a:latin typeface="Times New Roman" panose="02020603050405020304" charset="0"/>
                  <a:ea typeface="宋体" panose="02010600030101010101" pitchFamily="2" charset="-122"/>
                </a:rPr>
                <a:t>电缆</a:t>
              </a:r>
            </a:p>
            <a:p>
              <a:pPr lvl="0" algn="just" eaLnBrk="0" hangingPunct="0"/>
              <a:r>
                <a:rPr lang="zh-CN" altLang="en-US" sz="1400" b="1" dirty="0">
                  <a:latin typeface="Times New Roman" panose="02020603050405020304" charset="0"/>
                  <a:ea typeface="宋体" panose="02010600030101010101" pitchFamily="2" charset="-122"/>
                </a:rPr>
                <a:t>明线</a:t>
              </a:r>
            </a:p>
          </p:txBody>
        </p:sp>
        <p:grpSp>
          <p:nvGrpSpPr>
            <p:cNvPr id="224262" name="组合 224261"/>
            <p:cNvGrpSpPr/>
            <p:nvPr/>
          </p:nvGrpSpPr>
          <p:grpSpPr>
            <a:xfrm>
              <a:off x="504" y="3318"/>
              <a:ext cx="216" cy="618"/>
              <a:chOff x="1800" y="6165"/>
              <a:chExt cx="360" cy="1248"/>
            </a:xfrm>
          </p:grpSpPr>
          <p:grpSp>
            <p:nvGrpSpPr>
              <p:cNvPr id="224263" name="组合 224262"/>
              <p:cNvGrpSpPr/>
              <p:nvPr/>
            </p:nvGrpSpPr>
            <p:grpSpPr>
              <a:xfrm>
                <a:off x="1800" y="6321"/>
                <a:ext cx="360" cy="1092"/>
                <a:chOff x="1620" y="7560"/>
                <a:chExt cx="540" cy="1101"/>
              </a:xfrm>
            </p:grpSpPr>
            <p:sp>
              <p:nvSpPr>
                <p:cNvPr id="224264" name="文本框 224263"/>
                <p:cNvSpPr txBox="1"/>
                <p:nvPr/>
              </p:nvSpPr>
              <p:spPr>
                <a:xfrm>
                  <a:off x="1620" y="8037"/>
                  <a:ext cx="540" cy="62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基 站</a:t>
                  </a:r>
                </a:p>
              </p:txBody>
            </p:sp>
            <p:sp>
              <p:nvSpPr>
                <p:cNvPr id="224265" name="任意多边形 224264"/>
                <p:cNvSpPr/>
                <p:nvPr/>
              </p:nvSpPr>
              <p:spPr>
                <a:xfrm>
                  <a:off x="1903" y="7560"/>
                  <a:ext cx="1" cy="463"/>
                </a:xfrm>
                <a:custGeom>
                  <a:avLst/>
                  <a:gdLst/>
                  <a:ahLst/>
                  <a:cxnLst/>
                  <a:rect l="0" t="0" r="0" b="0"/>
                  <a:pathLst>
                    <a:path w="1" h="463">
                      <a:moveTo>
                        <a:pt x="0" y="463"/>
                      </a:moveTo>
                      <a:lnTo>
                        <a:pt x="0" y="0"/>
                      </a:lnTo>
                    </a:path>
                  </a:pathLst>
                </a:custGeom>
                <a:noFill/>
                <a:ln w="22225" cap="flat" cmpd="sng">
                  <a:solidFill>
                    <a:srgbClr val="000000"/>
                  </a:solidFill>
                  <a:prstDash val="solid"/>
                  <a:headEnd type="none" w="med" len="med"/>
                  <a:tailEnd type="none" w="med" len="med"/>
                </a:ln>
              </p:spPr>
              <p:txBody>
                <a:bodyPr/>
                <a:lstStyle/>
                <a:p>
                  <a:endParaRPr lang="zh-CN" altLang="en-US"/>
                </a:p>
              </p:txBody>
            </p:sp>
          </p:grpSp>
          <p:sp>
            <p:nvSpPr>
              <p:cNvPr id="224266" name="任意多边形 224265"/>
              <p:cNvSpPr/>
              <p:nvPr/>
            </p:nvSpPr>
            <p:spPr>
              <a:xfrm rot="-32265026" flipH="1">
                <a:off x="1800" y="6165"/>
                <a:ext cx="360" cy="156"/>
              </a:xfrm>
              <a:custGeom>
                <a:avLst/>
                <a:gdLst>
                  <a:gd name="txL" fmla="*/ 0 w 21600"/>
                  <a:gd name="txT" fmla="*/ 0 h 21600"/>
                  <a:gd name="txR" fmla="*/ 21600 w 21600"/>
                  <a:gd name="txB" fmla="*/ 10800 h 21600"/>
                </a:gdLst>
                <a:ahLst/>
                <a:cxnLst>
                  <a:cxn ang="270">
                    <a:pos x="10800" y="0"/>
                  </a:cxn>
                  <a:cxn ang="180">
                    <a:pos x="2700" y="10800"/>
                  </a:cxn>
                  <a:cxn ang="270">
                    <a:pos x="10800" y="5400"/>
                  </a:cxn>
                  <a:cxn ang="0">
                    <a:pos x="18900" y="10800"/>
                  </a:cxn>
                </a:cxnLst>
                <a:rect l="txL" t="txT" r="txR" b="txB"/>
                <a:pathLst>
                  <a:path w="21600" h="21600">
                    <a:moveTo>
                      <a:pt x="5400" y="10800"/>
                    </a:moveTo>
                    <a:arcTo wR="5400" hR="5400" stAng="10800000" swAng="10800000"/>
                    <a:lnTo>
                      <a:pt x="21600" y="10800"/>
                    </a:lnTo>
                    <a:arcTo wR="10800" hR="10800" stAng="0" swAng="-10800000"/>
                    <a:close/>
                  </a:path>
                </a:pathLst>
              </a:cu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grpSp>
        <p:sp>
          <p:nvSpPr>
            <p:cNvPr id="224267" name="文本框 224266"/>
            <p:cNvSpPr txBox="1"/>
            <p:nvPr/>
          </p:nvSpPr>
          <p:spPr>
            <a:xfrm>
              <a:off x="216" y="2329"/>
              <a:ext cx="360" cy="185"/>
            </a:xfrm>
            <a:prstGeom prst="rect">
              <a:avLst/>
            </a:prstGeom>
            <a:solidFill>
              <a:srgbClr val="FFFFFF"/>
            </a:solidFill>
            <a:ln w="22225">
              <a:noFill/>
            </a:ln>
          </p:spPr>
          <p:txBody>
            <a:bodyPr/>
            <a:lstStyle/>
            <a:p>
              <a:pPr lvl="0" algn="just" eaLnBrk="0" hangingPunct="0"/>
              <a:r>
                <a:rPr lang="zh-CN" altLang="en-US" sz="1200" b="1" dirty="0">
                  <a:latin typeface="Times New Roman" panose="02020603050405020304" charset="0"/>
                  <a:ea typeface="宋体" panose="02010600030101010101" pitchFamily="2" charset="-122"/>
                </a:rPr>
                <a:t>用户</a:t>
              </a:r>
            </a:p>
          </p:txBody>
        </p:sp>
        <p:sp>
          <p:nvSpPr>
            <p:cNvPr id="224268" name="文本框 224267"/>
            <p:cNvSpPr txBox="1"/>
            <p:nvPr/>
          </p:nvSpPr>
          <p:spPr>
            <a:xfrm>
              <a:off x="504" y="2020"/>
              <a:ext cx="432" cy="185"/>
            </a:xfrm>
            <a:prstGeom prst="rect">
              <a:avLst/>
            </a:prstGeom>
            <a:solidFill>
              <a:srgbClr val="FFFFFF"/>
            </a:solidFill>
            <a:ln w="22225">
              <a:noFill/>
            </a:ln>
          </p:spPr>
          <p:txBody>
            <a:bodyPr/>
            <a:lstStyle/>
            <a:p>
              <a:pPr lvl="0" algn="just" eaLnBrk="0" hangingPunct="0"/>
              <a:r>
                <a:rPr lang="zh-CN" altLang="en-US" sz="1200" b="1" dirty="0">
                  <a:latin typeface="Times New Roman" panose="02020603050405020304" charset="0"/>
                  <a:ea typeface="宋体" panose="02010600030101010101" pitchFamily="2" charset="-122"/>
                </a:rPr>
                <a:t>用户线</a:t>
              </a:r>
            </a:p>
          </p:txBody>
        </p:sp>
        <p:sp>
          <p:nvSpPr>
            <p:cNvPr id="224269" name="文本框 224268"/>
            <p:cNvSpPr txBox="1"/>
            <p:nvPr/>
          </p:nvSpPr>
          <p:spPr>
            <a:xfrm>
              <a:off x="864" y="1834"/>
              <a:ext cx="216" cy="80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市 内 交 换 设 备</a:t>
              </a:r>
            </a:p>
          </p:txBody>
        </p:sp>
        <p:sp>
          <p:nvSpPr>
            <p:cNvPr id="224270" name="文本框 224269"/>
            <p:cNvSpPr txBox="1"/>
            <p:nvPr/>
          </p:nvSpPr>
          <p:spPr>
            <a:xfrm>
              <a:off x="864" y="2947"/>
              <a:ext cx="216" cy="865"/>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400" b="1" dirty="0">
                  <a:latin typeface="Times New Roman" panose="02020603050405020304" charset="0"/>
                  <a:ea typeface="宋体" panose="02010600030101010101" pitchFamily="2" charset="-122"/>
                </a:rPr>
                <a:t>移 动 交 换 局</a:t>
              </a:r>
            </a:p>
          </p:txBody>
        </p:sp>
        <p:sp>
          <p:nvSpPr>
            <p:cNvPr id="224271" name="等腰三角形 224270"/>
            <p:cNvSpPr/>
            <p:nvPr/>
          </p:nvSpPr>
          <p:spPr>
            <a:xfrm>
              <a:off x="360" y="2144"/>
              <a:ext cx="216" cy="185"/>
            </a:xfrm>
            <a:prstGeom prst="triangle">
              <a:avLst>
                <a:gd name="adj" fmla="val 50000"/>
              </a:avLst>
            </a:pr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sp>
          <p:nvSpPr>
            <p:cNvPr id="224272" name="任意多边形 224271"/>
            <p:cNvSpPr/>
            <p:nvPr/>
          </p:nvSpPr>
          <p:spPr>
            <a:xfrm>
              <a:off x="360" y="2144"/>
              <a:ext cx="216" cy="61"/>
            </a:xfrm>
            <a:custGeom>
              <a:avLst/>
              <a:gdLst>
                <a:gd name="txL" fmla="*/ 0 w 21600"/>
                <a:gd name="txT" fmla="*/ 0 h 21600"/>
                <a:gd name="txR" fmla="*/ 21600 w 21600"/>
                <a:gd name="txB" fmla="*/ 10800 h 21600"/>
              </a:gdLst>
              <a:ahLst/>
              <a:cxnLst>
                <a:cxn ang="270">
                  <a:pos x="10800" y="0"/>
                </a:cxn>
                <a:cxn ang="180">
                  <a:pos x="2700" y="10800"/>
                </a:cxn>
                <a:cxn ang="270">
                  <a:pos x="10800" y="5400"/>
                </a:cxn>
                <a:cxn ang="0">
                  <a:pos x="18900" y="10800"/>
                </a:cxn>
              </a:cxnLst>
              <a:rect l="txL" t="txT" r="txR" b="txB"/>
              <a:pathLst>
                <a:path w="21600" h="21600">
                  <a:moveTo>
                    <a:pt x="5400" y="10800"/>
                  </a:moveTo>
                  <a:arcTo wR="5400" hR="5400" stAng="10800000" swAng="10800000"/>
                  <a:lnTo>
                    <a:pt x="21600" y="10800"/>
                  </a:lnTo>
                  <a:arcTo wR="10800" hR="10800" stAng="0" swAng="-10800000"/>
                  <a:close/>
                </a:path>
              </a:pathLst>
            </a:cu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grpSp>
          <p:nvGrpSpPr>
            <p:cNvPr id="224273" name="组合 224272"/>
            <p:cNvGrpSpPr/>
            <p:nvPr/>
          </p:nvGrpSpPr>
          <p:grpSpPr>
            <a:xfrm>
              <a:off x="480" y="2736"/>
              <a:ext cx="216" cy="528"/>
              <a:chOff x="1620" y="7560"/>
              <a:chExt cx="540" cy="1101"/>
            </a:xfrm>
          </p:grpSpPr>
          <p:sp>
            <p:nvSpPr>
              <p:cNvPr id="224274" name="文本框 224273"/>
              <p:cNvSpPr txBox="1"/>
              <p:nvPr/>
            </p:nvSpPr>
            <p:spPr>
              <a:xfrm>
                <a:off x="1620" y="8037"/>
                <a:ext cx="540" cy="62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基 站</a:t>
                </a:r>
              </a:p>
            </p:txBody>
          </p:sp>
          <p:sp>
            <p:nvSpPr>
              <p:cNvPr id="224275" name="任意多边形 224274"/>
              <p:cNvSpPr/>
              <p:nvPr/>
            </p:nvSpPr>
            <p:spPr>
              <a:xfrm>
                <a:off x="1903" y="7560"/>
                <a:ext cx="1" cy="463"/>
              </a:xfrm>
              <a:custGeom>
                <a:avLst/>
                <a:gdLst/>
                <a:ahLst/>
                <a:cxnLst/>
                <a:rect l="0" t="0" r="0" b="0"/>
                <a:pathLst>
                  <a:path w="1" h="463">
                    <a:moveTo>
                      <a:pt x="0" y="463"/>
                    </a:moveTo>
                    <a:lnTo>
                      <a:pt x="0" y="0"/>
                    </a:lnTo>
                  </a:path>
                </a:pathLst>
              </a:custGeom>
              <a:noFill/>
              <a:ln w="22225" cap="flat" cmpd="sng">
                <a:solidFill>
                  <a:srgbClr val="000000"/>
                </a:solidFill>
                <a:prstDash val="solid"/>
                <a:headEnd type="none" w="med" len="med"/>
                <a:tailEnd type="none" w="med" len="med"/>
              </a:ln>
            </p:spPr>
            <p:txBody>
              <a:bodyPr/>
              <a:lstStyle/>
              <a:p>
                <a:endParaRPr lang="zh-CN" altLang="en-US"/>
              </a:p>
            </p:txBody>
          </p:sp>
        </p:grpSp>
        <p:sp>
          <p:nvSpPr>
            <p:cNvPr id="224276" name="任意多边形 224275"/>
            <p:cNvSpPr/>
            <p:nvPr/>
          </p:nvSpPr>
          <p:spPr>
            <a:xfrm rot="-32265026" flipH="1">
              <a:off x="479" y="2665"/>
              <a:ext cx="216" cy="76"/>
            </a:xfrm>
            <a:custGeom>
              <a:avLst/>
              <a:gdLst>
                <a:gd name="txL" fmla="*/ 0 w 21600"/>
                <a:gd name="txT" fmla="*/ 0 h 21600"/>
                <a:gd name="txR" fmla="*/ 21600 w 21600"/>
                <a:gd name="txB" fmla="*/ 10800 h 21600"/>
              </a:gdLst>
              <a:ahLst/>
              <a:cxnLst>
                <a:cxn ang="270">
                  <a:pos x="10800" y="0"/>
                </a:cxn>
                <a:cxn ang="180">
                  <a:pos x="2700" y="10800"/>
                </a:cxn>
                <a:cxn ang="270">
                  <a:pos x="10800" y="5400"/>
                </a:cxn>
                <a:cxn ang="0">
                  <a:pos x="18900" y="10800"/>
                </a:cxn>
              </a:cxnLst>
              <a:rect l="txL" t="txT" r="txR" b="txB"/>
              <a:pathLst>
                <a:path w="21600" h="21600">
                  <a:moveTo>
                    <a:pt x="5400" y="10800"/>
                  </a:moveTo>
                  <a:arcTo wR="5400" hR="5400" stAng="10800000" swAng="10800000"/>
                  <a:lnTo>
                    <a:pt x="21600" y="10800"/>
                  </a:lnTo>
                  <a:arcTo wR="10800" hR="10800" stAng="0" swAng="-10800000"/>
                  <a:close/>
                </a:path>
              </a:pathLst>
            </a:cu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sp>
          <p:nvSpPr>
            <p:cNvPr id="224277" name="文本框 224276"/>
            <p:cNvSpPr txBox="1"/>
            <p:nvPr/>
          </p:nvSpPr>
          <p:spPr>
            <a:xfrm>
              <a:off x="1296" y="1834"/>
              <a:ext cx="216" cy="80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长 途 交 换 设 备</a:t>
              </a:r>
            </a:p>
          </p:txBody>
        </p:sp>
        <p:sp>
          <p:nvSpPr>
            <p:cNvPr id="224278" name="文本框 224277"/>
            <p:cNvSpPr txBox="1"/>
            <p:nvPr/>
          </p:nvSpPr>
          <p:spPr>
            <a:xfrm>
              <a:off x="1680" y="1587"/>
              <a:ext cx="264" cy="117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ctr" eaLnBrk="0" hangingPunct="0"/>
              <a:r>
                <a:rPr lang="zh-CN" altLang="en-US" sz="1800" b="1" dirty="0">
                  <a:solidFill>
                    <a:schemeClr val="tx2"/>
                  </a:solidFill>
                  <a:latin typeface="Times New Roman" panose="02020603050405020304" charset="0"/>
                  <a:ea typeface="宋体" panose="02010600030101010101" pitchFamily="2" charset="-122"/>
                </a:rPr>
                <a:t>多 路 复 用 设 备</a:t>
              </a:r>
            </a:p>
          </p:txBody>
        </p:sp>
        <p:sp>
          <p:nvSpPr>
            <p:cNvPr id="224279" name="文本框 224278"/>
            <p:cNvSpPr txBox="1"/>
            <p:nvPr/>
          </p:nvSpPr>
          <p:spPr>
            <a:xfrm>
              <a:off x="2088" y="1402"/>
              <a:ext cx="216" cy="432"/>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地 球 站</a:t>
              </a:r>
            </a:p>
          </p:txBody>
        </p:sp>
        <p:sp>
          <p:nvSpPr>
            <p:cNvPr id="224280" name="文本框 224279"/>
            <p:cNvSpPr txBox="1"/>
            <p:nvPr/>
          </p:nvSpPr>
          <p:spPr>
            <a:xfrm>
              <a:off x="2088" y="1958"/>
              <a:ext cx="216" cy="433"/>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微 波 站</a:t>
              </a:r>
            </a:p>
          </p:txBody>
        </p:sp>
        <p:sp>
          <p:nvSpPr>
            <p:cNvPr id="224281" name="文本框 224280"/>
            <p:cNvSpPr txBox="1"/>
            <p:nvPr/>
          </p:nvSpPr>
          <p:spPr>
            <a:xfrm>
              <a:off x="2088" y="2514"/>
              <a:ext cx="216" cy="80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终 端 增 音 设 备</a:t>
              </a:r>
            </a:p>
          </p:txBody>
        </p:sp>
        <p:sp>
          <p:nvSpPr>
            <p:cNvPr id="224282" name="闪电形 224281"/>
            <p:cNvSpPr/>
            <p:nvPr/>
          </p:nvSpPr>
          <p:spPr>
            <a:xfrm flipH="1">
              <a:off x="288" y="2823"/>
              <a:ext cx="144" cy="186"/>
            </a:xfrm>
            <a:prstGeom prst="lightningBolt">
              <a:avLst/>
            </a:pr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grpSp>
          <p:nvGrpSpPr>
            <p:cNvPr id="224283" name="组合 224282"/>
            <p:cNvGrpSpPr/>
            <p:nvPr/>
          </p:nvGrpSpPr>
          <p:grpSpPr>
            <a:xfrm>
              <a:off x="2520" y="1824"/>
              <a:ext cx="144" cy="495"/>
              <a:chOff x="5940" y="1329"/>
              <a:chExt cx="360" cy="1404"/>
            </a:xfrm>
          </p:grpSpPr>
          <p:sp>
            <p:nvSpPr>
              <p:cNvPr id="224284" name="等腰三角形 224283"/>
              <p:cNvSpPr/>
              <p:nvPr/>
            </p:nvSpPr>
            <p:spPr>
              <a:xfrm>
                <a:off x="5940" y="1641"/>
                <a:ext cx="360" cy="1092"/>
              </a:xfrm>
              <a:prstGeom prst="triangle">
                <a:avLst>
                  <a:gd name="adj" fmla="val 50000"/>
                </a:avLst>
              </a:pr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sp>
            <p:nvSpPr>
              <p:cNvPr id="224285" name="流程图: 对照 224284"/>
              <p:cNvSpPr/>
              <p:nvPr/>
            </p:nvSpPr>
            <p:spPr>
              <a:xfrm>
                <a:off x="5940" y="2109"/>
                <a:ext cx="360" cy="624"/>
              </a:xfrm>
              <a:prstGeom prst="flowChartCollate">
                <a:avLst/>
              </a:pr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sp>
            <p:nvSpPr>
              <p:cNvPr id="224286" name="直接连接符 224285"/>
              <p:cNvSpPr/>
              <p:nvPr/>
            </p:nvSpPr>
            <p:spPr>
              <a:xfrm>
                <a:off x="6120" y="1797"/>
                <a:ext cx="0" cy="936"/>
              </a:xfrm>
              <a:prstGeom prst="line">
                <a:avLst/>
              </a:prstGeom>
              <a:ln w="22225" cap="flat" cmpd="sng">
                <a:solidFill>
                  <a:srgbClr val="000000"/>
                </a:solidFill>
                <a:prstDash val="solid"/>
                <a:headEnd type="none" w="med" len="med"/>
                <a:tailEnd type="none" w="med" len="med"/>
              </a:ln>
            </p:spPr>
          </p:sp>
          <p:sp>
            <p:nvSpPr>
              <p:cNvPr id="224287" name="任意多边形 224286"/>
              <p:cNvSpPr/>
              <p:nvPr/>
            </p:nvSpPr>
            <p:spPr>
              <a:xfrm rot="1876114" flipH="1" flipV="1">
                <a:off x="5940" y="1329"/>
                <a:ext cx="360" cy="312"/>
              </a:xfrm>
              <a:custGeom>
                <a:avLst/>
                <a:gdLst>
                  <a:gd name="txL" fmla="*/ 0 w 21600"/>
                  <a:gd name="txT" fmla="*/ 0 h 21600"/>
                  <a:gd name="txR" fmla="*/ 21600 w 21600"/>
                  <a:gd name="txB" fmla="*/ 10800 h 21600"/>
                </a:gdLst>
                <a:ahLst/>
                <a:cxnLst>
                  <a:cxn ang="270">
                    <a:pos x="10800" y="0"/>
                  </a:cxn>
                  <a:cxn ang="180">
                    <a:pos x="2700" y="10800"/>
                  </a:cxn>
                  <a:cxn ang="270">
                    <a:pos x="10800" y="5400"/>
                  </a:cxn>
                  <a:cxn ang="0">
                    <a:pos x="18900" y="10800"/>
                  </a:cxn>
                </a:cxnLst>
                <a:rect l="txL" t="txT" r="txR" b="txB"/>
                <a:pathLst>
                  <a:path w="21600" h="21600">
                    <a:moveTo>
                      <a:pt x="5400" y="10800"/>
                    </a:moveTo>
                    <a:arcTo wR="5400" hR="5400" stAng="10800000" swAng="10800000"/>
                    <a:lnTo>
                      <a:pt x="21600" y="10800"/>
                    </a:lnTo>
                    <a:arcTo wR="10800" hR="10800" stAng="0" swAng="-10800000"/>
                    <a:close/>
                  </a:path>
                </a:pathLst>
              </a:cu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grpSp>
        <p:pic>
          <p:nvPicPr>
            <p:cNvPr id="224288" name="图片 224287" descr="C:\Program Files\Common Files\Microsoft Shared\Clipart\cagcat50\BS02064_.WMF"/>
            <p:cNvPicPr>
              <a:picLocks noChangeAspect="1"/>
            </p:cNvPicPr>
            <p:nvPr/>
          </p:nvPicPr>
          <p:blipFill>
            <a:blip r:embed="rId3"/>
            <a:stretch>
              <a:fillRect/>
            </a:stretch>
          </p:blipFill>
          <p:spPr>
            <a:xfrm>
              <a:off x="72" y="3079"/>
              <a:ext cx="216" cy="213"/>
            </a:xfrm>
            <a:prstGeom prst="rect">
              <a:avLst/>
            </a:prstGeom>
            <a:noFill/>
            <a:ln w="22225">
              <a:noFill/>
            </a:ln>
          </p:spPr>
        </p:pic>
        <p:pic>
          <p:nvPicPr>
            <p:cNvPr id="224289" name="图片 224288" descr="C:\Program Files\Common Files\Microsoft Shared\Clipart\cagcat50\BS02064_.WMF"/>
            <p:cNvPicPr>
              <a:picLocks noChangeAspect="1"/>
            </p:cNvPicPr>
            <p:nvPr/>
          </p:nvPicPr>
          <p:blipFill>
            <a:blip r:embed="rId3"/>
            <a:stretch>
              <a:fillRect/>
            </a:stretch>
          </p:blipFill>
          <p:spPr>
            <a:xfrm>
              <a:off x="72" y="3689"/>
              <a:ext cx="216" cy="212"/>
            </a:xfrm>
            <a:prstGeom prst="rect">
              <a:avLst/>
            </a:prstGeom>
            <a:noFill/>
            <a:ln w="22225">
              <a:noFill/>
            </a:ln>
          </p:spPr>
        </p:pic>
        <p:sp>
          <p:nvSpPr>
            <p:cNvPr id="224290" name="闪电形 224289"/>
            <p:cNvSpPr/>
            <p:nvPr/>
          </p:nvSpPr>
          <p:spPr>
            <a:xfrm flipH="1">
              <a:off x="360" y="3441"/>
              <a:ext cx="144" cy="186"/>
            </a:xfrm>
            <a:prstGeom prst="lightningBolt">
              <a:avLst/>
            </a:pr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sp>
          <p:nvSpPr>
            <p:cNvPr id="224291" name="直接连接符 224290"/>
            <p:cNvSpPr/>
            <p:nvPr/>
          </p:nvSpPr>
          <p:spPr>
            <a:xfrm>
              <a:off x="504" y="2205"/>
              <a:ext cx="360" cy="0"/>
            </a:xfrm>
            <a:prstGeom prst="line">
              <a:avLst/>
            </a:prstGeom>
            <a:ln w="22225" cap="flat" cmpd="sng">
              <a:solidFill>
                <a:srgbClr val="000000"/>
              </a:solidFill>
              <a:prstDash val="solid"/>
              <a:headEnd type="none" w="med" len="med"/>
              <a:tailEnd type="none" w="med" len="med"/>
            </a:ln>
          </p:spPr>
        </p:sp>
        <p:sp>
          <p:nvSpPr>
            <p:cNvPr id="224292" name="直接连接符 224291"/>
            <p:cNvSpPr/>
            <p:nvPr/>
          </p:nvSpPr>
          <p:spPr>
            <a:xfrm>
              <a:off x="1080" y="2205"/>
              <a:ext cx="216" cy="0"/>
            </a:xfrm>
            <a:prstGeom prst="line">
              <a:avLst/>
            </a:prstGeom>
            <a:ln w="22225" cap="flat" cmpd="sng">
              <a:solidFill>
                <a:srgbClr val="000000"/>
              </a:solidFill>
              <a:prstDash val="solid"/>
              <a:headEnd type="none" w="med" len="med"/>
              <a:tailEnd type="none" w="med" len="med"/>
            </a:ln>
          </p:spPr>
        </p:sp>
        <p:sp>
          <p:nvSpPr>
            <p:cNvPr id="224293" name="直接连接符 224292"/>
            <p:cNvSpPr/>
            <p:nvPr/>
          </p:nvSpPr>
          <p:spPr>
            <a:xfrm>
              <a:off x="1512" y="2205"/>
              <a:ext cx="168" cy="3"/>
            </a:xfrm>
            <a:prstGeom prst="line">
              <a:avLst/>
            </a:prstGeom>
            <a:ln w="22225" cap="flat" cmpd="sng">
              <a:solidFill>
                <a:srgbClr val="000000"/>
              </a:solidFill>
              <a:prstDash val="solid"/>
              <a:headEnd type="none" w="med" len="med"/>
              <a:tailEnd type="none" w="med" len="med"/>
            </a:ln>
          </p:spPr>
        </p:sp>
        <p:sp>
          <p:nvSpPr>
            <p:cNvPr id="224294" name="直接连接符 224293"/>
            <p:cNvSpPr/>
            <p:nvPr/>
          </p:nvSpPr>
          <p:spPr>
            <a:xfrm>
              <a:off x="720" y="3132"/>
              <a:ext cx="144" cy="0"/>
            </a:xfrm>
            <a:prstGeom prst="line">
              <a:avLst/>
            </a:prstGeom>
            <a:ln w="22225" cap="flat" cmpd="sng">
              <a:solidFill>
                <a:srgbClr val="000000"/>
              </a:solidFill>
              <a:prstDash val="solid"/>
              <a:headEnd type="none" w="med" len="med"/>
              <a:tailEnd type="none" w="med" len="med"/>
            </a:ln>
          </p:spPr>
        </p:sp>
        <p:sp>
          <p:nvSpPr>
            <p:cNvPr id="224295" name="直接连接符 224294"/>
            <p:cNvSpPr/>
            <p:nvPr/>
          </p:nvSpPr>
          <p:spPr>
            <a:xfrm flipV="1">
              <a:off x="936" y="2638"/>
              <a:ext cx="0" cy="309"/>
            </a:xfrm>
            <a:prstGeom prst="line">
              <a:avLst/>
            </a:prstGeom>
            <a:ln w="22225" cap="flat" cmpd="sng">
              <a:solidFill>
                <a:srgbClr val="000000"/>
              </a:solidFill>
              <a:prstDash val="solid"/>
              <a:headEnd type="none" w="med" len="med"/>
              <a:tailEnd type="none" w="med" len="med"/>
            </a:ln>
          </p:spPr>
        </p:sp>
        <p:sp>
          <p:nvSpPr>
            <p:cNvPr id="224296" name="直接连接符 224295"/>
            <p:cNvSpPr/>
            <p:nvPr/>
          </p:nvSpPr>
          <p:spPr>
            <a:xfrm>
              <a:off x="1944" y="2205"/>
              <a:ext cx="144" cy="0"/>
            </a:xfrm>
            <a:prstGeom prst="line">
              <a:avLst/>
            </a:prstGeom>
            <a:ln w="22225" cap="flat" cmpd="sng">
              <a:solidFill>
                <a:srgbClr val="000000"/>
              </a:solidFill>
              <a:prstDash val="solid"/>
              <a:headEnd type="none" w="med" len="med"/>
              <a:tailEnd type="none" w="med" len="med"/>
            </a:ln>
          </p:spPr>
        </p:sp>
        <p:sp>
          <p:nvSpPr>
            <p:cNvPr id="224297" name="直接连接符 224296"/>
            <p:cNvSpPr/>
            <p:nvPr/>
          </p:nvSpPr>
          <p:spPr>
            <a:xfrm>
              <a:off x="1944" y="1711"/>
              <a:ext cx="144" cy="0"/>
            </a:xfrm>
            <a:prstGeom prst="line">
              <a:avLst/>
            </a:prstGeom>
            <a:ln w="22225" cap="flat" cmpd="sng">
              <a:solidFill>
                <a:srgbClr val="000000"/>
              </a:solidFill>
              <a:prstDash val="solid"/>
              <a:headEnd type="none" w="med" len="med"/>
              <a:tailEnd type="none" w="med" len="med"/>
            </a:ln>
          </p:spPr>
        </p:sp>
        <p:sp>
          <p:nvSpPr>
            <p:cNvPr id="224298" name="直接连接符 224297"/>
            <p:cNvSpPr/>
            <p:nvPr/>
          </p:nvSpPr>
          <p:spPr>
            <a:xfrm>
              <a:off x="1944" y="2576"/>
              <a:ext cx="144" cy="0"/>
            </a:xfrm>
            <a:prstGeom prst="line">
              <a:avLst/>
            </a:prstGeom>
            <a:ln w="22225" cap="flat" cmpd="sng">
              <a:solidFill>
                <a:srgbClr val="000000"/>
              </a:solidFill>
              <a:prstDash val="solid"/>
              <a:headEnd type="none" w="med" len="med"/>
              <a:tailEnd type="none" w="med" len="med"/>
            </a:ln>
          </p:spPr>
        </p:sp>
        <p:sp>
          <p:nvSpPr>
            <p:cNvPr id="224299" name="直接连接符 224298"/>
            <p:cNvSpPr/>
            <p:nvPr/>
          </p:nvSpPr>
          <p:spPr>
            <a:xfrm>
              <a:off x="2304" y="2205"/>
              <a:ext cx="288" cy="0"/>
            </a:xfrm>
            <a:prstGeom prst="line">
              <a:avLst/>
            </a:prstGeom>
            <a:ln w="22225" cap="flat" cmpd="sng">
              <a:solidFill>
                <a:srgbClr val="000000"/>
              </a:solidFill>
              <a:prstDash val="solid"/>
              <a:headEnd type="none" w="med" len="med"/>
              <a:tailEnd type="none" w="med" len="med"/>
            </a:ln>
          </p:spPr>
        </p:sp>
        <p:sp>
          <p:nvSpPr>
            <p:cNvPr id="224300" name="直接连接符 224299"/>
            <p:cNvSpPr/>
            <p:nvPr/>
          </p:nvSpPr>
          <p:spPr>
            <a:xfrm>
              <a:off x="720" y="3751"/>
              <a:ext cx="144" cy="0"/>
            </a:xfrm>
            <a:prstGeom prst="line">
              <a:avLst/>
            </a:prstGeom>
            <a:ln w="22225" cap="flat" cmpd="sng">
              <a:solidFill>
                <a:srgbClr val="000000"/>
              </a:solidFill>
              <a:prstDash val="solid"/>
              <a:headEnd type="none" w="med" len="med"/>
              <a:tailEnd type="none" w="med" len="med"/>
            </a:ln>
          </p:spPr>
        </p:sp>
        <p:grpSp>
          <p:nvGrpSpPr>
            <p:cNvPr id="224301" name="组合 224300"/>
            <p:cNvGrpSpPr/>
            <p:nvPr/>
          </p:nvGrpSpPr>
          <p:grpSpPr>
            <a:xfrm flipH="1">
              <a:off x="2304" y="1472"/>
              <a:ext cx="288" cy="211"/>
              <a:chOff x="7920" y="3045"/>
              <a:chExt cx="1080" cy="468"/>
            </a:xfrm>
          </p:grpSpPr>
          <p:sp>
            <p:nvSpPr>
              <p:cNvPr id="224302" name="直接连接符 224301"/>
              <p:cNvSpPr/>
              <p:nvPr/>
            </p:nvSpPr>
            <p:spPr>
              <a:xfrm>
                <a:off x="8100" y="3513"/>
                <a:ext cx="900" cy="0"/>
              </a:xfrm>
              <a:prstGeom prst="line">
                <a:avLst/>
              </a:prstGeom>
              <a:ln w="22225" cap="flat" cmpd="sng">
                <a:solidFill>
                  <a:srgbClr val="000000"/>
                </a:solidFill>
                <a:prstDash val="solid"/>
                <a:headEnd type="none" w="med" len="med"/>
                <a:tailEnd type="none" w="med" len="med"/>
              </a:ln>
            </p:spPr>
          </p:sp>
          <p:sp>
            <p:nvSpPr>
              <p:cNvPr id="224303" name="直接连接符 224302"/>
              <p:cNvSpPr/>
              <p:nvPr/>
            </p:nvSpPr>
            <p:spPr>
              <a:xfrm flipV="1">
                <a:off x="8100" y="3201"/>
                <a:ext cx="0" cy="312"/>
              </a:xfrm>
              <a:prstGeom prst="line">
                <a:avLst/>
              </a:prstGeom>
              <a:ln w="22225" cap="flat" cmpd="sng">
                <a:solidFill>
                  <a:srgbClr val="000000"/>
                </a:solidFill>
                <a:prstDash val="solid"/>
                <a:headEnd type="none" w="med" len="med"/>
                <a:tailEnd type="none" w="med" len="med"/>
              </a:ln>
            </p:spPr>
          </p:sp>
          <p:sp>
            <p:nvSpPr>
              <p:cNvPr id="224304" name="任意多边形 224303"/>
              <p:cNvSpPr/>
              <p:nvPr/>
            </p:nvSpPr>
            <p:spPr>
              <a:xfrm rot="-2040652" flipH="1" flipV="1">
                <a:off x="7920" y="3045"/>
                <a:ext cx="360" cy="156"/>
              </a:xfrm>
              <a:custGeom>
                <a:avLst/>
                <a:gdLst>
                  <a:gd name="txL" fmla="*/ 0 w 21600"/>
                  <a:gd name="txT" fmla="*/ 0 h 21600"/>
                  <a:gd name="txR" fmla="*/ 21600 w 21600"/>
                  <a:gd name="txB" fmla="*/ 10800 h 21600"/>
                </a:gdLst>
                <a:ahLst/>
                <a:cxnLst>
                  <a:cxn ang="270">
                    <a:pos x="10800" y="0"/>
                  </a:cxn>
                  <a:cxn ang="180">
                    <a:pos x="2700" y="10800"/>
                  </a:cxn>
                  <a:cxn ang="270">
                    <a:pos x="10800" y="5400"/>
                  </a:cxn>
                  <a:cxn ang="0">
                    <a:pos x="18900" y="10800"/>
                  </a:cxn>
                </a:cxnLst>
                <a:rect l="txL" t="txT" r="txR" b="txB"/>
                <a:pathLst>
                  <a:path w="21600" h="21600">
                    <a:moveTo>
                      <a:pt x="5400" y="10800"/>
                    </a:moveTo>
                    <a:arcTo wR="5400" hR="5400" stAng="10800000" swAng="10800000"/>
                    <a:lnTo>
                      <a:pt x="21600" y="10800"/>
                    </a:lnTo>
                    <a:arcTo wR="10800" hR="10800" stAng="0" swAng="-10800000"/>
                    <a:close/>
                  </a:path>
                </a:pathLst>
              </a:cu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grpSp>
        <p:sp>
          <p:nvSpPr>
            <p:cNvPr id="224305" name="文本框 224304"/>
            <p:cNvSpPr txBox="1"/>
            <p:nvPr/>
          </p:nvSpPr>
          <p:spPr>
            <a:xfrm>
              <a:off x="5400" y="2020"/>
              <a:ext cx="360" cy="186"/>
            </a:xfrm>
            <a:prstGeom prst="rect">
              <a:avLst/>
            </a:prstGeom>
            <a:solidFill>
              <a:srgbClr val="FFFFFF"/>
            </a:solidFill>
            <a:ln w="22225">
              <a:noFill/>
            </a:ln>
          </p:spPr>
          <p:txBody>
            <a:bodyPr/>
            <a:lstStyle/>
            <a:p>
              <a:pPr lvl="0" algn="just" eaLnBrk="0" hangingPunct="0"/>
              <a:r>
                <a:rPr lang="zh-CN" altLang="en-US" sz="1400" b="1" dirty="0">
                  <a:latin typeface="Times New Roman" panose="02020603050405020304" charset="0"/>
                  <a:ea typeface="宋体" panose="02010600030101010101" pitchFamily="2" charset="-122"/>
                </a:rPr>
                <a:t>用户</a:t>
              </a:r>
            </a:p>
          </p:txBody>
        </p:sp>
        <p:sp>
          <p:nvSpPr>
            <p:cNvPr id="224306" name="文本框 224305"/>
            <p:cNvSpPr txBox="1"/>
            <p:nvPr/>
          </p:nvSpPr>
          <p:spPr>
            <a:xfrm>
              <a:off x="4896" y="1834"/>
              <a:ext cx="432" cy="186"/>
            </a:xfrm>
            <a:prstGeom prst="rect">
              <a:avLst/>
            </a:prstGeom>
            <a:solidFill>
              <a:srgbClr val="FFFFFF"/>
            </a:solidFill>
            <a:ln w="22225">
              <a:noFill/>
            </a:ln>
          </p:spPr>
          <p:txBody>
            <a:bodyPr/>
            <a:lstStyle/>
            <a:p>
              <a:pPr lvl="0" algn="just" eaLnBrk="0" hangingPunct="0"/>
              <a:r>
                <a:rPr lang="zh-CN" altLang="en-US" sz="1200" b="1" dirty="0">
                  <a:latin typeface="Times New Roman" panose="02020603050405020304" charset="0"/>
                  <a:ea typeface="宋体" panose="02010600030101010101" pitchFamily="2" charset="-122"/>
                </a:rPr>
                <a:t>用户线</a:t>
              </a:r>
            </a:p>
          </p:txBody>
        </p:sp>
        <p:sp>
          <p:nvSpPr>
            <p:cNvPr id="224307" name="文本框 224306"/>
            <p:cNvSpPr txBox="1"/>
            <p:nvPr/>
          </p:nvSpPr>
          <p:spPr>
            <a:xfrm>
              <a:off x="4680" y="1684"/>
              <a:ext cx="216" cy="84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市 内 交 换 设 备</a:t>
              </a:r>
            </a:p>
          </p:txBody>
        </p:sp>
        <p:sp>
          <p:nvSpPr>
            <p:cNvPr id="224308" name="文本框 224307"/>
            <p:cNvSpPr txBox="1"/>
            <p:nvPr/>
          </p:nvSpPr>
          <p:spPr>
            <a:xfrm>
              <a:off x="4680" y="2762"/>
              <a:ext cx="216" cy="865"/>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400" b="1" dirty="0">
                  <a:latin typeface="Times New Roman" panose="02020603050405020304" charset="0"/>
                  <a:ea typeface="宋体" panose="02010600030101010101" pitchFamily="2" charset="-122"/>
                </a:rPr>
                <a:t>移 动 交 换 局</a:t>
              </a:r>
            </a:p>
          </p:txBody>
        </p:sp>
        <p:grpSp>
          <p:nvGrpSpPr>
            <p:cNvPr id="224309" name="组合 224308"/>
            <p:cNvGrpSpPr/>
            <p:nvPr/>
          </p:nvGrpSpPr>
          <p:grpSpPr>
            <a:xfrm>
              <a:off x="5184" y="1958"/>
              <a:ext cx="216" cy="185"/>
              <a:chOff x="13860" y="4293"/>
              <a:chExt cx="540" cy="468"/>
            </a:xfrm>
          </p:grpSpPr>
          <p:sp>
            <p:nvSpPr>
              <p:cNvPr id="224310" name="等腰三角形 224309"/>
              <p:cNvSpPr/>
              <p:nvPr/>
            </p:nvSpPr>
            <p:spPr>
              <a:xfrm>
                <a:off x="13860" y="4293"/>
                <a:ext cx="540" cy="468"/>
              </a:xfrm>
              <a:prstGeom prst="triangle">
                <a:avLst>
                  <a:gd name="adj" fmla="val 50000"/>
                </a:avLst>
              </a:pr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sp>
            <p:nvSpPr>
              <p:cNvPr id="224311" name="任意多边形 224310"/>
              <p:cNvSpPr/>
              <p:nvPr/>
            </p:nvSpPr>
            <p:spPr>
              <a:xfrm>
                <a:off x="13860" y="4293"/>
                <a:ext cx="540" cy="156"/>
              </a:xfrm>
              <a:custGeom>
                <a:avLst/>
                <a:gdLst>
                  <a:gd name="txL" fmla="*/ 0 w 21600"/>
                  <a:gd name="txT" fmla="*/ 0 h 21600"/>
                  <a:gd name="txR" fmla="*/ 21600 w 21600"/>
                  <a:gd name="txB" fmla="*/ 10800 h 21600"/>
                </a:gdLst>
                <a:ahLst/>
                <a:cxnLst>
                  <a:cxn ang="270">
                    <a:pos x="10800" y="0"/>
                  </a:cxn>
                  <a:cxn ang="180">
                    <a:pos x="2700" y="10800"/>
                  </a:cxn>
                  <a:cxn ang="270">
                    <a:pos x="10800" y="5400"/>
                  </a:cxn>
                  <a:cxn ang="0">
                    <a:pos x="18900" y="10800"/>
                  </a:cxn>
                </a:cxnLst>
                <a:rect l="txL" t="txT" r="txR" b="txB"/>
                <a:pathLst>
                  <a:path w="21600" h="21600">
                    <a:moveTo>
                      <a:pt x="5400" y="10800"/>
                    </a:moveTo>
                    <a:arcTo wR="5400" hR="5400" stAng="10800000" swAng="10800000"/>
                    <a:lnTo>
                      <a:pt x="21600" y="10800"/>
                    </a:lnTo>
                    <a:arcTo wR="10800" hR="10800" stAng="0" swAng="-10800000"/>
                    <a:close/>
                  </a:path>
                </a:pathLst>
              </a:cu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grpSp>
        <p:grpSp>
          <p:nvGrpSpPr>
            <p:cNvPr id="224312" name="组合 224311"/>
            <p:cNvGrpSpPr/>
            <p:nvPr/>
          </p:nvGrpSpPr>
          <p:grpSpPr>
            <a:xfrm>
              <a:off x="5040" y="2453"/>
              <a:ext cx="216" cy="618"/>
              <a:chOff x="1800" y="6165"/>
              <a:chExt cx="360" cy="1248"/>
            </a:xfrm>
          </p:grpSpPr>
          <p:grpSp>
            <p:nvGrpSpPr>
              <p:cNvPr id="224313" name="组合 224312"/>
              <p:cNvGrpSpPr/>
              <p:nvPr/>
            </p:nvGrpSpPr>
            <p:grpSpPr>
              <a:xfrm>
                <a:off x="1800" y="6321"/>
                <a:ext cx="360" cy="1092"/>
                <a:chOff x="1620" y="7560"/>
                <a:chExt cx="540" cy="1101"/>
              </a:xfrm>
            </p:grpSpPr>
            <p:sp>
              <p:nvSpPr>
                <p:cNvPr id="224314" name="文本框 224313"/>
                <p:cNvSpPr txBox="1"/>
                <p:nvPr/>
              </p:nvSpPr>
              <p:spPr>
                <a:xfrm>
                  <a:off x="1620" y="8037"/>
                  <a:ext cx="540" cy="62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基 站</a:t>
                  </a:r>
                </a:p>
              </p:txBody>
            </p:sp>
            <p:sp>
              <p:nvSpPr>
                <p:cNvPr id="224315" name="任意多边形 224314"/>
                <p:cNvSpPr/>
                <p:nvPr/>
              </p:nvSpPr>
              <p:spPr>
                <a:xfrm>
                  <a:off x="1903" y="7560"/>
                  <a:ext cx="1" cy="463"/>
                </a:xfrm>
                <a:custGeom>
                  <a:avLst/>
                  <a:gdLst/>
                  <a:ahLst/>
                  <a:cxnLst/>
                  <a:rect l="0" t="0" r="0" b="0"/>
                  <a:pathLst>
                    <a:path w="1" h="463">
                      <a:moveTo>
                        <a:pt x="0" y="463"/>
                      </a:moveTo>
                      <a:lnTo>
                        <a:pt x="0" y="0"/>
                      </a:lnTo>
                    </a:path>
                  </a:pathLst>
                </a:custGeom>
                <a:noFill/>
                <a:ln w="22225" cap="flat" cmpd="sng">
                  <a:solidFill>
                    <a:srgbClr val="000000"/>
                  </a:solidFill>
                  <a:prstDash val="solid"/>
                  <a:headEnd type="none" w="med" len="med"/>
                  <a:tailEnd type="none" w="med" len="med"/>
                </a:ln>
              </p:spPr>
              <p:txBody>
                <a:bodyPr/>
                <a:lstStyle/>
                <a:p>
                  <a:endParaRPr lang="zh-CN" altLang="en-US"/>
                </a:p>
              </p:txBody>
            </p:sp>
          </p:grpSp>
          <p:sp>
            <p:nvSpPr>
              <p:cNvPr id="224316" name="任意多边形 224315"/>
              <p:cNvSpPr/>
              <p:nvPr/>
            </p:nvSpPr>
            <p:spPr>
              <a:xfrm rot="-32265026" flipH="1">
                <a:off x="1800" y="6165"/>
                <a:ext cx="360" cy="156"/>
              </a:xfrm>
              <a:custGeom>
                <a:avLst/>
                <a:gdLst>
                  <a:gd name="txL" fmla="*/ 0 w 21600"/>
                  <a:gd name="txT" fmla="*/ 0 h 21600"/>
                  <a:gd name="txR" fmla="*/ 21600 w 21600"/>
                  <a:gd name="txB" fmla="*/ 10800 h 21600"/>
                </a:gdLst>
                <a:ahLst/>
                <a:cxnLst>
                  <a:cxn ang="270">
                    <a:pos x="10800" y="0"/>
                  </a:cxn>
                  <a:cxn ang="180">
                    <a:pos x="2700" y="10800"/>
                  </a:cxn>
                  <a:cxn ang="270">
                    <a:pos x="10800" y="5400"/>
                  </a:cxn>
                  <a:cxn ang="0">
                    <a:pos x="18900" y="10800"/>
                  </a:cxn>
                </a:cxnLst>
                <a:rect l="txL" t="txT" r="txR" b="txB"/>
                <a:pathLst>
                  <a:path w="21600" h="21600">
                    <a:moveTo>
                      <a:pt x="5400" y="10800"/>
                    </a:moveTo>
                    <a:arcTo wR="5400" hR="5400" stAng="10800000" swAng="10800000"/>
                    <a:lnTo>
                      <a:pt x="21600" y="10800"/>
                    </a:lnTo>
                    <a:arcTo wR="10800" hR="10800" stAng="0" swAng="-10800000"/>
                    <a:close/>
                  </a:path>
                </a:pathLst>
              </a:cu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grpSp>
        <p:sp>
          <p:nvSpPr>
            <p:cNvPr id="224317" name="文本框 224316"/>
            <p:cNvSpPr txBox="1"/>
            <p:nvPr/>
          </p:nvSpPr>
          <p:spPr>
            <a:xfrm>
              <a:off x="4248" y="1711"/>
              <a:ext cx="216" cy="80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长 途 交 换 设 备</a:t>
              </a:r>
            </a:p>
          </p:txBody>
        </p:sp>
        <p:sp>
          <p:nvSpPr>
            <p:cNvPr id="224318" name="文本框 224317"/>
            <p:cNvSpPr txBox="1"/>
            <p:nvPr/>
          </p:nvSpPr>
          <p:spPr>
            <a:xfrm>
              <a:off x="3816" y="1464"/>
              <a:ext cx="264" cy="117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800" b="1" dirty="0">
                  <a:solidFill>
                    <a:schemeClr val="tx2"/>
                  </a:solidFill>
                  <a:latin typeface="Times New Roman" panose="02020603050405020304" charset="0"/>
                  <a:ea typeface="宋体" panose="02010600030101010101" pitchFamily="2" charset="-122"/>
                </a:rPr>
                <a:t>多 路 复 用 设 备</a:t>
              </a:r>
            </a:p>
          </p:txBody>
        </p:sp>
        <p:sp>
          <p:nvSpPr>
            <p:cNvPr id="224319" name="文本框 224318"/>
            <p:cNvSpPr txBox="1"/>
            <p:nvPr/>
          </p:nvSpPr>
          <p:spPr>
            <a:xfrm>
              <a:off x="3456" y="1402"/>
              <a:ext cx="216" cy="432"/>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地 球 站</a:t>
              </a:r>
            </a:p>
          </p:txBody>
        </p:sp>
        <p:sp>
          <p:nvSpPr>
            <p:cNvPr id="224320" name="文本框 224319"/>
            <p:cNvSpPr txBox="1"/>
            <p:nvPr/>
          </p:nvSpPr>
          <p:spPr>
            <a:xfrm>
              <a:off x="3456" y="1958"/>
              <a:ext cx="216" cy="433"/>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微 波 站</a:t>
              </a:r>
            </a:p>
          </p:txBody>
        </p:sp>
        <p:sp>
          <p:nvSpPr>
            <p:cNvPr id="224321" name="文本框 224320"/>
            <p:cNvSpPr txBox="1"/>
            <p:nvPr/>
          </p:nvSpPr>
          <p:spPr>
            <a:xfrm>
              <a:off x="3456" y="2515"/>
              <a:ext cx="216" cy="803"/>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终 端 增 音 设 备</a:t>
              </a:r>
            </a:p>
          </p:txBody>
        </p:sp>
        <p:sp>
          <p:nvSpPr>
            <p:cNvPr id="224322" name="闪电形 224321"/>
            <p:cNvSpPr/>
            <p:nvPr/>
          </p:nvSpPr>
          <p:spPr>
            <a:xfrm>
              <a:off x="5256" y="2577"/>
              <a:ext cx="144" cy="185"/>
            </a:xfrm>
            <a:prstGeom prst="lightningBolt">
              <a:avLst/>
            </a:pr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grpSp>
          <p:nvGrpSpPr>
            <p:cNvPr id="224323" name="组合 224322"/>
            <p:cNvGrpSpPr/>
            <p:nvPr/>
          </p:nvGrpSpPr>
          <p:grpSpPr>
            <a:xfrm>
              <a:off x="3096" y="1934"/>
              <a:ext cx="144" cy="385"/>
              <a:chOff x="8640" y="4849"/>
              <a:chExt cx="360" cy="852"/>
            </a:xfrm>
          </p:grpSpPr>
          <p:sp>
            <p:nvSpPr>
              <p:cNvPr id="224324" name="等腰三角形 224323"/>
              <p:cNvSpPr/>
              <p:nvPr/>
            </p:nvSpPr>
            <p:spPr>
              <a:xfrm>
                <a:off x="8640" y="4849"/>
                <a:ext cx="360" cy="852"/>
              </a:xfrm>
              <a:prstGeom prst="triangle">
                <a:avLst>
                  <a:gd name="adj" fmla="val 50000"/>
                </a:avLst>
              </a:pr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sp>
            <p:nvSpPr>
              <p:cNvPr id="224325" name="流程图: 对照 224324"/>
              <p:cNvSpPr/>
              <p:nvPr/>
            </p:nvSpPr>
            <p:spPr>
              <a:xfrm>
                <a:off x="8640" y="5214"/>
                <a:ext cx="360" cy="487"/>
              </a:xfrm>
              <a:prstGeom prst="flowChartCollate">
                <a:avLst/>
              </a:pr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sp>
            <p:nvSpPr>
              <p:cNvPr id="224326" name="直接连接符 224325"/>
              <p:cNvSpPr/>
              <p:nvPr/>
            </p:nvSpPr>
            <p:spPr>
              <a:xfrm>
                <a:off x="8820" y="4970"/>
                <a:ext cx="0" cy="731"/>
              </a:xfrm>
              <a:prstGeom prst="line">
                <a:avLst/>
              </a:prstGeom>
              <a:ln w="22225" cap="flat" cmpd="sng">
                <a:solidFill>
                  <a:srgbClr val="000000"/>
                </a:solidFill>
                <a:prstDash val="solid"/>
                <a:headEnd type="none" w="med" len="med"/>
                <a:tailEnd type="none" w="med" len="med"/>
              </a:ln>
            </p:spPr>
          </p:sp>
        </p:grpSp>
        <p:sp>
          <p:nvSpPr>
            <p:cNvPr id="224327" name="任意多边形 224326"/>
            <p:cNvSpPr/>
            <p:nvPr/>
          </p:nvSpPr>
          <p:spPr>
            <a:xfrm rot="8623819" flipH="1">
              <a:off x="3096" y="1824"/>
              <a:ext cx="144" cy="110"/>
            </a:xfrm>
            <a:custGeom>
              <a:avLst/>
              <a:gdLst>
                <a:gd name="txL" fmla="*/ 0 w 21600"/>
                <a:gd name="txT" fmla="*/ 0 h 21600"/>
                <a:gd name="txR" fmla="*/ 21600 w 21600"/>
                <a:gd name="txB" fmla="*/ 10800 h 21600"/>
              </a:gdLst>
              <a:ahLst/>
              <a:cxnLst>
                <a:cxn ang="270">
                  <a:pos x="10800" y="0"/>
                </a:cxn>
                <a:cxn ang="180">
                  <a:pos x="2700" y="10800"/>
                </a:cxn>
                <a:cxn ang="270">
                  <a:pos x="10800" y="5400"/>
                </a:cxn>
                <a:cxn ang="0">
                  <a:pos x="18900" y="10800"/>
                </a:cxn>
              </a:cxnLst>
              <a:rect l="txL" t="txT" r="txR" b="txB"/>
              <a:pathLst>
                <a:path w="21600" h="21600">
                  <a:moveTo>
                    <a:pt x="5400" y="10800"/>
                  </a:moveTo>
                  <a:arcTo wR="5400" hR="5400" stAng="10800000" swAng="10800000"/>
                  <a:lnTo>
                    <a:pt x="21600" y="10800"/>
                  </a:lnTo>
                  <a:arcTo wR="10800" hR="10800" stAng="0" swAng="-10800000"/>
                  <a:close/>
                </a:path>
              </a:pathLst>
            </a:cu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pic>
          <p:nvPicPr>
            <p:cNvPr id="224328" name="图片 224327" descr="C:\Program Files\Common Files\Microsoft Shared\Clipart\cagcat50\BS02064_.WMF"/>
            <p:cNvPicPr>
              <a:picLocks noChangeAspect="1"/>
            </p:cNvPicPr>
            <p:nvPr/>
          </p:nvPicPr>
          <p:blipFill>
            <a:blip r:embed="rId3"/>
            <a:stretch>
              <a:fillRect/>
            </a:stretch>
          </p:blipFill>
          <p:spPr>
            <a:xfrm>
              <a:off x="5472" y="2824"/>
              <a:ext cx="216" cy="212"/>
            </a:xfrm>
            <a:prstGeom prst="rect">
              <a:avLst/>
            </a:prstGeom>
            <a:noFill/>
            <a:ln w="22225">
              <a:noFill/>
            </a:ln>
          </p:spPr>
        </p:pic>
        <p:pic>
          <p:nvPicPr>
            <p:cNvPr id="224329" name="图片 224328" descr="C:\Program Files\Common Files\Microsoft Shared\Clipart\cagcat50\BS02064_.WMF"/>
            <p:cNvPicPr>
              <a:picLocks noChangeAspect="1"/>
            </p:cNvPicPr>
            <p:nvPr/>
          </p:nvPicPr>
          <p:blipFill>
            <a:blip r:embed="rId3"/>
            <a:stretch>
              <a:fillRect/>
            </a:stretch>
          </p:blipFill>
          <p:spPr>
            <a:xfrm>
              <a:off x="5400" y="3503"/>
              <a:ext cx="216" cy="213"/>
            </a:xfrm>
            <a:prstGeom prst="rect">
              <a:avLst/>
            </a:prstGeom>
            <a:noFill/>
            <a:ln w="22225">
              <a:noFill/>
            </a:ln>
          </p:spPr>
        </p:pic>
        <p:sp>
          <p:nvSpPr>
            <p:cNvPr id="224330" name="闪电形 224329"/>
            <p:cNvSpPr/>
            <p:nvPr/>
          </p:nvSpPr>
          <p:spPr>
            <a:xfrm>
              <a:off x="5256" y="3256"/>
              <a:ext cx="144" cy="186"/>
            </a:xfrm>
            <a:prstGeom prst="lightningBolt">
              <a:avLst/>
            </a:pr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grpSp>
          <p:nvGrpSpPr>
            <p:cNvPr id="224331" name="组合 224330"/>
            <p:cNvGrpSpPr/>
            <p:nvPr/>
          </p:nvGrpSpPr>
          <p:grpSpPr>
            <a:xfrm>
              <a:off x="5040" y="3071"/>
              <a:ext cx="216" cy="618"/>
              <a:chOff x="1800" y="6165"/>
              <a:chExt cx="360" cy="1248"/>
            </a:xfrm>
          </p:grpSpPr>
          <p:grpSp>
            <p:nvGrpSpPr>
              <p:cNvPr id="224332" name="组合 224331"/>
              <p:cNvGrpSpPr/>
              <p:nvPr/>
            </p:nvGrpSpPr>
            <p:grpSpPr>
              <a:xfrm>
                <a:off x="1800" y="6321"/>
                <a:ext cx="360" cy="1092"/>
                <a:chOff x="1620" y="7560"/>
                <a:chExt cx="540" cy="1101"/>
              </a:xfrm>
            </p:grpSpPr>
            <p:sp>
              <p:nvSpPr>
                <p:cNvPr id="224333" name="文本框 224332"/>
                <p:cNvSpPr txBox="1"/>
                <p:nvPr/>
              </p:nvSpPr>
              <p:spPr>
                <a:xfrm>
                  <a:off x="1620" y="8037"/>
                  <a:ext cx="540" cy="62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200" b="1" dirty="0">
                      <a:latin typeface="Times New Roman" panose="02020603050405020304" charset="0"/>
                      <a:ea typeface="宋体" panose="02010600030101010101" pitchFamily="2" charset="-122"/>
                    </a:rPr>
                    <a:t>基 站</a:t>
                  </a:r>
                </a:p>
              </p:txBody>
            </p:sp>
            <p:sp>
              <p:nvSpPr>
                <p:cNvPr id="224334" name="任意多边形 224333"/>
                <p:cNvSpPr/>
                <p:nvPr/>
              </p:nvSpPr>
              <p:spPr>
                <a:xfrm>
                  <a:off x="1903" y="7560"/>
                  <a:ext cx="1" cy="463"/>
                </a:xfrm>
                <a:custGeom>
                  <a:avLst/>
                  <a:gdLst/>
                  <a:ahLst/>
                  <a:cxnLst/>
                  <a:rect l="0" t="0" r="0" b="0"/>
                  <a:pathLst>
                    <a:path w="1" h="463">
                      <a:moveTo>
                        <a:pt x="0" y="463"/>
                      </a:moveTo>
                      <a:lnTo>
                        <a:pt x="0" y="0"/>
                      </a:lnTo>
                    </a:path>
                  </a:pathLst>
                </a:custGeom>
                <a:noFill/>
                <a:ln w="22225" cap="flat" cmpd="sng">
                  <a:solidFill>
                    <a:srgbClr val="000000"/>
                  </a:solidFill>
                  <a:prstDash val="solid"/>
                  <a:headEnd type="none" w="med" len="med"/>
                  <a:tailEnd type="none" w="med" len="med"/>
                </a:ln>
              </p:spPr>
              <p:txBody>
                <a:bodyPr/>
                <a:lstStyle/>
                <a:p>
                  <a:endParaRPr lang="zh-CN" altLang="en-US"/>
                </a:p>
              </p:txBody>
            </p:sp>
          </p:grpSp>
          <p:sp>
            <p:nvSpPr>
              <p:cNvPr id="224335" name="任意多边形 224334"/>
              <p:cNvSpPr/>
              <p:nvPr/>
            </p:nvSpPr>
            <p:spPr>
              <a:xfrm rot="-32265026" flipH="1">
                <a:off x="1800" y="6165"/>
                <a:ext cx="360" cy="156"/>
              </a:xfrm>
              <a:custGeom>
                <a:avLst/>
                <a:gdLst>
                  <a:gd name="txL" fmla="*/ 0 w 21600"/>
                  <a:gd name="txT" fmla="*/ 0 h 21600"/>
                  <a:gd name="txR" fmla="*/ 21600 w 21600"/>
                  <a:gd name="txB" fmla="*/ 10800 h 21600"/>
                </a:gdLst>
                <a:ahLst/>
                <a:cxnLst>
                  <a:cxn ang="270">
                    <a:pos x="10800" y="0"/>
                  </a:cxn>
                  <a:cxn ang="180">
                    <a:pos x="2700" y="10800"/>
                  </a:cxn>
                  <a:cxn ang="270">
                    <a:pos x="10800" y="5400"/>
                  </a:cxn>
                  <a:cxn ang="0">
                    <a:pos x="18900" y="10800"/>
                  </a:cxn>
                </a:cxnLst>
                <a:rect l="txL" t="txT" r="txR" b="txB"/>
                <a:pathLst>
                  <a:path w="21600" h="21600">
                    <a:moveTo>
                      <a:pt x="5400" y="10800"/>
                    </a:moveTo>
                    <a:arcTo wR="5400" hR="5400" stAng="10800000" swAng="10800000"/>
                    <a:lnTo>
                      <a:pt x="21600" y="10800"/>
                    </a:lnTo>
                    <a:arcTo wR="10800" hR="10800" stAng="0" swAng="-10800000"/>
                    <a:close/>
                  </a:path>
                </a:pathLst>
              </a:cu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grpSp>
        <p:sp>
          <p:nvSpPr>
            <p:cNvPr id="224336" name="直接连接符 224335"/>
            <p:cNvSpPr/>
            <p:nvPr/>
          </p:nvSpPr>
          <p:spPr>
            <a:xfrm>
              <a:off x="4080" y="2016"/>
              <a:ext cx="168" cy="4"/>
            </a:xfrm>
            <a:prstGeom prst="line">
              <a:avLst/>
            </a:prstGeom>
            <a:ln w="22225" cap="flat" cmpd="sng">
              <a:solidFill>
                <a:srgbClr val="000000"/>
              </a:solidFill>
              <a:prstDash val="solid"/>
              <a:headEnd type="none" w="med" len="med"/>
              <a:tailEnd type="none" w="med" len="med"/>
            </a:ln>
          </p:spPr>
        </p:sp>
        <p:sp>
          <p:nvSpPr>
            <p:cNvPr id="224337" name="直接连接符 224336"/>
            <p:cNvSpPr/>
            <p:nvPr/>
          </p:nvSpPr>
          <p:spPr>
            <a:xfrm>
              <a:off x="4464" y="2020"/>
              <a:ext cx="216" cy="0"/>
            </a:xfrm>
            <a:prstGeom prst="line">
              <a:avLst/>
            </a:prstGeom>
            <a:ln w="22225" cap="flat" cmpd="sng">
              <a:solidFill>
                <a:srgbClr val="000000"/>
              </a:solidFill>
              <a:prstDash val="solid"/>
              <a:headEnd type="none" w="med" len="med"/>
              <a:tailEnd type="none" w="med" len="med"/>
            </a:ln>
          </p:spPr>
        </p:sp>
        <p:sp>
          <p:nvSpPr>
            <p:cNvPr id="224338" name="直接连接符 224337"/>
            <p:cNvSpPr/>
            <p:nvPr/>
          </p:nvSpPr>
          <p:spPr>
            <a:xfrm>
              <a:off x="4896" y="2886"/>
              <a:ext cx="144" cy="0"/>
            </a:xfrm>
            <a:prstGeom prst="line">
              <a:avLst/>
            </a:prstGeom>
            <a:ln w="22225" cap="flat" cmpd="sng">
              <a:solidFill>
                <a:srgbClr val="000000"/>
              </a:solidFill>
              <a:prstDash val="solid"/>
              <a:headEnd type="none" w="med" len="med"/>
              <a:tailEnd type="none" w="med" len="med"/>
            </a:ln>
          </p:spPr>
        </p:sp>
        <p:sp>
          <p:nvSpPr>
            <p:cNvPr id="224339" name="直接连接符 224338"/>
            <p:cNvSpPr/>
            <p:nvPr/>
          </p:nvSpPr>
          <p:spPr>
            <a:xfrm flipV="1">
              <a:off x="4824" y="2528"/>
              <a:ext cx="0" cy="234"/>
            </a:xfrm>
            <a:prstGeom prst="line">
              <a:avLst/>
            </a:prstGeom>
            <a:ln w="22225" cap="flat" cmpd="sng">
              <a:solidFill>
                <a:srgbClr val="000000"/>
              </a:solidFill>
              <a:prstDash val="solid"/>
              <a:headEnd type="none" w="med" len="med"/>
              <a:tailEnd type="none" w="med" len="med"/>
            </a:ln>
          </p:spPr>
        </p:sp>
        <p:sp>
          <p:nvSpPr>
            <p:cNvPr id="224340" name="直接连接符 224339"/>
            <p:cNvSpPr/>
            <p:nvPr/>
          </p:nvSpPr>
          <p:spPr>
            <a:xfrm>
              <a:off x="3168" y="2206"/>
              <a:ext cx="288" cy="0"/>
            </a:xfrm>
            <a:prstGeom prst="line">
              <a:avLst/>
            </a:prstGeom>
            <a:ln w="22225" cap="flat" cmpd="sng">
              <a:solidFill>
                <a:srgbClr val="000000"/>
              </a:solidFill>
              <a:prstDash val="solid"/>
              <a:headEnd type="none" w="med" len="med"/>
              <a:tailEnd type="none" w="med" len="med"/>
            </a:ln>
          </p:spPr>
        </p:sp>
        <p:sp>
          <p:nvSpPr>
            <p:cNvPr id="224341" name="直接连接符 224340"/>
            <p:cNvSpPr/>
            <p:nvPr/>
          </p:nvSpPr>
          <p:spPr>
            <a:xfrm>
              <a:off x="4896" y="2020"/>
              <a:ext cx="360" cy="0"/>
            </a:xfrm>
            <a:prstGeom prst="line">
              <a:avLst/>
            </a:prstGeom>
            <a:ln w="22225" cap="flat" cmpd="sng">
              <a:solidFill>
                <a:srgbClr val="000000"/>
              </a:solidFill>
              <a:prstDash val="solid"/>
              <a:headEnd type="none" w="med" len="med"/>
              <a:tailEnd type="none" w="med" len="med"/>
            </a:ln>
          </p:spPr>
        </p:sp>
        <p:sp>
          <p:nvSpPr>
            <p:cNvPr id="224342" name="直接连接符 224341"/>
            <p:cNvSpPr/>
            <p:nvPr/>
          </p:nvSpPr>
          <p:spPr>
            <a:xfrm>
              <a:off x="4896" y="3503"/>
              <a:ext cx="144" cy="0"/>
            </a:xfrm>
            <a:prstGeom prst="line">
              <a:avLst/>
            </a:prstGeom>
            <a:ln w="22225" cap="flat" cmpd="sng">
              <a:solidFill>
                <a:srgbClr val="000000"/>
              </a:solidFill>
              <a:prstDash val="solid"/>
              <a:headEnd type="none" w="med" len="med"/>
              <a:tailEnd type="none" w="med" len="med"/>
            </a:ln>
          </p:spPr>
        </p:sp>
        <p:sp>
          <p:nvSpPr>
            <p:cNvPr id="224343" name="直接连接符 224342"/>
            <p:cNvSpPr/>
            <p:nvPr/>
          </p:nvSpPr>
          <p:spPr>
            <a:xfrm>
              <a:off x="3672" y="1649"/>
              <a:ext cx="144" cy="0"/>
            </a:xfrm>
            <a:prstGeom prst="line">
              <a:avLst/>
            </a:prstGeom>
            <a:ln w="22225" cap="flat" cmpd="sng">
              <a:solidFill>
                <a:srgbClr val="000000"/>
              </a:solidFill>
              <a:prstDash val="solid"/>
              <a:headEnd type="none" w="med" len="med"/>
              <a:tailEnd type="none" w="med" len="med"/>
            </a:ln>
          </p:spPr>
        </p:sp>
        <p:sp>
          <p:nvSpPr>
            <p:cNvPr id="224344" name="直接连接符 224343"/>
            <p:cNvSpPr/>
            <p:nvPr/>
          </p:nvSpPr>
          <p:spPr>
            <a:xfrm>
              <a:off x="3672" y="2143"/>
              <a:ext cx="144" cy="0"/>
            </a:xfrm>
            <a:prstGeom prst="line">
              <a:avLst/>
            </a:prstGeom>
            <a:ln w="22225" cap="flat" cmpd="sng">
              <a:solidFill>
                <a:srgbClr val="000000"/>
              </a:solidFill>
              <a:prstDash val="solid"/>
              <a:headEnd type="none" w="med" len="med"/>
              <a:tailEnd type="none" w="med" len="med"/>
            </a:ln>
          </p:spPr>
        </p:sp>
        <p:sp>
          <p:nvSpPr>
            <p:cNvPr id="224345" name="直接连接符 224344"/>
            <p:cNvSpPr/>
            <p:nvPr/>
          </p:nvSpPr>
          <p:spPr>
            <a:xfrm>
              <a:off x="3672" y="2577"/>
              <a:ext cx="144" cy="0"/>
            </a:xfrm>
            <a:prstGeom prst="line">
              <a:avLst/>
            </a:prstGeom>
            <a:ln w="22225" cap="flat" cmpd="sng">
              <a:solidFill>
                <a:srgbClr val="000000"/>
              </a:solidFill>
              <a:prstDash val="solid"/>
              <a:headEnd type="none" w="med" len="med"/>
              <a:tailEnd type="none" w="med" len="med"/>
            </a:ln>
          </p:spPr>
        </p:sp>
        <p:grpSp>
          <p:nvGrpSpPr>
            <p:cNvPr id="224346" name="组合 224345"/>
            <p:cNvGrpSpPr/>
            <p:nvPr/>
          </p:nvGrpSpPr>
          <p:grpSpPr>
            <a:xfrm>
              <a:off x="3168" y="1472"/>
              <a:ext cx="288" cy="212"/>
              <a:chOff x="7920" y="3045"/>
              <a:chExt cx="1080" cy="468"/>
            </a:xfrm>
          </p:grpSpPr>
          <p:sp>
            <p:nvSpPr>
              <p:cNvPr id="224347" name="直接连接符 224346"/>
              <p:cNvSpPr/>
              <p:nvPr/>
            </p:nvSpPr>
            <p:spPr>
              <a:xfrm>
                <a:off x="8100" y="3513"/>
                <a:ext cx="900" cy="0"/>
              </a:xfrm>
              <a:prstGeom prst="line">
                <a:avLst/>
              </a:prstGeom>
              <a:ln w="22225" cap="flat" cmpd="sng">
                <a:solidFill>
                  <a:srgbClr val="000000"/>
                </a:solidFill>
                <a:prstDash val="solid"/>
                <a:headEnd type="none" w="med" len="med"/>
                <a:tailEnd type="none" w="med" len="med"/>
              </a:ln>
            </p:spPr>
          </p:sp>
          <p:sp>
            <p:nvSpPr>
              <p:cNvPr id="224348" name="直接连接符 224347"/>
              <p:cNvSpPr/>
              <p:nvPr/>
            </p:nvSpPr>
            <p:spPr>
              <a:xfrm flipV="1">
                <a:off x="8100" y="3201"/>
                <a:ext cx="0" cy="312"/>
              </a:xfrm>
              <a:prstGeom prst="line">
                <a:avLst/>
              </a:prstGeom>
              <a:ln w="22225" cap="flat" cmpd="sng">
                <a:solidFill>
                  <a:srgbClr val="000000"/>
                </a:solidFill>
                <a:prstDash val="solid"/>
                <a:headEnd type="none" w="med" len="med"/>
                <a:tailEnd type="none" w="med" len="med"/>
              </a:ln>
            </p:spPr>
          </p:sp>
          <p:sp>
            <p:nvSpPr>
              <p:cNvPr id="224349" name="任意多边形 224348"/>
              <p:cNvSpPr/>
              <p:nvPr/>
            </p:nvSpPr>
            <p:spPr>
              <a:xfrm rot="-2040652" flipH="1" flipV="1">
                <a:off x="7920" y="3045"/>
                <a:ext cx="360" cy="156"/>
              </a:xfrm>
              <a:custGeom>
                <a:avLst/>
                <a:gdLst>
                  <a:gd name="txL" fmla="*/ 0 w 21600"/>
                  <a:gd name="txT" fmla="*/ 0 h 21600"/>
                  <a:gd name="txR" fmla="*/ 21600 w 21600"/>
                  <a:gd name="txB" fmla="*/ 10800 h 21600"/>
                </a:gdLst>
                <a:ahLst/>
                <a:cxnLst>
                  <a:cxn ang="270">
                    <a:pos x="10800" y="0"/>
                  </a:cxn>
                  <a:cxn ang="180">
                    <a:pos x="2700" y="10800"/>
                  </a:cxn>
                  <a:cxn ang="270">
                    <a:pos x="10800" y="5400"/>
                  </a:cxn>
                  <a:cxn ang="0">
                    <a:pos x="18900" y="10800"/>
                  </a:cxn>
                </a:cxnLst>
                <a:rect l="txL" t="txT" r="txR" b="txB"/>
                <a:pathLst>
                  <a:path w="21600" h="21600">
                    <a:moveTo>
                      <a:pt x="5400" y="10800"/>
                    </a:moveTo>
                    <a:arcTo wR="5400" hR="5400" stAng="10800000" swAng="10800000"/>
                    <a:lnTo>
                      <a:pt x="21600" y="10800"/>
                    </a:lnTo>
                    <a:arcTo wR="10800" hR="10800" stAng="0" swAng="-10800000"/>
                    <a:close/>
                  </a:path>
                </a:pathLst>
              </a:custGeom>
              <a:solidFill>
                <a:srgbClr val="FFFFFF"/>
              </a:solidFill>
              <a:ln w="22225" cap="flat" cmpd="sng">
                <a:solidFill>
                  <a:srgbClr val="000000"/>
                </a:solidFill>
                <a:prstDash val="solid"/>
                <a:miter/>
                <a:headEnd type="none" w="med" len="med"/>
                <a:tailEnd type="none" w="med" len="med"/>
              </a:ln>
            </p:spPr>
            <p:txBody>
              <a:bodyPr/>
              <a:lstStyle/>
              <a:p>
                <a:endParaRPr lang="zh-CN" altLang="en-US"/>
              </a:p>
            </p:txBody>
          </p:sp>
        </p:grpSp>
        <p:grpSp>
          <p:nvGrpSpPr>
            <p:cNvPr id="224350" name="组合 224349"/>
            <p:cNvGrpSpPr/>
            <p:nvPr/>
          </p:nvGrpSpPr>
          <p:grpSpPr>
            <a:xfrm>
              <a:off x="2664" y="1824"/>
              <a:ext cx="504" cy="70"/>
              <a:chOff x="7380" y="4449"/>
              <a:chExt cx="1260" cy="312"/>
            </a:xfrm>
          </p:grpSpPr>
          <p:sp>
            <p:nvSpPr>
              <p:cNvPr id="224351" name="直接连接符 224350"/>
              <p:cNvSpPr/>
              <p:nvPr/>
            </p:nvSpPr>
            <p:spPr>
              <a:xfrm>
                <a:off x="7380" y="4449"/>
                <a:ext cx="900" cy="0"/>
              </a:xfrm>
              <a:prstGeom prst="line">
                <a:avLst/>
              </a:prstGeom>
              <a:ln w="22225" cap="flat" cmpd="sng">
                <a:solidFill>
                  <a:srgbClr val="000000"/>
                </a:solidFill>
                <a:prstDash val="solid"/>
                <a:headEnd type="stealth" w="med" len="med"/>
                <a:tailEnd type="none" w="med" len="med"/>
              </a:ln>
            </p:spPr>
          </p:sp>
          <p:sp>
            <p:nvSpPr>
              <p:cNvPr id="224352" name="直接连接符 224351"/>
              <p:cNvSpPr/>
              <p:nvPr/>
            </p:nvSpPr>
            <p:spPr>
              <a:xfrm flipH="1">
                <a:off x="7740" y="4449"/>
                <a:ext cx="540" cy="312"/>
              </a:xfrm>
              <a:prstGeom prst="line">
                <a:avLst/>
              </a:prstGeom>
              <a:ln w="22225" cap="flat" cmpd="sng">
                <a:solidFill>
                  <a:srgbClr val="000000"/>
                </a:solidFill>
                <a:prstDash val="solid"/>
                <a:headEnd type="none" w="med" len="med"/>
                <a:tailEnd type="none" w="med" len="med"/>
              </a:ln>
            </p:spPr>
          </p:sp>
          <p:sp>
            <p:nvSpPr>
              <p:cNvPr id="224353" name="直接连接符 224352"/>
              <p:cNvSpPr/>
              <p:nvPr/>
            </p:nvSpPr>
            <p:spPr>
              <a:xfrm>
                <a:off x="7740" y="4761"/>
                <a:ext cx="900" cy="0"/>
              </a:xfrm>
              <a:prstGeom prst="line">
                <a:avLst/>
              </a:prstGeom>
              <a:ln w="22225" cap="flat" cmpd="sng">
                <a:solidFill>
                  <a:srgbClr val="000000"/>
                </a:solidFill>
                <a:prstDash val="solid"/>
                <a:headEnd type="none" w="med" len="med"/>
                <a:tailEnd type="stealth" w="med" len="med"/>
              </a:ln>
            </p:spPr>
          </p:sp>
        </p:grpSp>
        <p:sp>
          <p:nvSpPr>
            <p:cNvPr id="224354" name="直接连接符 224353"/>
            <p:cNvSpPr/>
            <p:nvPr/>
          </p:nvSpPr>
          <p:spPr>
            <a:xfrm>
              <a:off x="2304" y="2880"/>
              <a:ext cx="1152" cy="0"/>
            </a:xfrm>
            <a:prstGeom prst="line">
              <a:avLst/>
            </a:prstGeom>
            <a:ln w="22225" cap="flat" cmpd="sng">
              <a:solidFill>
                <a:srgbClr val="000000"/>
              </a:solidFill>
              <a:prstDash val="solid"/>
              <a:headEnd type="none" w="med" len="med"/>
              <a:tailEnd type="none" w="med" len="med"/>
            </a:ln>
          </p:spPr>
        </p:sp>
        <p:sp>
          <p:nvSpPr>
            <p:cNvPr id="224355" name="文本框 224354"/>
            <p:cNvSpPr txBox="1"/>
            <p:nvPr/>
          </p:nvSpPr>
          <p:spPr>
            <a:xfrm>
              <a:off x="2736" y="2598"/>
              <a:ext cx="216" cy="634"/>
            </a:xfrm>
            <a:prstGeom prst="rect">
              <a:avLst/>
            </a:prstGeom>
            <a:solidFill>
              <a:srgbClr val="FFFFFF"/>
            </a:solidFill>
            <a:ln w="22225" cap="flat" cmpd="sng">
              <a:solidFill>
                <a:srgbClr val="000000"/>
              </a:solidFill>
              <a:prstDash val="solid"/>
              <a:miter/>
              <a:headEnd type="none" w="med" len="med"/>
              <a:tailEnd type="none" w="med" len="med"/>
            </a:ln>
          </p:spPr>
          <p:txBody>
            <a:bodyPr vert="eaVert"/>
            <a:lstStyle/>
            <a:p>
              <a:pPr lvl="0" algn="just" eaLnBrk="0" hangingPunct="0"/>
              <a:r>
                <a:rPr lang="zh-CN" altLang="en-US" sz="1400" b="1" dirty="0">
                  <a:latin typeface="Times New Roman" panose="02020603050405020304" charset="0"/>
                  <a:ea typeface="宋体" panose="02010600030101010101" pitchFamily="2" charset="-122"/>
                </a:rPr>
                <a:t>增 音 设 备</a:t>
              </a:r>
            </a:p>
            <a:p>
              <a:pPr lvl="0" algn="just" eaLnBrk="0" hangingPunct="0"/>
              <a:endParaRPr lang="zh-CN" altLang="en-US" sz="1000" dirty="0">
                <a:latin typeface="Times New Roman" panose="02020603050405020304" charset="0"/>
                <a:ea typeface="宋体" panose="02010600030101010101" pitchFamily="2" charset="-122"/>
              </a:endParaRPr>
            </a:p>
          </p:txBody>
        </p:sp>
        <p:sp>
          <p:nvSpPr>
            <p:cNvPr id="224356" name="圆柱形 224355"/>
            <p:cNvSpPr/>
            <p:nvPr/>
          </p:nvSpPr>
          <p:spPr>
            <a:xfrm>
              <a:off x="2808" y="768"/>
              <a:ext cx="144" cy="282"/>
            </a:xfrm>
            <a:prstGeom prst="can">
              <a:avLst>
                <a:gd name="adj" fmla="val 48958"/>
              </a:avLst>
            </a:prstGeom>
            <a:solidFill>
              <a:srgbClr val="FFFFFF"/>
            </a:solidFill>
            <a:ln w="22225" cap="flat" cmpd="sng">
              <a:solidFill>
                <a:srgbClr val="000000"/>
              </a:solidFill>
              <a:prstDash val="solid"/>
              <a:headEnd type="none" w="med" len="med"/>
              <a:tailEnd type="none" w="med" len="med"/>
            </a:ln>
          </p:spPr>
          <p:txBody>
            <a:bodyPr/>
            <a:lstStyle/>
            <a:p>
              <a:endParaRPr lang="zh-CN" altLang="en-US"/>
            </a:p>
          </p:txBody>
        </p:sp>
        <p:grpSp>
          <p:nvGrpSpPr>
            <p:cNvPr id="224357" name="组合 224356"/>
            <p:cNvGrpSpPr/>
            <p:nvPr/>
          </p:nvGrpSpPr>
          <p:grpSpPr>
            <a:xfrm rot="-2643246" flipV="1">
              <a:off x="2448" y="1191"/>
              <a:ext cx="360" cy="79"/>
              <a:chOff x="7380" y="4449"/>
              <a:chExt cx="1260" cy="312"/>
            </a:xfrm>
          </p:grpSpPr>
          <p:sp>
            <p:nvSpPr>
              <p:cNvPr id="224358" name="直接连接符 224357"/>
              <p:cNvSpPr/>
              <p:nvPr/>
            </p:nvSpPr>
            <p:spPr>
              <a:xfrm>
                <a:off x="7380" y="4449"/>
                <a:ext cx="900" cy="0"/>
              </a:xfrm>
              <a:prstGeom prst="line">
                <a:avLst/>
              </a:prstGeom>
              <a:ln w="22225" cap="flat" cmpd="sng">
                <a:solidFill>
                  <a:srgbClr val="000000"/>
                </a:solidFill>
                <a:prstDash val="solid"/>
                <a:headEnd type="stealth" w="med" len="med"/>
                <a:tailEnd type="none" w="med" len="med"/>
              </a:ln>
            </p:spPr>
          </p:sp>
          <p:sp>
            <p:nvSpPr>
              <p:cNvPr id="224359" name="直接连接符 224358"/>
              <p:cNvSpPr/>
              <p:nvPr/>
            </p:nvSpPr>
            <p:spPr>
              <a:xfrm flipH="1">
                <a:off x="7740" y="4449"/>
                <a:ext cx="540" cy="312"/>
              </a:xfrm>
              <a:prstGeom prst="line">
                <a:avLst/>
              </a:prstGeom>
              <a:ln w="22225" cap="flat" cmpd="sng">
                <a:solidFill>
                  <a:srgbClr val="000000"/>
                </a:solidFill>
                <a:prstDash val="solid"/>
                <a:headEnd type="none" w="med" len="med"/>
                <a:tailEnd type="none" w="med" len="med"/>
              </a:ln>
            </p:spPr>
          </p:sp>
          <p:sp>
            <p:nvSpPr>
              <p:cNvPr id="224360" name="直接连接符 224359"/>
              <p:cNvSpPr/>
              <p:nvPr/>
            </p:nvSpPr>
            <p:spPr>
              <a:xfrm>
                <a:off x="7740" y="4761"/>
                <a:ext cx="900" cy="0"/>
              </a:xfrm>
              <a:prstGeom prst="line">
                <a:avLst/>
              </a:prstGeom>
              <a:ln w="22225" cap="flat" cmpd="sng">
                <a:solidFill>
                  <a:srgbClr val="000000"/>
                </a:solidFill>
                <a:prstDash val="solid"/>
                <a:headEnd type="none" w="med" len="med"/>
                <a:tailEnd type="stealth" w="med" len="med"/>
              </a:ln>
            </p:spPr>
          </p:sp>
        </p:grpSp>
        <p:grpSp>
          <p:nvGrpSpPr>
            <p:cNvPr id="224361" name="组合 224360"/>
            <p:cNvGrpSpPr/>
            <p:nvPr/>
          </p:nvGrpSpPr>
          <p:grpSpPr>
            <a:xfrm rot="2472211">
              <a:off x="2952" y="1191"/>
              <a:ext cx="360" cy="70"/>
              <a:chOff x="7380" y="4449"/>
              <a:chExt cx="1260" cy="312"/>
            </a:xfrm>
          </p:grpSpPr>
          <p:sp>
            <p:nvSpPr>
              <p:cNvPr id="224362" name="直接连接符 224361"/>
              <p:cNvSpPr/>
              <p:nvPr/>
            </p:nvSpPr>
            <p:spPr>
              <a:xfrm>
                <a:off x="7380" y="4449"/>
                <a:ext cx="900" cy="0"/>
              </a:xfrm>
              <a:prstGeom prst="line">
                <a:avLst/>
              </a:prstGeom>
              <a:ln w="22225" cap="flat" cmpd="sng">
                <a:solidFill>
                  <a:srgbClr val="000000"/>
                </a:solidFill>
                <a:prstDash val="solid"/>
                <a:headEnd type="stealth" w="med" len="med"/>
                <a:tailEnd type="none" w="med" len="med"/>
              </a:ln>
            </p:spPr>
          </p:sp>
          <p:sp>
            <p:nvSpPr>
              <p:cNvPr id="224363" name="直接连接符 224362"/>
              <p:cNvSpPr/>
              <p:nvPr/>
            </p:nvSpPr>
            <p:spPr>
              <a:xfrm flipH="1">
                <a:off x="7740" y="4449"/>
                <a:ext cx="540" cy="312"/>
              </a:xfrm>
              <a:prstGeom prst="line">
                <a:avLst/>
              </a:prstGeom>
              <a:ln w="22225" cap="flat" cmpd="sng">
                <a:solidFill>
                  <a:srgbClr val="000000"/>
                </a:solidFill>
                <a:prstDash val="solid"/>
                <a:headEnd type="none" w="med" len="med"/>
                <a:tailEnd type="none" w="med" len="med"/>
              </a:ln>
            </p:spPr>
          </p:sp>
          <p:sp>
            <p:nvSpPr>
              <p:cNvPr id="224364" name="直接连接符 224363"/>
              <p:cNvSpPr/>
              <p:nvPr/>
            </p:nvSpPr>
            <p:spPr>
              <a:xfrm>
                <a:off x="7740" y="4761"/>
                <a:ext cx="900" cy="0"/>
              </a:xfrm>
              <a:prstGeom prst="line">
                <a:avLst/>
              </a:prstGeom>
              <a:ln w="22225" cap="flat" cmpd="sng">
                <a:solidFill>
                  <a:srgbClr val="000000"/>
                </a:solidFill>
                <a:prstDash val="solid"/>
                <a:headEnd type="none" w="med" len="med"/>
                <a:tailEnd type="stealth" w="med" len="med"/>
              </a:ln>
            </p:spPr>
          </p:sp>
        </p:grpSp>
        <p:sp>
          <p:nvSpPr>
            <p:cNvPr id="224365" name="圆柱形 224364"/>
            <p:cNvSpPr/>
            <p:nvPr/>
          </p:nvSpPr>
          <p:spPr>
            <a:xfrm>
              <a:off x="2808" y="909"/>
              <a:ext cx="144" cy="141"/>
            </a:xfrm>
            <a:prstGeom prst="can">
              <a:avLst>
                <a:gd name="adj" fmla="val 25000"/>
              </a:avLst>
            </a:prstGeom>
            <a:solidFill>
              <a:srgbClr val="FFFFFF"/>
            </a:solidFill>
            <a:ln w="22225" cap="flat" cmpd="sng">
              <a:solidFill>
                <a:srgbClr val="000000"/>
              </a:solidFill>
              <a:prstDash val="solid"/>
              <a:headEnd type="none" w="med" len="med"/>
              <a:tailEnd type="none" w="med" len="med"/>
            </a:ln>
          </p:spPr>
          <p:txBody>
            <a:bodyPr/>
            <a:lstStyle/>
            <a:p>
              <a:endParaRPr lang="zh-CN" altLang="en-US"/>
            </a:p>
          </p:txBody>
        </p:sp>
        <p:sp>
          <p:nvSpPr>
            <p:cNvPr id="224366" name="文本框 224365"/>
            <p:cNvSpPr txBox="1"/>
            <p:nvPr/>
          </p:nvSpPr>
          <p:spPr>
            <a:xfrm>
              <a:off x="2064" y="768"/>
              <a:ext cx="672" cy="211"/>
            </a:xfrm>
            <a:prstGeom prst="rect">
              <a:avLst/>
            </a:prstGeom>
            <a:solidFill>
              <a:srgbClr val="FFFFFF"/>
            </a:solidFill>
            <a:ln w="22225">
              <a:noFill/>
            </a:ln>
          </p:spPr>
          <p:txBody>
            <a:bodyPr/>
            <a:lstStyle/>
            <a:p>
              <a:pPr lvl="0" algn="just" eaLnBrk="0" hangingPunct="0"/>
              <a:r>
                <a:rPr lang="zh-CN" altLang="en-US" sz="1600" b="1" dirty="0">
                  <a:latin typeface="Times New Roman" panose="02020603050405020304" charset="0"/>
                  <a:ea typeface="宋体" panose="02010600030101010101" pitchFamily="2" charset="-122"/>
                </a:rPr>
                <a:t>通信卫星</a:t>
              </a:r>
            </a:p>
          </p:txBody>
        </p:sp>
        <p:sp>
          <p:nvSpPr>
            <p:cNvPr id="224367" name="流程图: 磁盘 224366"/>
            <p:cNvSpPr/>
            <p:nvPr/>
          </p:nvSpPr>
          <p:spPr>
            <a:xfrm>
              <a:off x="2808" y="838"/>
              <a:ext cx="144" cy="141"/>
            </a:xfrm>
            <a:prstGeom prst="flowChartMagneticDisk">
              <a:avLst/>
            </a:prstGeom>
            <a:solidFill>
              <a:srgbClr val="FFFFFF"/>
            </a:solidFill>
            <a:ln w="22225" cap="flat" cmpd="sng">
              <a:solidFill>
                <a:srgbClr val="000000"/>
              </a:solidFill>
              <a:prstDash val="solid"/>
              <a:headEnd type="none" w="med" len="med"/>
              <a:tailEnd type="none" w="med" len="med"/>
            </a:ln>
          </p:spPr>
          <p:txBody>
            <a:bodyPr/>
            <a:lstStyle/>
            <a:p>
              <a:endParaRPr lang="zh-CN" altLang="en-US"/>
            </a:p>
          </p:txBody>
        </p:sp>
        <p:sp>
          <p:nvSpPr>
            <p:cNvPr id="224368" name="流程图: 磁盘 224367"/>
            <p:cNvSpPr/>
            <p:nvPr/>
          </p:nvSpPr>
          <p:spPr>
            <a:xfrm>
              <a:off x="2808" y="909"/>
              <a:ext cx="144" cy="141"/>
            </a:xfrm>
            <a:prstGeom prst="flowChartMagneticDisk">
              <a:avLst/>
            </a:prstGeom>
            <a:solidFill>
              <a:srgbClr val="FFFFFF"/>
            </a:solidFill>
            <a:ln w="22225" cap="flat" cmpd="sng">
              <a:solidFill>
                <a:srgbClr val="000000"/>
              </a:solidFill>
              <a:prstDash val="solid"/>
              <a:headEnd type="none" w="med" len="med"/>
              <a:tailEnd type="none" w="med" len="med"/>
            </a:ln>
          </p:spPr>
          <p:txBody>
            <a:bodyPr/>
            <a:lstStyle/>
            <a:p>
              <a:endParaRPr lang="zh-CN" altLang="en-US"/>
            </a:p>
          </p:txBody>
        </p:sp>
        <p:sp>
          <p:nvSpPr>
            <p:cNvPr id="224369" name="流程图: 磁盘 224368"/>
            <p:cNvSpPr/>
            <p:nvPr/>
          </p:nvSpPr>
          <p:spPr>
            <a:xfrm>
              <a:off x="2808" y="979"/>
              <a:ext cx="144" cy="71"/>
            </a:xfrm>
            <a:prstGeom prst="flowChartMagneticDisk">
              <a:avLst/>
            </a:prstGeom>
            <a:solidFill>
              <a:srgbClr val="FFFFFF"/>
            </a:solidFill>
            <a:ln w="22225" cap="flat" cmpd="sng">
              <a:solidFill>
                <a:srgbClr val="000000"/>
              </a:solidFill>
              <a:prstDash val="solid"/>
              <a:headEnd type="none" w="med" len="med"/>
              <a:tailEnd type="none" w="med" len="med"/>
            </a:ln>
          </p:spPr>
          <p:txBody>
            <a:bodyPr/>
            <a:lstStyle/>
            <a:p>
              <a:endParaRPr lang="zh-CN" altLang="en-US"/>
            </a:p>
          </p:txBody>
        </p:sp>
      </p:grpSp>
    </p:spTree>
    <p:extLst>
      <p:ext uri="{BB962C8B-B14F-4D97-AF65-F5344CB8AC3E}">
        <p14:creationId xmlns:p14="http://schemas.microsoft.com/office/powerpoint/2010/main" val="3289562117"/>
      </p:ext>
    </p:extLst>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236980"/>
          </a:xfrm>
        </p:spPr>
        <p:txBody>
          <a:bodyPr/>
          <a:lstStyle/>
          <a:p>
            <a:r>
              <a:rPr lang="zh-CN" altLang="en-US"/>
              <a:t>广域骨干网采用哪些交换技术？</a:t>
            </a:r>
          </a:p>
        </p:txBody>
      </p:sp>
      <p:sp>
        <p:nvSpPr>
          <p:cNvPr id="3" name="内容占位符 2"/>
          <p:cNvSpPr>
            <a:spLocks noGrp="1"/>
          </p:cNvSpPr>
          <p:nvPr>
            <p:ph idx="1"/>
          </p:nvPr>
        </p:nvSpPr>
        <p:spPr>
          <a:xfrm>
            <a:off x="250825" y="1562735"/>
            <a:ext cx="8704580" cy="4570095"/>
          </a:xfrm>
        </p:spPr>
        <p:txBody>
          <a:bodyPr/>
          <a:lstStyle/>
          <a:p>
            <a:r>
              <a:rPr lang="zh-CN" altLang="en-US"/>
              <a:t>早期技术</a:t>
            </a:r>
          </a:p>
          <a:p>
            <a:pPr lvl="1"/>
            <a:r>
              <a:rPr lang="zh-CN" altLang="en-US" sz="2000"/>
              <a:t>公用电话交换网（ P S T N）</a:t>
            </a:r>
          </a:p>
          <a:p>
            <a:pPr lvl="1"/>
            <a:r>
              <a:rPr lang="zh-CN" altLang="en-US" sz="2000"/>
              <a:t>分组交换网（X . 2 5）</a:t>
            </a:r>
          </a:p>
          <a:p>
            <a:pPr lvl="1"/>
            <a:r>
              <a:rPr lang="zh-CN" altLang="en-US" sz="2000"/>
              <a:t>数字数据网（ D D N）</a:t>
            </a:r>
          </a:p>
          <a:p>
            <a:pPr lvl="1"/>
            <a:r>
              <a:rPr lang="zh-CN" altLang="en-US" sz="2000"/>
              <a:t>帧中继（ F R）</a:t>
            </a:r>
          </a:p>
          <a:p>
            <a:pPr lvl="1"/>
            <a:r>
              <a:rPr lang="zh-CN" altLang="en-US" sz="2000"/>
              <a:t>交换式多兆位数据服务（ S M D S）</a:t>
            </a:r>
          </a:p>
          <a:p>
            <a:r>
              <a:rPr lang="zh-CN" altLang="en-US"/>
              <a:t>异步传输模式（ATM）</a:t>
            </a:r>
          </a:p>
          <a:p>
            <a:endParaRPr lang="en-US" altLang="zh-CN"/>
          </a:p>
          <a:p>
            <a:endParaRPr lang="en-US" altLang="zh-CN"/>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77</a:t>
            </a:fld>
            <a:endParaRPr lang="zh-CN" altLang="en-US"/>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78255"/>
            <a:ext cx="8704580" cy="4854575"/>
          </a:xfrm>
        </p:spPr>
        <p:txBody>
          <a:bodyPr/>
          <a:lstStyle/>
          <a:p>
            <a:r>
              <a:rPr lang="en-US" altLang="zh-CN"/>
              <a:t>PSTN( </a:t>
            </a:r>
            <a:r>
              <a:rPr lang="en-US" altLang="zh-CN" sz="2800"/>
              <a:t>Public Switched Telephone Network，P S T N</a:t>
            </a:r>
            <a:r>
              <a:rPr lang="en-US" altLang="zh-CN"/>
              <a:t>)</a:t>
            </a:r>
          </a:p>
          <a:p>
            <a:pPr marL="0" indent="0">
              <a:buNone/>
            </a:pPr>
            <a:r>
              <a:rPr lang="zh-CN" altLang="en-US" sz="2400"/>
              <a:t>       P S T N是一种电路交换的网络，可看作是物理层的一个延伸，在P S T N内部并没有上层协议进行差错控制。在通信双方建立连接后电路交换方式独占一条信道，当通信双方无信息时，该信道也不能被其他用户所利用。</a:t>
            </a:r>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78</a:t>
            </a:fld>
            <a:endParaRPr lang="zh-CN" altLang="en-US"/>
          </a:p>
        </p:txBody>
      </p:sp>
      <p:pic>
        <p:nvPicPr>
          <p:cNvPr id="5" name="图片 4"/>
          <p:cNvPicPr>
            <a:picLocks noChangeAspect="1"/>
          </p:cNvPicPr>
          <p:nvPr/>
        </p:nvPicPr>
        <p:blipFill>
          <a:blip r:embed="rId3">
            <a:lum bright="6000"/>
          </a:blip>
          <a:stretch>
            <a:fillRect/>
          </a:stretch>
        </p:blipFill>
        <p:spPr>
          <a:xfrm>
            <a:off x="2240280" y="3298190"/>
            <a:ext cx="4446905" cy="2762885"/>
          </a:xfrm>
          <a:prstGeom prst="rect">
            <a:avLst/>
          </a:prstGeom>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78255"/>
            <a:ext cx="8704580" cy="4854575"/>
          </a:xfrm>
        </p:spPr>
        <p:txBody>
          <a:bodyPr/>
          <a:lstStyle/>
          <a:p>
            <a:r>
              <a:rPr lang="en-US" altLang="zh-CN" dirty="0"/>
              <a:t>PSTN( </a:t>
            </a:r>
            <a:r>
              <a:rPr lang="en-US" altLang="zh-CN" sz="2800" dirty="0"/>
              <a:t>Public Switched Telephone </a:t>
            </a:r>
            <a:r>
              <a:rPr lang="en-US" altLang="zh-CN" sz="2800" dirty="0" err="1"/>
              <a:t>Network，P</a:t>
            </a:r>
            <a:r>
              <a:rPr lang="en-US" altLang="zh-CN" sz="2800" dirty="0"/>
              <a:t> S T N</a:t>
            </a:r>
            <a:r>
              <a:rPr lang="en-US" altLang="zh-CN" dirty="0"/>
              <a:t>)</a:t>
            </a:r>
          </a:p>
          <a:p>
            <a:pPr marL="0" indent="0">
              <a:buNone/>
            </a:pPr>
            <a:r>
              <a:rPr lang="zh-CN" altLang="en-US" sz="2400" dirty="0"/>
              <a:t>       </a:t>
            </a:r>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79</a:t>
            </a:fld>
            <a:endParaRPr lang="zh-CN" altLang="en-US"/>
          </a:p>
        </p:txBody>
      </p:sp>
      <p:sp>
        <p:nvSpPr>
          <p:cNvPr id="6" name="矩形 5">
            <a:extLst>
              <a:ext uri="{FF2B5EF4-FFF2-40B4-BE49-F238E27FC236}">
                <a16:creationId xmlns:a16="http://schemas.microsoft.com/office/drawing/2014/main" id="{4B2E4D4A-0A60-4699-8AE2-88DCBB61C0DF}"/>
              </a:ext>
            </a:extLst>
          </p:cNvPr>
          <p:cNvSpPr/>
          <p:nvPr/>
        </p:nvSpPr>
        <p:spPr>
          <a:xfrm>
            <a:off x="250825" y="2060848"/>
            <a:ext cx="8928992" cy="3754874"/>
          </a:xfrm>
          <a:prstGeom prst="rect">
            <a:avLst/>
          </a:prstGeom>
        </p:spPr>
        <p:txBody>
          <a:bodyPr wrap="square">
            <a:spAutoFit/>
          </a:bodyPr>
          <a:lstStyle/>
          <a:p>
            <a:pPr marL="342900" lvl="0" indent="-342900">
              <a:lnSpc>
                <a:spcPct val="90000"/>
              </a:lnSpc>
              <a:spcBef>
                <a:spcPct val="20000"/>
              </a:spcBef>
              <a:buClr>
                <a:srgbClr val="3333CC"/>
              </a:buClr>
              <a:buSzPct val="60000"/>
              <a:buFont typeface="Wingdings" panose="05000000000000000000" pitchFamily="2" charset="2"/>
              <a:buChar char="n"/>
            </a:pPr>
            <a:r>
              <a:rPr kumimoji="1" lang="zh-CN" altLang="en-US" sz="2800" dirty="0">
                <a:solidFill>
                  <a:srgbClr val="000000"/>
                </a:solidFill>
                <a:latin typeface="Tahoma"/>
                <a:ea typeface="宋体"/>
              </a:rPr>
              <a:t>由于电话网是一个模拟网络，用户到电话之间传输的是模拟信号，因此需要加上</a:t>
            </a:r>
            <a:r>
              <a:rPr kumimoji="1" lang="en-US" altLang="zh-CN" sz="2800" dirty="0">
                <a:solidFill>
                  <a:srgbClr val="000000"/>
                </a:solidFill>
                <a:latin typeface="Tahoma"/>
                <a:ea typeface="宋体"/>
              </a:rPr>
              <a:t>Modem</a:t>
            </a:r>
            <a:r>
              <a:rPr kumimoji="1" lang="zh-CN" altLang="en-US" sz="2800" dirty="0">
                <a:solidFill>
                  <a:srgbClr val="000000"/>
                </a:solidFill>
                <a:latin typeface="Tahoma"/>
                <a:ea typeface="宋体"/>
              </a:rPr>
              <a:t>才能进行数字数据的传输。</a:t>
            </a:r>
          </a:p>
          <a:p>
            <a:pPr marL="342900" lvl="0" indent="-342900">
              <a:lnSpc>
                <a:spcPct val="90000"/>
              </a:lnSpc>
              <a:spcBef>
                <a:spcPct val="20000"/>
              </a:spcBef>
              <a:buClr>
                <a:srgbClr val="3333CC"/>
              </a:buClr>
              <a:buSzPct val="60000"/>
              <a:buFont typeface="Wingdings" panose="05000000000000000000" pitchFamily="2" charset="2"/>
              <a:buChar char="n"/>
            </a:pPr>
            <a:r>
              <a:rPr kumimoji="1" lang="zh-CN" altLang="en-US" sz="2800" dirty="0">
                <a:solidFill>
                  <a:srgbClr val="000000"/>
                </a:solidFill>
                <a:latin typeface="Tahoma"/>
                <a:ea typeface="宋体"/>
              </a:rPr>
              <a:t>由于受到模拟语音频带的限制，通信速度在采用压缩技术以后最大也不能超过56</a:t>
            </a:r>
            <a:r>
              <a:rPr kumimoji="1" lang="en-US" altLang="zh-CN" sz="2800" dirty="0">
                <a:solidFill>
                  <a:srgbClr val="000000"/>
                </a:solidFill>
                <a:latin typeface="Tahoma"/>
                <a:ea typeface="宋体"/>
              </a:rPr>
              <a:t>KB/S。</a:t>
            </a:r>
          </a:p>
          <a:p>
            <a:pPr marL="342900" lvl="0" indent="-342900">
              <a:lnSpc>
                <a:spcPct val="90000"/>
              </a:lnSpc>
              <a:spcBef>
                <a:spcPct val="20000"/>
              </a:spcBef>
              <a:buClr>
                <a:srgbClr val="3333CC"/>
              </a:buClr>
              <a:buSzPct val="60000"/>
              <a:buFont typeface="Wingdings" panose="05000000000000000000" pitchFamily="2" charset="2"/>
              <a:buChar char="n"/>
            </a:pPr>
            <a:r>
              <a:rPr kumimoji="1" lang="zh-CN" altLang="en-US" sz="2800" dirty="0">
                <a:solidFill>
                  <a:srgbClr val="000000"/>
                </a:solidFill>
                <a:latin typeface="Tahoma"/>
                <a:ea typeface="宋体"/>
              </a:rPr>
              <a:t>电话网的传输质量、接通率、电路利用率都不能满足网络数据通信发展的要求，特别是不适合突发性和对差错要求严格的数据通信业务，更不适合用来传输综合业务。</a:t>
            </a:r>
          </a:p>
        </p:txBody>
      </p:sp>
    </p:spTree>
    <p:extLst>
      <p:ext uri="{BB962C8B-B14F-4D97-AF65-F5344CB8AC3E}">
        <p14:creationId xmlns:p14="http://schemas.microsoft.com/office/powerpoint/2010/main" val="25832239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06497"/>
          <p:cNvSpPr>
            <a:spLocks noGrp="1"/>
          </p:cNvSpPr>
          <p:nvPr>
            <p:ph type="title"/>
          </p:nvPr>
        </p:nvSpPr>
        <p:spPr/>
        <p:txBody>
          <a:bodyPr anchor="ctr"/>
          <a:lstStyle/>
          <a:p>
            <a:pPr algn="l"/>
            <a:r>
              <a:rPr lang="zh-CN" altLang="en-US" sz="4000" dirty="0"/>
              <a:t>交换与通信网</a:t>
            </a:r>
            <a:endParaRPr lang="zh-CN" altLang="en-US" dirty="0"/>
          </a:p>
        </p:txBody>
      </p:sp>
      <p:sp>
        <p:nvSpPr>
          <p:cNvPr id="18434" name="文本占位符 106498"/>
          <p:cNvSpPr>
            <a:spLocks noGrp="1"/>
          </p:cNvSpPr>
          <p:nvPr>
            <p:ph idx="1"/>
          </p:nvPr>
        </p:nvSpPr>
        <p:spPr/>
        <p:txBody>
          <a:bodyPr anchor="t"/>
          <a:lstStyle/>
          <a:p>
            <a:r>
              <a:rPr lang="zh-CN" altLang="en-US" sz="2800" dirty="0"/>
              <a:t>通信的目的：</a:t>
            </a:r>
          </a:p>
          <a:p>
            <a:pPr lvl="1"/>
            <a:r>
              <a:rPr lang="zh-CN" altLang="en-US" sz="2400" dirty="0"/>
              <a:t>在任意终端对之间实现信息的传递。</a:t>
            </a:r>
          </a:p>
          <a:p>
            <a:r>
              <a:rPr lang="zh-CN" altLang="en-US" sz="2800" dirty="0"/>
              <a:t>点对点的通信</a:t>
            </a:r>
            <a:r>
              <a:rPr lang="en-US" altLang="zh-CN" sz="2400" dirty="0"/>
              <a:t>(</a:t>
            </a:r>
            <a:r>
              <a:rPr lang="zh-CN" altLang="en-US" sz="2400" dirty="0"/>
              <a:t>电信系统</a:t>
            </a:r>
            <a:r>
              <a:rPr lang="en-US" altLang="zh-CN" sz="2400"/>
              <a:t>)</a:t>
            </a:r>
            <a:endParaRPr lang="en-US" altLang="zh-CN" sz="2800"/>
          </a:p>
        </p:txBody>
      </p:sp>
      <p:sp>
        <p:nvSpPr>
          <p:cNvPr id="18435" name="矩形 106499"/>
          <p:cNvSpPr/>
          <p:nvPr/>
        </p:nvSpPr>
        <p:spPr>
          <a:xfrm>
            <a:off x="3962400" y="4800600"/>
            <a:ext cx="1524000" cy="457200"/>
          </a:xfrm>
          <a:prstGeom prst="rect">
            <a:avLst/>
          </a:prstGeom>
          <a:solidFill>
            <a:schemeClr val="hlink"/>
          </a:solidFill>
          <a:ln w="9525" cap="flat" cmpd="sng">
            <a:solidFill>
              <a:schemeClr val="tx1"/>
            </a:solidFill>
            <a:prstDash val="solid"/>
            <a:miter/>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18436" name="文本框 106500"/>
          <p:cNvSpPr txBox="1"/>
          <p:nvPr/>
        </p:nvSpPr>
        <p:spPr>
          <a:xfrm>
            <a:off x="4038600" y="4800600"/>
            <a:ext cx="1676400" cy="457200"/>
          </a:xfrm>
          <a:prstGeom prst="rect">
            <a:avLst/>
          </a:prstGeom>
          <a:noFill/>
          <a:ln w="9525">
            <a:noFill/>
          </a:ln>
        </p:spPr>
        <p:txBody>
          <a:bodyPr anchor="t">
            <a:spAutoFit/>
          </a:bodyPr>
          <a:lstStyle/>
          <a:p>
            <a:pPr lvl="0" indent="0">
              <a:spcBef>
                <a:spcPct val="50000"/>
              </a:spcBef>
            </a:pPr>
            <a:r>
              <a:rPr lang="zh-CN" altLang="en-US" sz="2400" dirty="0">
                <a:latin typeface="Times New Roman" panose="02020603050405020304" charset="0"/>
                <a:ea typeface="宋体" panose="02010600030101010101" pitchFamily="2" charset="-122"/>
              </a:rPr>
              <a:t>传输媒介</a:t>
            </a:r>
            <a:endParaRPr lang="zh-CN" altLang="en-US" sz="2400">
              <a:latin typeface="Times New Roman" panose="02020603050405020304" charset="0"/>
              <a:ea typeface="宋体" panose="02010600030101010101" pitchFamily="2" charset="-122"/>
            </a:endParaRPr>
          </a:p>
        </p:txBody>
      </p:sp>
      <p:sp>
        <p:nvSpPr>
          <p:cNvPr id="18437" name="矩形 106501"/>
          <p:cNvSpPr/>
          <p:nvPr/>
        </p:nvSpPr>
        <p:spPr>
          <a:xfrm>
            <a:off x="6019800" y="4724400"/>
            <a:ext cx="1066800" cy="457200"/>
          </a:xfrm>
          <a:prstGeom prst="rect">
            <a:avLst/>
          </a:prstGeom>
          <a:solidFill>
            <a:schemeClr val="hlink"/>
          </a:solidFill>
          <a:ln w="9525" cap="flat" cmpd="sng">
            <a:solidFill>
              <a:schemeClr val="tx1"/>
            </a:solidFill>
            <a:prstDash val="solid"/>
            <a:miter/>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18438" name="文本框 106502"/>
          <p:cNvSpPr txBox="1"/>
          <p:nvPr/>
        </p:nvSpPr>
        <p:spPr>
          <a:xfrm>
            <a:off x="6172200" y="4724400"/>
            <a:ext cx="1295400" cy="457200"/>
          </a:xfrm>
          <a:prstGeom prst="rect">
            <a:avLst/>
          </a:prstGeom>
          <a:noFill/>
          <a:ln w="9525">
            <a:noFill/>
          </a:ln>
        </p:spPr>
        <p:txBody>
          <a:bodyPr anchor="t">
            <a:spAutoFit/>
          </a:bodyPr>
          <a:lstStyle/>
          <a:p>
            <a:pPr lvl="0" indent="0">
              <a:spcBef>
                <a:spcPct val="50000"/>
              </a:spcBef>
            </a:pPr>
            <a:r>
              <a:rPr lang="zh-CN" altLang="en-US" sz="2400" dirty="0">
                <a:latin typeface="Times New Roman" panose="02020603050405020304" charset="0"/>
                <a:ea typeface="宋体" panose="02010600030101010101" pitchFamily="2" charset="-122"/>
              </a:rPr>
              <a:t>终端</a:t>
            </a:r>
            <a:endParaRPr lang="zh-CN" altLang="en-US" sz="2400">
              <a:latin typeface="Times New Roman" panose="02020603050405020304" charset="0"/>
              <a:ea typeface="宋体" panose="02010600030101010101" pitchFamily="2" charset="-122"/>
            </a:endParaRPr>
          </a:p>
        </p:txBody>
      </p:sp>
      <p:sp>
        <p:nvSpPr>
          <p:cNvPr id="18439" name="矩形 106503"/>
          <p:cNvSpPr/>
          <p:nvPr/>
        </p:nvSpPr>
        <p:spPr>
          <a:xfrm>
            <a:off x="2438400" y="4800600"/>
            <a:ext cx="990600" cy="457200"/>
          </a:xfrm>
          <a:prstGeom prst="rect">
            <a:avLst/>
          </a:prstGeom>
          <a:solidFill>
            <a:schemeClr val="hlink"/>
          </a:solidFill>
          <a:ln w="9525" cap="flat" cmpd="sng">
            <a:solidFill>
              <a:schemeClr val="tx1"/>
            </a:solidFill>
            <a:prstDash val="solid"/>
            <a:miter/>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18440" name="文本框 106504"/>
          <p:cNvSpPr txBox="1"/>
          <p:nvPr/>
        </p:nvSpPr>
        <p:spPr>
          <a:xfrm>
            <a:off x="2514600" y="4800600"/>
            <a:ext cx="1295400" cy="457200"/>
          </a:xfrm>
          <a:prstGeom prst="rect">
            <a:avLst/>
          </a:prstGeom>
          <a:noFill/>
          <a:ln w="9525">
            <a:noFill/>
          </a:ln>
        </p:spPr>
        <p:txBody>
          <a:bodyPr anchor="t">
            <a:spAutoFit/>
          </a:bodyPr>
          <a:lstStyle/>
          <a:p>
            <a:pPr lvl="0" indent="0">
              <a:spcBef>
                <a:spcPct val="50000"/>
              </a:spcBef>
            </a:pPr>
            <a:r>
              <a:rPr lang="zh-CN" altLang="en-US" sz="2400" dirty="0">
                <a:latin typeface="Times New Roman" panose="02020603050405020304" charset="0"/>
                <a:ea typeface="宋体" panose="02010600030101010101" pitchFamily="2" charset="-122"/>
              </a:rPr>
              <a:t>终端</a:t>
            </a:r>
            <a:endParaRPr lang="zh-CN" altLang="en-US" sz="2400">
              <a:latin typeface="Times New Roman" panose="02020603050405020304" charset="0"/>
              <a:ea typeface="宋体" panose="02010600030101010101" pitchFamily="2" charset="-122"/>
            </a:endParaRPr>
          </a:p>
        </p:txBody>
      </p:sp>
      <p:sp>
        <p:nvSpPr>
          <p:cNvPr id="18441" name="椭圆形标注 106505"/>
          <p:cNvSpPr/>
          <p:nvPr/>
        </p:nvSpPr>
        <p:spPr>
          <a:xfrm>
            <a:off x="7391400" y="4191000"/>
            <a:ext cx="914400" cy="685800"/>
          </a:xfrm>
          <a:prstGeom prst="wedgeEllipseCallout">
            <a:avLst>
              <a:gd name="adj1" fmla="val -78301"/>
              <a:gd name="adj2" fmla="val 64352"/>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algn="ctr"/>
            <a:endParaRPr lang="zh-CN" altLang="en-US" sz="2400" dirty="0">
              <a:latin typeface="Times New Roman" panose="02020603050405020304" charset="0"/>
              <a:ea typeface="宋体" panose="02010600030101010101" pitchFamily="2" charset="-122"/>
            </a:endParaRPr>
          </a:p>
        </p:txBody>
      </p:sp>
      <p:sp>
        <p:nvSpPr>
          <p:cNvPr id="18442" name="文本框 106506"/>
          <p:cNvSpPr txBox="1"/>
          <p:nvPr/>
        </p:nvSpPr>
        <p:spPr>
          <a:xfrm>
            <a:off x="7467600" y="4267200"/>
            <a:ext cx="1371600" cy="457200"/>
          </a:xfrm>
          <a:prstGeom prst="rect">
            <a:avLst/>
          </a:prstGeom>
          <a:noFill/>
          <a:ln w="9525">
            <a:noFill/>
          </a:ln>
        </p:spPr>
        <p:txBody>
          <a:bodyPr anchor="t">
            <a:spAutoFit/>
          </a:bodyPr>
          <a:lstStyle/>
          <a:p>
            <a:pPr lvl="0" indent="0">
              <a:spcBef>
                <a:spcPct val="50000"/>
              </a:spcBef>
            </a:pPr>
            <a:r>
              <a:rPr lang="zh-CN" altLang="en-US" sz="2400" dirty="0">
                <a:latin typeface="Times New Roman" panose="02020603050405020304" charset="0"/>
                <a:ea typeface="宋体" panose="02010600030101010101" pitchFamily="2" charset="-122"/>
              </a:rPr>
              <a:t>消息</a:t>
            </a:r>
            <a:endParaRPr lang="zh-CN" altLang="en-US" sz="2400">
              <a:latin typeface="Times New Roman" panose="02020603050405020304" charset="0"/>
              <a:ea typeface="宋体" panose="02010600030101010101" pitchFamily="2" charset="-122"/>
            </a:endParaRPr>
          </a:p>
        </p:txBody>
      </p:sp>
      <p:sp>
        <p:nvSpPr>
          <p:cNvPr id="18443" name="椭圆形标注 106507"/>
          <p:cNvSpPr/>
          <p:nvPr/>
        </p:nvSpPr>
        <p:spPr>
          <a:xfrm>
            <a:off x="1219200" y="4343400"/>
            <a:ext cx="914400" cy="685800"/>
          </a:xfrm>
          <a:prstGeom prst="wedgeEllipseCallout">
            <a:avLst>
              <a:gd name="adj1" fmla="val 82292"/>
              <a:gd name="adj2" fmla="val 45602"/>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algn="ctr"/>
            <a:endParaRPr lang="zh-CN" altLang="en-US" sz="2400" dirty="0">
              <a:latin typeface="Times New Roman" panose="02020603050405020304" charset="0"/>
              <a:ea typeface="宋体" panose="02010600030101010101" pitchFamily="2" charset="-122"/>
            </a:endParaRPr>
          </a:p>
        </p:txBody>
      </p:sp>
      <p:sp>
        <p:nvSpPr>
          <p:cNvPr id="18444" name="文本框 106508"/>
          <p:cNvSpPr txBox="1"/>
          <p:nvPr/>
        </p:nvSpPr>
        <p:spPr>
          <a:xfrm>
            <a:off x="1295400" y="4419600"/>
            <a:ext cx="1371600" cy="457200"/>
          </a:xfrm>
          <a:prstGeom prst="rect">
            <a:avLst/>
          </a:prstGeom>
          <a:noFill/>
          <a:ln w="9525">
            <a:noFill/>
          </a:ln>
        </p:spPr>
        <p:txBody>
          <a:bodyPr anchor="t">
            <a:spAutoFit/>
          </a:bodyPr>
          <a:lstStyle/>
          <a:p>
            <a:pPr lvl="0" indent="0">
              <a:spcBef>
                <a:spcPct val="50000"/>
              </a:spcBef>
            </a:pPr>
            <a:r>
              <a:rPr lang="zh-CN" altLang="en-US" sz="2400" dirty="0">
                <a:latin typeface="Times New Roman" panose="02020603050405020304" charset="0"/>
                <a:ea typeface="宋体" panose="02010600030101010101" pitchFamily="2" charset="-122"/>
              </a:rPr>
              <a:t>消息</a:t>
            </a:r>
            <a:endParaRPr lang="zh-CN" altLang="en-US" sz="2000">
              <a:latin typeface="Times New Roman" panose="02020603050405020304" charset="0"/>
              <a:ea typeface="宋体" panose="02010600030101010101" pitchFamily="2" charset="-122"/>
            </a:endParaRPr>
          </a:p>
        </p:txBody>
      </p:sp>
      <p:sp>
        <p:nvSpPr>
          <p:cNvPr id="18445" name="直接连接符 106509"/>
          <p:cNvSpPr/>
          <p:nvPr/>
        </p:nvSpPr>
        <p:spPr>
          <a:xfrm>
            <a:off x="3429000" y="5105400"/>
            <a:ext cx="533400" cy="0"/>
          </a:xfrm>
          <a:prstGeom prst="line">
            <a:avLst/>
          </a:prstGeom>
          <a:ln w="9525" cap="flat" cmpd="sng">
            <a:solidFill>
              <a:schemeClr val="tx1"/>
            </a:solidFill>
            <a:prstDash val="solid"/>
            <a:round/>
            <a:headEnd type="none" w="med" len="med"/>
            <a:tailEnd type="none" w="med" len="med"/>
          </a:ln>
        </p:spPr>
      </p:sp>
      <p:sp>
        <p:nvSpPr>
          <p:cNvPr id="18446" name="直接连接符 106510"/>
          <p:cNvSpPr/>
          <p:nvPr/>
        </p:nvSpPr>
        <p:spPr>
          <a:xfrm>
            <a:off x="5486400" y="5029200"/>
            <a:ext cx="533400" cy="0"/>
          </a:xfrm>
          <a:prstGeom prst="line">
            <a:avLst/>
          </a:prstGeom>
          <a:ln w="9525" cap="flat" cmpd="sng">
            <a:solidFill>
              <a:schemeClr val="tx1"/>
            </a:solidFill>
            <a:prstDash val="solid"/>
            <a:round/>
            <a:headEnd type="none" w="med" len="med"/>
            <a:tailEnd type="none" w="med" len="med"/>
          </a:ln>
        </p:spPr>
      </p:sp>
      <p:sp>
        <p:nvSpPr>
          <p:cNvPr id="18447" name="文本框 106511"/>
          <p:cNvSpPr txBox="1"/>
          <p:nvPr/>
        </p:nvSpPr>
        <p:spPr>
          <a:xfrm>
            <a:off x="3200400" y="4191000"/>
            <a:ext cx="1371600" cy="396875"/>
          </a:xfrm>
          <a:prstGeom prst="rect">
            <a:avLst/>
          </a:prstGeom>
          <a:noFill/>
          <a:ln w="9525">
            <a:noFill/>
          </a:ln>
        </p:spPr>
        <p:txBody>
          <a:bodyPr anchor="t">
            <a:spAutoFit/>
          </a:bodyPr>
          <a:lstStyle/>
          <a:p>
            <a:pPr lvl="0" indent="0">
              <a:spcBef>
                <a:spcPct val="50000"/>
              </a:spcBef>
            </a:pPr>
            <a:r>
              <a:rPr lang="zh-CN" altLang="en-US" sz="2000" dirty="0">
                <a:latin typeface="Times New Roman" panose="02020603050405020304" charset="0"/>
                <a:ea typeface="宋体" panose="02010600030101010101" pitchFamily="2" charset="-122"/>
              </a:rPr>
              <a:t>电信号</a:t>
            </a:r>
            <a:endParaRPr lang="zh-CN" altLang="en-US" sz="2400">
              <a:latin typeface="Times New Roman" panose="02020603050405020304" charset="0"/>
              <a:ea typeface="宋体" panose="02010600030101010101" pitchFamily="2" charset="-122"/>
            </a:endParaRPr>
          </a:p>
        </p:txBody>
      </p:sp>
      <p:sp>
        <p:nvSpPr>
          <p:cNvPr id="18448" name="直接连接符 106512"/>
          <p:cNvSpPr/>
          <p:nvPr/>
        </p:nvSpPr>
        <p:spPr>
          <a:xfrm flipH="1">
            <a:off x="3657600" y="4648200"/>
            <a:ext cx="0" cy="457200"/>
          </a:xfrm>
          <a:prstGeom prst="line">
            <a:avLst/>
          </a:prstGeom>
          <a:ln w="9525" cap="flat" cmpd="sng">
            <a:solidFill>
              <a:schemeClr val="tx1"/>
            </a:solidFill>
            <a:prstDash val="solid"/>
            <a:round/>
            <a:headEnd type="none" w="med" len="med"/>
            <a:tailEnd type="triangle" w="med" len="med"/>
          </a:ln>
        </p:spPr>
      </p:sp>
      <p:sp>
        <p:nvSpPr>
          <p:cNvPr id="18449" name="文本框 106513"/>
          <p:cNvSpPr txBox="1"/>
          <p:nvPr/>
        </p:nvSpPr>
        <p:spPr>
          <a:xfrm>
            <a:off x="5486400" y="4191000"/>
            <a:ext cx="1219200" cy="396875"/>
          </a:xfrm>
          <a:prstGeom prst="rect">
            <a:avLst/>
          </a:prstGeom>
          <a:noFill/>
          <a:ln w="9525">
            <a:noFill/>
          </a:ln>
        </p:spPr>
        <p:txBody>
          <a:bodyPr anchor="t">
            <a:spAutoFit/>
          </a:bodyPr>
          <a:lstStyle/>
          <a:p>
            <a:pPr lvl="0" indent="0">
              <a:spcBef>
                <a:spcPct val="50000"/>
              </a:spcBef>
            </a:pPr>
            <a:r>
              <a:rPr lang="zh-CN" altLang="en-US" sz="2000" dirty="0">
                <a:latin typeface="Times New Roman" panose="02020603050405020304" charset="0"/>
                <a:ea typeface="宋体" panose="02010600030101010101" pitchFamily="2" charset="-122"/>
              </a:rPr>
              <a:t>电信号</a:t>
            </a:r>
            <a:endParaRPr lang="zh-CN" altLang="en-US" sz="2000">
              <a:latin typeface="Times New Roman" panose="02020603050405020304" charset="0"/>
              <a:ea typeface="宋体" panose="02010600030101010101" pitchFamily="2" charset="-122"/>
            </a:endParaRPr>
          </a:p>
        </p:txBody>
      </p:sp>
      <p:sp>
        <p:nvSpPr>
          <p:cNvPr id="18450" name="直接连接符 106514"/>
          <p:cNvSpPr/>
          <p:nvPr/>
        </p:nvSpPr>
        <p:spPr>
          <a:xfrm>
            <a:off x="5791200" y="4572000"/>
            <a:ext cx="0" cy="457200"/>
          </a:xfrm>
          <a:prstGeom prst="line">
            <a:avLst/>
          </a:prstGeom>
          <a:ln w="9525" cap="flat" cmpd="sng">
            <a:solidFill>
              <a:schemeClr val="tx1"/>
            </a:solidFill>
            <a:prstDash val="solid"/>
            <a:round/>
            <a:headEnd type="none" w="med" len="med"/>
            <a:tailEnd type="triangle" w="med" len="med"/>
          </a:ln>
        </p:spPr>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78255"/>
            <a:ext cx="8704580" cy="5365115"/>
          </a:xfrm>
        </p:spPr>
        <p:txBody>
          <a:bodyPr/>
          <a:lstStyle/>
          <a:p>
            <a:r>
              <a:rPr lang="en-US" altLang="zh-CN" dirty="0"/>
              <a:t>X.25</a:t>
            </a:r>
            <a:r>
              <a:rPr lang="zh-CN" altLang="en-US" dirty="0"/>
              <a:t>协议</a:t>
            </a:r>
          </a:p>
          <a:p>
            <a:pPr marL="0" indent="0">
              <a:buNone/>
            </a:pPr>
            <a:r>
              <a:rPr lang="zh-CN" altLang="en-US" sz="2400" dirty="0"/>
              <a:t>       </a:t>
            </a:r>
            <a:r>
              <a:rPr lang="en-US" altLang="zh-CN" sz="2400" dirty="0">
                <a:sym typeface="+mn-ea"/>
              </a:rPr>
              <a:t>X.25</a:t>
            </a:r>
            <a:r>
              <a:rPr lang="zh-CN" altLang="en-US" sz="2400" dirty="0">
                <a:sym typeface="+mn-ea"/>
              </a:rPr>
              <a:t>网络标准出现在</a:t>
            </a:r>
            <a:r>
              <a:rPr lang="en-US" altLang="zh-CN" sz="2400" dirty="0">
                <a:sym typeface="+mn-ea"/>
              </a:rPr>
              <a:t>20</a:t>
            </a:r>
            <a:r>
              <a:rPr lang="zh-CN" altLang="en-US" sz="2400" dirty="0">
                <a:sym typeface="+mn-ea"/>
              </a:rPr>
              <a:t>世纪</a:t>
            </a:r>
            <a:r>
              <a:rPr lang="en-US" altLang="zh-CN" sz="2400" dirty="0">
                <a:sym typeface="+mn-ea"/>
              </a:rPr>
              <a:t>70</a:t>
            </a:r>
            <a:r>
              <a:rPr lang="zh-CN" altLang="en-US" sz="2400" dirty="0">
                <a:sym typeface="+mn-ea"/>
              </a:rPr>
              <a:t>年代后期，用于国际公用电话数据网（</a:t>
            </a:r>
            <a:r>
              <a:rPr lang="en-US" altLang="zh-CN" sz="2400" dirty="0">
                <a:sym typeface="+mn-ea"/>
              </a:rPr>
              <a:t>PDN</a:t>
            </a:r>
            <a:r>
              <a:rPr lang="zh-CN" altLang="en-US" sz="2400" dirty="0">
                <a:sym typeface="+mn-ea"/>
              </a:rPr>
              <a:t>）中，是最早的分组交换技术之一。</a:t>
            </a:r>
            <a:endParaRPr lang="zh-CN" altLang="en-US" sz="24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80</a:t>
            </a:fld>
            <a:endParaRPr lang="zh-CN" altLang="en-US"/>
          </a:p>
        </p:txBody>
      </p:sp>
      <p:pic>
        <p:nvPicPr>
          <p:cNvPr id="6" name="图片 5">
            <a:extLst>
              <a:ext uri="{FF2B5EF4-FFF2-40B4-BE49-F238E27FC236}">
                <a16:creationId xmlns:a16="http://schemas.microsoft.com/office/drawing/2014/main" id="{9C5F90EC-AB6C-4688-A010-851B87452CB8}"/>
              </a:ext>
            </a:extLst>
          </p:cNvPr>
          <p:cNvPicPr>
            <a:picLocks noChangeAspect="1"/>
          </p:cNvPicPr>
          <p:nvPr/>
        </p:nvPicPr>
        <p:blipFill>
          <a:blip r:embed="rId3"/>
          <a:stretch>
            <a:fillRect/>
          </a:stretch>
        </p:blipFill>
        <p:spPr>
          <a:xfrm>
            <a:off x="639285" y="2780928"/>
            <a:ext cx="7605123" cy="3600400"/>
          </a:xfrm>
          <a:prstGeom prst="rect">
            <a:avLst/>
          </a:prstGeom>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78255"/>
            <a:ext cx="8704580" cy="5365115"/>
          </a:xfrm>
        </p:spPr>
        <p:txBody>
          <a:bodyPr/>
          <a:lstStyle/>
          <a:p>
            <a:r>
              <a:rPr lang="en-US" altLang="zh-CN" dirty="0"/>
              <a:t>X.25</a:t>
            </a:r>
            <a:r>
              <a:rPr lang="zh-CN" altLang="en-US" dirty="0"/>
              <a:t>协议</a:t>
            </a:r>
          </a:p>
          <a:p>
            <a:pPr marL="0" indent="0">
              <a:buNone/>
            </a:pPr>
            <a:endParaRPr lang="en-US" altLang="zh-CN" sz="2400" dirty="0">
              <a:sym typeface="+mn-ea"/>
            </a:endParaRPr>
          </a:p>
          <a:p>
            <a:pPr marL="0" indent="0">
              <a:buNone/>
            </a:pPr>
            <a:r>
              <a:rPr lang="en-US" altLang="zh-CN" sz="2400" dirty="0">
                <a:sym typeface="+mn-ea"/>
              </a:rPr>
              <a:t>X.25</a:t>
            </a:r>
            <a:r>
              <a:rPr lang="zh-CN" altLang="en-US" sz="2400" dirty="0">
                <a:sym typeface="+mn-ea"/>
              </a:rPr>
              <a:t>商业载波服务刚刚引入时，其传输速度被限制在</a:t>
            </a:r>
            <a:r>
              <a:rPr lang="en-US" altLang="zh-CN" sz="2400" dirty="0">
                <a:sym typeface="+mn-ea"/>
              </a:rPr>
              <a:t>64</a:t>
            </a:r>
            <a:endParaRPr lang="en-US" altLang="zh-CN" sz="2400" dirty="0"/>
          </a:p>
          <a:p>
            <a:pPr marL="0" indent="0">
              <a:buNone/>
            </a:pPr>
            <a:r>
              <a:rPr lang="en-US" altLang="zh-CN" sz="2400" dirty="0" err="1">
                <a:sym typeface="+mn-ea"/>
              </a:rPr>
              <a:t>kbit</a:t>
            </a:r>
            <a:r>
              <a:rPr lang="en-US" altLang="zh-CN" sz="2400" dirty="0">
                <a:sym typeface="+mn-ea"/>
              </a:rPr>
              <a:t>/s</a:t>
            </a:r>
            <a:r>
              <a:rPr lang="zh-CN" altLang="en-US" sz="2400" dirty="0">
                <a:sym typeface="+mn-ea"/>
              </a:rPr>
              <a:t>内。</a:t>
            </a:r>
            <a:r>
              <a:rPr lang="en-US" altLang="zh-CN" sz="2400" dirty="0">
                <a:sym typeface="+mn-ea"/>
              </a:rPr>
              <a:t>1992</a:t>
            </a:r>
            <a:r>
              <a:rPr lang="zh-CN" altLang="en-US" sz="2400" dirty="0">
                <a:sym typeface="+mn-ea"/>
              </a:rPr>
              <a:t>年，</a:t>
            </a:r>
            <a:r>
              <a:rPr lang="en-US" altLang="zh-CN" sz="2400" dirty="0">
                <a:sym typeface="+mn-ea"/>
              </a:rPr>
              <a:t>ITU-T</a:t>
            </a:r>
            <a:r>
              <a:rPr lang="zh-CN" altLang="en-US" sz="2400" dirty="0">
                <a:sym typeface="+mn-ea"/>
              </a:rPr>
              <a:t>更新了</a:t>
            </a:r>
            <a:r>
              <a:rPr lang="en-US" altLang="zh-CN" sz="2400" dirty="0">
                <a:sym typeface="+mn-ea"/>
              </a:rPr>
              <a:t>X.25</a:t>
            </a:r>
            <a:r>
              <a:rPr lang="zh-CN" altLang="en-US" sz="2400" dirty="0">
                <a:sym typeface="+mn-ea"/>
              </a:rPr>
              <a:t>标准，传输速度达到</a:t>
            </a:r>
            <a:r>
              <a:rPr lang="en-US" altLang="zh-CN" sz="2400" dirty="0">
                <a:sym typeface="+mn-ea"/>
              </a:rPr>
              <a:t>2.</a:t>
            </a:r>
            <a:endParaRPr lang="en-US" altLang="zh-CN" sz="2400" dirty="0"/>
          </a:p>
          <a:p>
            <a:pPr marL="0" indent="0">
              <a:buNone/>
            </a:pPr>
            <a:r>
              <a:rPr lang="en-US" altLang="zh-CN" sz="2400" dirty="0">
                <a:sym typeface="+mn-ea"/>
              </a:rPr>
              <a:t>048Mbit/s</a:t>
            </a:r>
            <a:r>
              <a:rPr lang="zh-CN" altLang="en-US" sz="2400" dirty="0">
                <a:sym typeface="+mn-ea"/>
              </a:rPr>
              <a:t>，</a:t>
            </a:r>
            <a:r>
              <a:rPr lang="en-US" altLang="zh-CN" sz="2400" dirty="0">
                <a:sym typeface="+mn-ea"/>
              </a:rPr>
              <a:t>X.25</a:t>
            </a:r>
            <a:r>
              <a:rPr lang="zh-CN" altLang="en-US" sz="2400" dirty="0">
                <a:sym typeface="+mn-ea"/>
              </a:rPr>
              <a:t>属于低速</a:t>
            </a:r>
            <a:r>
              <a:rPr lang="en-US" altLang="zh-CN" sz="2400" dirty="0">
                <a:sym typeface="+mn-ea"/>
              </a:rPr>
              <a:t>WAN</a:t>
            </a:r>
            <a:r>
              <a:rPr lang="zh-CN" altLang="en-US" sz="2400" dirty="0">
                <a:sym typeface="+mn-ea"/>
              </a:rPr>
              <a:t>协议。</a:t>
            </a:r>
          </a:p>
          <a:p>
            <a:pPr marL="0" indent="0">
              <a:buNone/>
            </a:pPr>
            <a:r>
              <a:rPr lang="zh-CN" altLang="en-US" sz="2400" dirty="0"/>
              <a:t>     </a:t>
            </a:r>
            <a:r>
              <a:rPr lang="en-US" altLang="zh-CN" sz="2400" dirty="0">
                <a:sym typeface="+mn-ea"/>
              </a:rPr>
              <a:t>X.25</a:t>
            </a:r>
            <a:r>
              <a:rPr lang="zh-CN" altLang="en-US" sz="2400" dirty="0">
                <a:sym typeface="+mn-ea"/>
              </a:rPr>
              <a:t>标准比</a:t>
            </a:r>
            <a:r>
              <a:rPr lang="en-US" altLang="zh-CN" sz="2400" dirty="0">
                <a:sym typeface="+mn-ea"/>
              </a:rPr>
              <a:t>OSI</a:t>
            </a:r>
            <a:r>
              <a:rPr lang="zh-CN" altLang="en-US" sz="2400" dirty="0">
                <a:sym typeface="+mn-ea"/>
              </a:rPr>
              <a:t>参考模型出现还早，</a:t>
            </a:r>
            <a:r>
              <a:rPr lang="en-US" altLang="zh-CN" sz="2400" dirty="0">
                <a:sym typeface="+mn-ea"/>
              </a:rPr>
              <a:t>X.25</a:t>
            </a:r>
            <a:r>
              <a:rPr lang="zh-CN" altLang="en-US" sz="2400" dirty="0">
                <a:sym typeface="+mn-ea"/>
              </a:rPr>
              <a:t>采用三层协</a:t>
            </a:r>
            <a:endParaRPr lang="zh-CN" altLang="en-US" sz="2400" dirty="0"/>
          </a:p>
          <a:p>
            <a:pPr marL="0" indent="0">
              <a:buNone/>
            </a:pPr>
            <a:r>
              <a:rPr lang="zh-CN" altLang="en-US" sz="2400" dirty="0">
                <a:sym typeface="+mn-ea"/>
              </a:rPr>
              <a:t>议，类似于</a:t>
            </a:r>
            <a:r>
              <a:rPr lang="en-US" altLang="zh-CN" sz="2400" dirty="0">
                <a:sym typeface="+mn-ea"/>
              </a:rPr>
              <a:t>OSI</a:t>
            </a:r>
            <a:r>
              <a:rPr lang="zh-CN" altLang="en-US" sz="2400" dirty="0">
                <a:sym typeface="+mn-ea"/>
              </a:rPr>
              <a:t>参考模型的底下三层： </a:t>
            </a:r>
            <a:endParaRPr lang="zh-CN" altLang="en-US" sz="2400" dirty="0"/>
          </a:p>
          <a:p>
            <a:pPr lvl="1"/>
            <a:r>
              <a:rPr lang="zh-CN" altLang="en-US" sz="2000" dirty="0">
                <a:sym typeface="+mn-ea"/>
              </a:rPr>
              <a:t>    </a:t>
            </a:r>
            <a:r>
              <a:rPr lang="zh-CN" altLang="en-US" sz="1600" dirty="0">
                <a:sym typeface="+mn-ea"/>
              </a:rPr>
              <a:t>物理层：是</a:t>
            </a:r>
            <a:r>
              <a:rPr lang="en-US" altLang="zh-CN" sz="1600" dirty="0">
                <a:sym typeface="+mn-ea"/>
              </a:rPr>
              <a:t>X.21</a:t>
            </a:r>
            <a:r>
              <a:rPr lang="zh-CN" altLang="en-US" sz="1600" dirty="0">
                <a:sym typeface="+mn-ea"/>
              </a:rPr>
              <a:t>接口定义数据终端设备（</a:t>
            </a:r>
            <a:r>
              <a:rPr lang="en-US" altLang="zh-CN" sz="1600" dirty="0">
                <a:sym typeface="+mn-ea"/>
              </a:rPr>
              <a:t>DTE</a:t>
            </a:r>
            <a:r>
              <a:rPr lang="zh-CN" altLang="en-US" sz="1600" dirty="0">
                <a:sym typeface="+mn-ea"/>
              </a:rPr>
              <a:t>）和数据通信设备（</a:t>
            </a:r>
            <a:r>
              <a:rPr lang="en-US" altLang="zh-CN" sz="1600" dirty="0">
                <a:sym typeface="+mn-ea"/>
              </a:rPr>
              <a:t>DCE</a:t>
            </a:r>
            <a:r>
              <a:rPr lang="zh-CN" altLang="en-US" sz="1600" dirty="0">
                <a:sym typeface="+mn-ea"/>
              </a:rPr>
              <a:t>）之间的物理电气接口。</a:t>
            </a:r>
            <a:endParaRPr lang="zh-CN" altLang="en-US" sz="1600" dirty="0"/>
          </a:p>
          <a:p>
            <a:pPr lvl="1"/>
            <a:r>
              <a:rPr lang="zh-CN" altLang="en-US" sz="2000" dirty="0">
                <a:sym typeface="+mn-ea"/>
              </a:rPr>
              <a:t>    </a:t>
            </a:r>
            <a:r>
              <a:rPr lang="zh-CN" altLang="en-US" sz="1600" dirty="0">
                <a:sym typeface="+mn-ea"/>
              </a:rPr>
              <a:t>数据链路层：使用平衡链路访问规程（</a:t>
            </a:r>
            <a:r>
              <a:rPr lang="en-US" altLang="zh-CN" sz="1600" dirty="0">
                <a:sym typeface="+mn-ea"/>
              </a:rPr>
              <a:t>LAPB</a:t>
            </a:r>
            <a:r>
              <a:rPr lang="zh-CN" altLang="en-US" sz="1600" dirty="0">
                <a:sym typeface="+mn-ea"/>
              </a:rPr>
              <a:t>）作为该层协议。提供帧形成、错误检查流量控制等机制。</a:t>
            </a:r>
            <a:endParaRPr lang="zh-CN" altLang="en-US" sz="1600" dirty="0"/>
          </a:p>
          <a:p>
            <a:pPr lvl="1"/>
            <a:r>
              <a:rPr lang="zh-CN" altLang="en-US" sz="1600" dirty="0">
                <a:sym typeface="+mn-ea"/>
              </a:rPr>
              <a:t>    网络层：定义分组交换网络的可靠虚电路，所有信息都以分组为基本单位进行传输和处理。</a:t>
            </a:r>
            <a:endParaRPr lang="zh-CN" altLang="en-US" sz="16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81</a:t>
            </a:fld>
            <a:endParaRPr lang="zh-CN" altLang="en-US"/>
          </a:p>
        </p:txBody>
      </p:sp>
      <p:pic>
        <p:nvPicPr>
          <p:cNvPr id="5" name="图片 4">
            <a:extLst>
              <a:ext uri="{FF2B5EF4-FFF2-40B4-BE49-F238E27FC236}">
                <a16:creationId xmlns:a16="http://schemas.microsoft.com/office/drawing/2014/main" id="{2892CE1E-DD3A-421A-B4C1-3B0114E82948}"/>
              </a:ext>
            </a:extLst>
          </p:cNvPr>
          <p:cNvPicPr>
            <a:picLocks noChangeAspect="1"/>
          </p:cNvPicPr>
          <p:nvPr/>
        </p:nvPicPr>
        <p:blipFill>
          <a:blip r:embed="rId3"/>
          <a:stretch>
            <a:fillRect/>
          </a:stretch>
        </p:blipFill>
        <p:spPr>
          <a:xfrm>
            <a:off x="3131840" y="0"/>
            <a:ext cx="5085782" cy="2204864"/>
          </a:xfrm>
          <a:prstGeom prst="rect">
            <a:avLst/>
          </a:prstGeom>
        </p:spPr>
      </p:pic>
    </p:spTree>
    <p:extLst>
      <p:ext uri="{BB962C8B-B14F-4D97-AF65-F5344CB8AC3E}">
        <p14:creationId xmlns:p14="http://schemas.microsoft.com/office/powerpoint/2010/main" val="426544857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9F901EB-252A-4576-AA82-9AF4F284FF41}"/>
              </a:ext>
            </a:extLst>
          </p:cNvPr>
          <p:cNvPicPr>
            <a:picLocks noChangeAspect="1"/>
          </p:cNvPicPr>
          <p:nvPr/>
        </p:nvPicPr>
        <p:blipFill>
          <a:blip r:embed="rId3"/>
          <a:stretch>
            <a:fillRect/>
          </a:stretch>
        </p:blipFill>
        <p:spPr>
          <a:xfrm>
            <a:off x="1547664" y="1623925"/>
            <a:ext cx="6722997" cy="4619713"/>
          </a:xfrm>
          <a:prstGeom prst="rect">
            <a:avLst/>
          </a:prstGeom>
        </p:spPr>
      </p:pic>
      <p:sp>
        <p:nvSpPr>
          <p:cNvPr id="2" name="标题 1"/>
          <p:cNvSpPr>
            <a:spLocks noGrp="1"/>
          </p:cNvSpPr>
          <p:nvPr>
            <p:ph type="title"/>
          </p:nvPr>
        </p:nvSpPr>
        <p:spPr>
          <a:xfrm>
            <a:off x="250825" y="214630"/>
            <a:ext cx="8693150" cy="1063625"/>
          </a:xfrm>
        </p:spPr>
        <p:txBody>
          <a:bodyPr/>
          <a:lstStyle/>
          <a:p>
            <a:r>
              <a:rPr lang="zh-CN" altLang="en-US" dirty="0"/>
              <a:t>早期技术</a:t>
            </a:r>
          </a:p>
        </p:txBody>
      </p:sp>
      <p:sp>
        <p:nvSpPr>
          <p:cNvPr id="3" name="内容占位符 2"/>
          <p:cNvSpPr>
            <a:spLocks noGrp="1"/>
          </p:cNvSpPr>
          <p:nvPr>
            <p:ph idx="1"/>
          </p:nvPr>
        </p:nvSpPr>
        <p:spPr>
          <a:xfrm>
            <a:off x="250825" y="1278255"/>
            <a:ext cx="8704580" cy="1430665"/>
          </a:xfrm>
        </p:spPr>
        <p:txBody>
          <a:bodyPr/>
          <a:lstStyle/>
          <a:p>
            <a:r>
              <a:rPr lang="en-US" altLang="zh-CN" dirty="0"/>
              <a:t>X.25</a:t>
            </a:r>
            <a:r>
              <a:rPr lang="zh-CN" altLang="en-US" dirty="0"/>
              <a:t>协议</a:t>
            </a:r>
          </a:p>
          <a:p>
            <a:pPr marL="0" indent="0">
              <a:buNone/>
            </a:pPr>
            <a:r>
              <a:rPr lang="zh-CN" altLang="en-US" sz="2400" dirty="0"/>
              <a:t>       </a:t>
            </a:r>
            <a:endParaRPr lang="zh-CN" altLang="en-US" sz="16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82</a:t>
            </a:fld>
            <a:endParaRPr lang="zh-CN" altLang="en-US"/>
          </a:p>
        </p:txBody>
      </p:sp>
      <p:sp>
        <p:nvSpPr>
          <p:cNvPr id="8" name="矩形 7">
            <a:extLst>
              <a:ext uri="{FF2B5EF4-FFF2-40B4-BE49-F238E27FC236}">
                <a16:creationId xmlns:a16="http://schemas.microsoft.com/office/drawing/2014/main" id="{0549F6E8-45C9-4E62-B580-3EC81E79DA92}"/>
              </a:ext>
            </a:extLst>
          </p:cNvPr>
          <p:cNvSpPr/>
          <p:nvPr/>
        </p:nvSpPr>
        <p:spPr>
          <a:xfrm>
            <a:off x="1187623" y="6494066"/>
            <a:ext cx="7443077" cy="369332"/>
          </a:xfrm>
          <a:prstGeom prst="rect">
            <a:avLst/>
          </a:prstGeom>
        </p:spPr>
        <p:txBody>
          <a:bodyPr wrap="square">
            <a:spAutoFit/>
          </a:bodyPr>
          <a:lstStyle/>
          <a:p>
            <a:r>
              <a:rPr lang="en-US" altLang="zh-CN" dirty="0"/>
              <a:t>http://wwwlehre.dhbw-stuttgart.de/~schulte/htme/55179.htm</a:t>
            </a:r>
          </a:p>
        </p:txBody>
      </p:sp>
    </p:spTree>
    <p:extLst>
      <p:ext uri="{BB962C8B-B14F-4D97-AF65-F5344CB8AC3E}">
        <p14:creationId xmlns:p14="http://schemas.microsoft.com/office/powerpoint/2010/main" val="124449676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dirty="0"/>
              <a:t>早期技术</a:t>
            </a:r>
          </a:p>
        </p:txBody>
      </p:sp>
      <p:sp>
        <p:nvSpPr>
          <p:cNvPr id="3" name="内容占位符 2"/>
          <p:cNvSpPr>
            <a:spLocks noGrp="1"/>
          </p:cNvSpPr>
          <p:nvPr>
            <p:ph idx="1"/>
          </p:nvPr>
        </p:nvSpPr>
        <p:spPr>
          <a:xfrm>
            <a:off x="250825" y="1278255"/>
            <a:ext cx="8704580" cy="1430665"/>
          </a:xfrm>
        </p:spPr>
        <p:txBody>
          <a:bodyPr/>
          <a:lstStyle/>
          <a:p>
            <a:r>
              <a:rPr lang="en-US" altLang="zh-CN" dirty="0"/>
              <a:t>X.25</a:t>
            </a:r>
            <a:r>
              <a:rPr lang="zh-CN" altLang="en-US" dirty="0"/>
              <a:t>协议</a:t>
            </a:r>
          </a:p>
          <a:p>
            <a:pPr marL="0" indent="0">
              <a:buNone/>
            </a:pPr>
            <a:r>
              <a:rPr lang="zh-CN" altLang="en-US" sz="2400" dirty="0"/>
              <a:t>       </a:t>
            </a:r>
            <a:endParaRPr lang="zh-CN" altLang="en-US" sz="16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83</a:t>
            </a:fld>
            <a:endParaRPr lang="zh-CN" altLang="en-US"/>
          </a:p>
        </p:txBody>
      </p:sp>
      <p:pic>
        <p:nvPicPr>
          <p:cNvPr id="6" name="图片 5">
            <a:extLst>
              <a:ext uri="{FF2B5EF4-FFF2-40B4-BE49-F238E27FC236}">
                <a16:creationId xmlns:a16="http://schemas.microsoft.com/office/drawing/2014/main" id="{214629D7-1B71-4A7A-B52F-7B0E9D801E96}"/>
              </a:ext>
            </a:extLst>
          </p:cNvPr>
          <p:cNvPicPr>
            <a:picLocks noChangeAspect="1"/>
          </p:cNvPicPr>
          <p:nvPr/>
        </p:nvPicPr>
        <p:blipFill>
          <a:blip r:embed="rId3"/>
          <a:stretch>
            <a:fillRect/>
          </a:stretch>
        </p:blipFill>
        <p:spPr>
          <a:xfrm>
            <a:off x="2987824" y="659338"/>
            <a:ext cx="5464013" cy="6203218"/>
          </a:xfrm>
          <a:prstGeom prst="rect">
            <a:avLst/>
          </a:prstGeom>
        </p:spPr>
      </p:pic>
      <p:sp>
        <p:nvSpPr>
          <p:cNvPr id="7" name="矩形 6">
            <a:extLst>
              <a:ext uri="{FF2B5EF4-FFF2-40B4-BE49-F238E27FC236}">
                <a16:creationId xmlns:a16="http://schemas.microsoft.com/office/drawing/2014/main" id="{1F3DB1F1-51F4-4668-B8FC-AA38FE379352}"/>
              </a:ext>
            </a:extLst>
          </p:cNvPr>
          <p:cNvSpPr/>
          <p:nvPr/>
        </p:nvSpPr>
        <p:spPr>
          <a:xfrm>
            <a:off x="2627783" y="157162"/>
            <a:ext cx="5824053" cy="369332"/>
          </a:xfrm>
          <a:prstGeom prst="rect">
            <a:avLst/>
          </a:prstGeom>
        </p:spPr>
        <p:txBody>
          <a:bodyPr wrap="square">
            <a:spAutoFit/>
          </a:bodyPr>
          <a:lstStyle/>
          <a:p>
            <a:r>
              <a:rPr lang="en-US" altLang="zh-CN" dirty="0">
                <a:sym typeface="+mn-ea"/>
              </a:rPr>
              <a:t>http://www.itu.int/rec/T-REC-X.25-199610-I/en/</a:t>
            </a:r>
            <a:r>
              <a:rPr lang="zh-CN" altLang="en-US" dirty="0"/>
              <a:t> </a:t>
            </a:r>
          </a:p>
        </p:txBody>
      </p:sp>
    </p:spTree>
    <p:extLst>
      <p:ext uri="{BB962C8B-B14F-4D97-AF65-F5344CB8AC3E}">
        <p14:creationId xmlns:p14="http://schemas.microsoft.com/office/powerpoint/2010/main" val="69652564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13637BD-D60B-43CC-8DFB-8DB380D520A4}"/>
              </a:ext>
            </a:extLst>
          </p:cNvPr>
          <p:cNvSpPr>
            <a:spLocks noGrp="1" noChangeArrowheads="1"/>
          </p:cNvSpPr>
          <p:nvPr>
            <p:ph type="title"/>
          </p:nvPr>
        </p:nvSpPr>
        <p:spPr>
          <a:xfrm>
            <a:off x="250825" y="310729"/>
            <a:ext cx="8693150" cy="1462087"/>
          </a:xfrm>
        </p:spPr>
        <p:txBody>
          <a:bodyPr/>
          <a:lstStyle/>
          <a:p>
            <a:pPr marL="342900" indent="-342900" eaLnBrk="1">
              <a:spcBef>
                <a:spcPct val="20000"/>
              </a:spcBef>
              <a:buClr>
                <a:schemeClr val="folHlink"/>
              </a:buClr>
              <a:buSzPct val="60000"/>
              <a:buFont typeface="Wingdings" panose="05000000000000000000" pitchFamily="2" charset="2"/>
              <a:buChar char="n"/>
            </a:pPr>
            <a:r>
              <a:rPr lang="zh-CN" altLang="en-US" sz="3200" dirty="0">
                <a:solidFill>
                  <a:schemeClr val="tx1"/>
                </a:solidFill>
                <a:latin typeface="+mn-lt"/>
                <a:ea typeface="+mn-ea"/>
              </a:rPr>
              <a:t>数字数据网络（</a:t>
            </a:r>
            <a:r>
              <a:rPr lang="en-US" altLang="zh-CN" sz="3200" dirty="0">
                <a:solidFill>
                  <a:schemeClr val="tx1"/>
                </a:solidFill>
                <a:latin typeface="+mn-lt"/>
                <a:ea typeface="+mn-ea"/>
              </a:rPr>
              <a:t>DDN）</a:t>
            </a:r>
            <a:endParaRPr lang="zh-CN" altLang="en-US" sz="3200" dirty="0">
              <a:solidFill>
                <a:schemeClr val="tx1"/>
              </a:solidFill>
              <a:latin typeface="+mn-lt"/>
              <a:ea typeface="+mn-ea"/>
            </a:endParaRPr>
          </a:p>
        </p:txBody>
      </p:sp>
      <p:sp>
        <p:nvSpPr>
          <p:cNvPr id="112643" name="Rectangle 3">
            <a:extLst>
              <a:ext uri="{FF2B5EF4-FFF2-40B4-BE49-F238E27FC236}">
                <a16:creationId xmlns:a16="http://schemas.microsoft.com/office/drawing/2014/main" id="{6D8A0091-495A-4E78-8756-861AF591EC4A}"/>
              </a:ext>
            </a:extLst>
          </p:cNvPr>
          <p:cNvSpPr>
            <a:spLocks noGrp="1" noChangeArrowheads="1"/>
          </p:cNvSpPr>
          <p:nvPr>
            <p:ph type="body" idx="1"/>
          </p:nvPr>
        </p:nvSpPr>
        <p:spPr/>
        <p:txBody>
          <a:bodyPr/>
          <a:lstStyle/>
          <a:p>
            <a:pPr>
              <a:lnSpc>
                <a:spcPct val="90000"/>
              </a:lnSpc>
            </a:pPr>
            <a:r>
              <a:rPr lang="en-US" altLang="zh-CN"/>
              <a:t>DDN</a:t>
            </a:r>
            <a:r>
              <a:rPr lang="zh-CN" altLang="en-US"/>
              <a:t>通常称为专线，是利用数字信道传输技术传输数据信号的数据传输网络。用户租用的专用线路速率可达9.6</a:t>
            </a:r>
            <a:r>
              <a:rPr lang="en-US" altLang="zh-CN"/>
              <a:t>kb/s-2Mb/s。</a:t>
            </a:r>
          </a:p>
          <a:p>
            <a:pPr>
              <a:lnSpc>
                <a:spcPct val="90000"/>
              </a:lnSpc>
            </a:pPr>
            <a:r>
              <a:rPr lang="zh-CN" altLang="en-US"/>
              <a:t>服务提供商为用户提供的数据路径是专为用户保留的，别人不能使用，因此实时性强、速度很高、通信量大。</a:t>
            </a:r>
          </a:p>
          <a:p>
            <a:pPr>
              <a:lnSpc>
                <a:spcPct val="90000"/>
              </a:lnSpc>
            </a:pPr>
            <a:r>
              <a:rPr lang="zh-CN" altLang="en-US"/>
              <a:t>价格昂贵。</a:t>
            </a:r>
          </a:p>
        </p:txBody>
      </p:sp>
      <p:sp>
        <p:nvSpPr>
          <p:cNvPr id="4" name="标题 1">
            <a:extLst>
              <a:ext uri="{FF2B5EF4-FFF2-40B4-BE49-F238E27FC236}">
                <a16:creationId xmlns:a16="http://schemas.microsoft.com/office/drawing/2014/main" id="{5E26D713-EF83-4479-AB18-9C02E76D02C7}"/>
              </a:ext>
            </a:extLst>
          </p:cNvPr>
          <p:cNvSpPr txBox="1">
            <a:spLocks/>
          </p:cNvSpPr>
          <p:nvPr/>
        </p:nvSpPr>
        <p:spPr bwMode="auto">
          <a:xfrm>
            <a:off x="250825" y="214630"/>
            <a:ext cx="8693150" cy="1063625"/>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楷体_GB2312"/>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r>
              <a:rPr lang="zh-CN" altLang="en-US" kern="0" dirty="0"/>
              <a:t>早期技术</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2158A50-28E3-487E-B5D6-D4EF336C69FB}"/>
              </a:ext>
            </a:extLst>
          </p:cNvPr>
          <p:cNvSpPr>
            <a:spLocks noGrp="1" noChangeArrowheads="1"/>
          </p:cNvSpPr>
          <p:nvPr>
            <p:ph type="title"/>
          </p:nvPr>
        </p:nvSpPr>
        <p:spPr>
          <a:xfrm>
            <a:off x="250825" y="382737"/>
            <a:ext cx="8693150" cy="1462087"/>
          </a:xfrm>
        </p:spPr>
        <p:txBody>
          <a:bodyPr/>
          <a:lstStyle/>
          <a:p>
            <a:pPr marL="342900" indent="-342900" eaLnBrk="1">
              <a:spcBef>
                <a:spcPct val="20000"/>
              </a:spcBef>
              <a:buClr>
                <a:schemeClr val="folHlink"/>
              </a:buClr>
              <a:buSzPct val="60000"/>
              <a:buFont typeface="Wingdings" panose="05000000000000000000" pitchFamily="2" charset="2"/>
              <a:buChar char="n"/>
            </a:pPr>
            <a:r>
              <a:rPr lang="zh-CN" altLang="en-US" sz="3200" dirty="0">
                <a:solidFill>
                  <a:schemeClr val="tx1"/>
                </a:solidFill>
                <a:latin typeface="+mn-lt"/>
                <a:ea typeface="+mn-ea"/>
              </a:rPr>
              <a:t>综合业务数字网络（</a:t>
            </a:r>
            <a:r>
              <a:rPr lang="en-US" altLang="zh-CN" sz="3200" dirty="0">
                <a:solidFill>
                  <a:schemeClr val="tx1"/>
                </a:solidFill>
                <a:latin typeface="+mn-lt"/>
                <a:ea typeface="+mn-ea"/>
              </a:rPr>
              <a:t>ISDN）</a:t>
            </a:r>
            <a:endParaRPr lang="zh-CN" altLang="en-US" sz="3200" dirty="0">
              <a:solidFill>
                <a:schemeClr val="tx1"/>
              </a:solidFill>
              <a:latin typeface="+mn-lt"/>
              <a:ea typeface="+mn-ea"/>
            </a:endParaRPr>
          </a:p>
        </p:txBody>
      </p:sp>
      <p:sp>
        <p:nvSpPr>
          <p:cNvPr id="113667" name="Rectangle 3">
            <a:extLst>
              <a:ext uri="{FF2B5EF4-FFF2-40B4-BE49-F238E27FC236}">
                <a16:creationId xmlns:a16="http://schemas.microsoft.com/office/drawing/2014/main" id="{5540BD5D-0EAE-4F6F-8352-3F84E1162294}"/>
              </a:ext>
            </a:extLst>
          </p:cNvPr>
          <p:cNvSpPr>
            <a:spLocks noGrp="1" noChangeArrowheads="1"/>
          </p:cNvSpPr>
          <p:nvPr>
            <p:ph type="body" idx="1"/>
          </p:nvPr>
        </p:nvSpPr>
        <p:spPr/>
        <p:txBody>
          <a:bodyPr/>
          <a:lstStyle/>
          <a:p>
            <a:r>
              <a:rPr lang="zh-CN" altLang="en-US" sz="2800"/>
              <a:t>提供端到端的数字连接，提供各种通信业务，包括语音、数据、可视图文、可视电话、传真、电子信箱、会议电视、语音信箱和网络互联等。</a:t>
            </a:r>
          </a:p>
          <a:p>
            <a:r>
              <a:rPr lang="en-US" altLang="zh-CN" sz="2800"/>
              <a:t>ISDN</a:t>
            </a:r>
            <a:r>
              <a:rPr lang="zh-CN" altLang="en-US" sz="2800"/>
              <a:t>可分为两代，第一代称为窄带</a:t>
            </a:r>
            <a:r>
              <a:rPr lang="en-US" altLang="zh-CN" sz="2800"/>
              <a:t>ISDN</a:t>
            </a:r>
            <a:r>
              <a:rPr lang="zh-CN" altLang="en-US" sz="2800"/>
              <a:t>即</a:t>
            </a:r>
            <a:r>
              <a:rPr lang="en-US" altLang="zh-CN" sz="2800"/>
              <a:t>N-ISDN，</a:t>
            </a:r>
            <a:r>
              <a:rPr lang="zh-CN" altLang="en-US" sz="2800"/>
              <a:t>它基于64</a:t>
            </a:r>
            <a:r>
              <a:rPr lang="en-US" altLang="zh-CN" sz="2800"/>
              <a:t>kb/s</a:t>
            </a:r>
            <a:r>
              <a:rPr lang="zh-CN" altLang="en-US" sz="2800"/>
              <a:t>通道作为基本交换部件，采用电路交换方式，只能提供2</a:t>
            </a:r>
            <a:r>
              <a:rPr lang="en-US" altLang="zh-CN" sz="2800"/>
              <a:t>MB/S</a:t>
            </a:r>
            <a:r>
              <a:rPr lang="zh-CN" altLang="en-US" sz="2800"/>
              <a:t>以下的业务，家用</a:t>
            </a:r>
            <a:r>
              <a:rPr lang="en-US" altLang="zh-CN" sz="2800"/>
              <a:t>ISDN</a:t>
            </a:r>
            <a:r>
              <a:rPr lang="zh-CN" altLang="en-US" sz="2800"/>
              <a:t>都属于这种，它建立在铜缆电话网的基础上，而且与模拟通信端到端兼容，但它本质上不同于模拟通信。</a:t>
            </a:r>
          </a:p>
          <a:p>
            <a:endParaRPr lang="zh-CN" altLang="en-US" sz="2800"/>
          </a:p>
        </p:txBody>
      </p:sp>
      <p:sp>
        <p:nvSpPr>
          <p:cNvPr id="4" name="标题 1">
            <a:extLst>
              <a:ext uri="{FF2B5EF4-FFF2-40B4-BE49-F238E27FC236}">
                <a16:creationId xmlns:a16="http://schemas.microsoft.com/office/drawing/2014/main" id="{B25A8900-1B36-4D91-9366-31A7F56BF1E7}"/>
              </a:ext>
            </a:extLst>
          </p:cNvPr>
          <p:cNvSpPr txBox="1">
            <a:spLocks/>
          </p:cNvSpPr>
          <p:nvPr/>
        </p:nvSpPr>
        <p:spPr bwMode="auto">
          <a:xfrm>
            <a:off x="250825" y="214630"/>
            <a:ext cx="8693150" cy="1063625"/>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楷体_GB2312"/>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r>
              <a:rPr lang="zh-CN" altLang="en-US" kern="0" dirty="0"/>
              <a:t>早期技术</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06500"/>
            <a:ext cx="8704580" cy="4966970"/>
          </a:xfrm>
        </p:spPr>
        <p:txBody>
          <a:bodyPr/>
          <a:lstStyle/>
          <a:p>
            <a:r>
              <a:rPr lang="zh-CN" dirty="0"/>
              <a:t>帧中继</a:t>
            </a:r>
          </a:p>
          <a:p>
            <a:pPr marL="0" indent="0">
              <a:buNone/>
            </a:pPr>
            <a:r>
              <a:rPr lang="zh-CN" altLang="en-US" sz="2400" dirty="0"/>
              <a:t>       </a:t>
            </a:r>
            <a:r>
              <a:rPr lang="zh-CN" altLang="en-US" sz="2400" dirty="0">
                <a:sym typeface="+mn-ea"/>
              </a:rPr>
              <a:t>帧中继设计于</a:t>
            </a:r>
            <a:r>
              <a:rPr lang="en-US" altLang="zh-CN" sz="2400" dirty="0">
                <a:sym typeface="+mn-ea"/>
              </a:rPr>
              <a:t>20</a:t>
            </a:r>
            <a:r>
              <a:rPr lang="zh-CN" altLang="en-US" sz="2400" dirty="0">
                <a:sym typeface="+mn-ea"/>
              </a:rPr>
              <a:t>世纪</a:t>
            </a:r>
            <a:r>
              <a:rPr lang="en-US" altLang="zh-CN" sz="2400" dirty="0">
                <a:sym typeface="+mn-ea"/>
              </a:rPr>
              <a:t>80</a:t>
            </a:r>
            <a:r>
              <a:rPr lang="zh-CN" altLang="en-US" sz="2400" dirty="0">
                <a:sym typeface="+mn-ea"/>
              </a:rPr>
              <a:t>年代后期，在</a:t>
            </a:r>
            <a:r>
              <a:rPr lang="en-US" altLang="zh-CN" sz="2400" dirty="0">
                <a:sym typeface="+mn-ea"/>
              </a:rPr>
              <a:t>90</a:t>
            </a:r>
            <a:r>
              <a:rPr lang="zh-CN" altLang="en-US" sz="2400" dirty="0">
                <a:sym typeface="+mn-ea"/>
              </a:rPr>
              <a:t>年代得到了广泛应用，与</a:t>
            </a:r>
            <a:r>
              <a:rPr lang="en-US" altLang="zh-CN" sz="2400" dirty="0">
                <a:sym typeface="+mn-ea"/>
              </a:rPr>
              <a:t>X.25</a:t>
            </a:r>
            <a:r>
              <a:rPr lang="zh-CN" altLang="en-US" sz="2400" dirty="0">
                <a:sym typeface="+mn-ea"/>
              </a:rPr>
              <a:t>类似，帧中继也使用虚电路。帧中继对</a:t>
            </a:r>
            <a:r>
              <a:rPr lang="en-US" altLang="zh-CN" sz="2400" dirty="0">
                <a:sym typeface="+mn-ea"/>
              </a:rPr>
              <a:t>X.25</a:t>
            </a:r>
            <a:r>
              <a:rPr lang="zh-CN" altLang="en-US" sz="2400" dirty="0">
                <a:sym typeface="+mn-ea"/>
              </a:rPr>
              <a:t>协议作了简化和改进，省略了</a:t>
            </a:r>
            <a:r>
              <a:rPr lang="en-US" altLang="zh-CN" sz="2400" dirty="0">
                <a:sym typeface="+mn-ea"/>
              </a:rPr>
              <a:t>X.25</a:t>
            </a:r>
            <a:r>
              <a:rPr lang="zh-CN" altLang="en-US" sz="2400" dirty="0">
                <a:sym typeface="+mn-ea"/>
              </a:rPr>
              <a:t>中的网络层，以数据链路层的帧为基础实现多条逻辑链路的统计复用和转换。</a:t>
            </a:r>
          </a:p>
          <a:p>
            <a:pPr marL="0" indent="0">
              <a:lnSpc>
                <a:spcPct val="90000"/>
              </a:lnSpc>
              <a:buNone/>
            </a:pPr>
            <a:r>
              <a:rPr lang="zh-CN" altLang="en-US" sz="2000" dirty="0"/>
              <a:t>        </a:t>
            </a:r>
            <a:r>
              <a:rPr lang="zh-CN" altLang="en-US" sz="2000" dirty="0">
                <a:sym typeface="+mn-ea"/>
              </a:rPr>
              <a:t>帧中继网络管理员在配置每一条永久虚电路（</a:t>
            </a:r>
            <a:r>
              <a:rPr lang="en-US" altLang="zh-CN" sz="2000" dirty="0">
                <a:sym typeface="+mn-ea"/>
              </a:rPr>
              <a:t>PVC</a:t>
            </a:r>
            <a:r>
              <a:rPr lang="zh-CN" altLang="en-US" sz="2000" dirty="0">
                <a:sym typeface="+mn-ea"/>
              </a:rPr>
              <a:t>）时，要对每一条</a:t>
            </a:r>
            <a:r>
              <a:rPr lang="en-US" altLang="zh-CN" sz="2000" dirty="0">
                <a:sym typeface="+mn-ea"/>
              </a:rPr>
              <a:t>PVC</a:t>
            </a:r>
            <a:r>
              <a:rPr lang="zh-CN" altLang="en-US" sz="2000" dirty="0">
                <a:sym typeface="+mn-ea"/>
              </a:rPr>
              <a:t>设置承诺信息速率</a:t>
            </a:r>
            <a:r>
              <a:rPr lang="en-US" altLang="zh-CN" sz="2000" dirty="0">
                <a:sym typeface="+mn-ea"/>
              </a:rPr>
              <a:t>CIR</a:t>
            </a:r>
            <a:r>
              <a:rPr lang="zh-CN" altLang="en-US" sz="2000" dirty="0">
                <a:sym typeface="+mn-ea"/>
              </a:rPr>
              <a:t>（</a:t>
            </a:r>
            <a:r>
              <a:rPr lang="en-US" altLang="zh-CN" sz="2000" dirty="0" err="1">
                <a:sym typeface="+mn-ea"/>
              </a:rPr>
              <a:t>Commited</a:t>
            </a:r>
            <a:r>
              <a:rPr lang="en-US" altLang="zh-CN" sz="2000" dirty="0">
                <a:sym typeface="+mn-ea"/>
              </a:rPr>
              <a:t> Information Rate</a:t>
            </a:r>
            <a:r>
              <a:rPr lang="zh-CN" altLang="en-US" sz="2000" dirty="0">
                <a:sym typeface="+mn-ea"/>
              </a:rPr>
              <a:t>）、承诺突发量</a:t>
            </a:r>
            <a:r>
              <a:rPr lang="en-US" altLang="zh-CN" sz="2000" dirty="0" err="1">
                <a:sym typeface="+mn-ea"/>
              </a:rPr>
              <a:t>Bc</a:t>
            </a:r>
            <a:r>
              <a:rPr lang="zh-CN" altLang="en-US" sz="2000" dirty="0">
                <a:sym typeface="+mn-ea"/>
              </a:rPr>
              <a:t>、超过突发量</a:t>
            </a:r>
            <a:r>
              <a:rPr lang="en-US" altLang="zh-CN" sz="2000" dirty="0">
                <a:sym typeface="+mn-ea"/>
              </a:rPr>
              <a:t>Be</a:t>
            </a:r>
            <a:r>
              <a:rPr lang="zh-CN" altLang="en-US" sz="2000" dirty="0">
                <a:sym typeface="+mn-ea"/>
              </a:rPr>
              <a:t>等参数，这些参数主要用于帧中继交换机进行拥塞控制。</a:t>
            </a:r>
            <a:endParaRPr lang="zh-CN" altLang="en-US" sz="20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86</a:t>
            </a:fld>
            <a:endParaRPr lang="zh-CN" altLang="en-US"/>
          </a:p>
        </p:txBody>
      </p:sp>
      <p:sp>
        <p:nvSpPr>
          <p:cNvPr id="5" name="矩形 4">
            <a:extLst>
              <a:ext uri="{FF2B5EF4-FFF2-40B4-BE49-F238E27FC236}">
                <a16:creationId xmlns:a16="http://schemas.microsoft.com/office/drawing/2014/main" id="{3665690F-A2C1-4753-84D5-1FA5FF2A8B7F}"/>
              </a:ext>
            </a:extLst>
          </p:cNvPr>
          <p:cNvSpPr/>
          <p:nvPr/>
        </p:nvSpPr>
        <p:spPr>
          <a:xfrm>
            <a:off x="287176" y="4221088"/>
            <a:ext cx="8569647" cy="707886"/>
          </a:xfrm>
          <a:prstGeom prst="rect">
            <a:avLst/>
          </a:prstGeom>
        </p:spPr>
        <p:txBody>
          <a:bodyPr wrap="square">
            <a:spAutoFit/>
          </a:bodyPr>
          <a:lstStyle/>
          <a:p>
            <a:r>
              <a:rPr lang="zh-CN" altLang="en-US" dirty="0"/>
              <a:t>        </a:t>
            </a:r>
            <a:r>
              <a:rPr lang="zh-CN" altLang="en-US" sz="2000" dirty="0"/>
              <a:t>帧由</a:t>
            </a:r>
            <a:r>
              <a:rPr lang="en-US" altLang="zh-CN" sz="2000" dirty="0"/>
              <a:t>5</a:t>
            </a:r>
            <a:r>
              <a:rPr lang="zh-CN" altLang="en-US" sz="2000" dirty="0"/>
              <a:t>种字段组成：标志字段</a:t>
            </a:r>
            <a:r>
              <a:rPr lang="en-US" altLang="zh-CN" sz="2000" dirty="0"/>
              <a:t>F</a:t>
            </a:r>
            <a:r>
              <a:rPr lang="zh-CN" altLang="en-US" sz="2000" dirty="0"/>
              <a:t>、地址字段</a:t>
            </a:r>
            <a:r>
              <a:rPr lang="en-US" altLang="zh-CN" sz="2000" dirty="0"/>
              <a:t>A</a:t>
            </a:r>
            <a:r>
              <a:rPr lang="zh-CN" altLang="en-US" sz="2000" dirty="0"/>
              <a:t>、控制字段</a:t>
            </a:r>
            <a:r>
              <a:rPr lang="en-US" altLang="zh-CN" sz="2000" dirty="0"/>
              <a:t>C</a:t>
            </a:r>
            <a:r>
              <a:rPr lang="zh-CN" altLang="en-US" sz="2000" dirty="0"/>
              <a:t>、信息字段</a:t>
            </a:r>
            <a:r>
              <a:rPr lang="en-US" altLang="zh-CN" sz="2000" dirty="0"/>
              <a:t>I</a:t>
            </a:r>
            <a:r>
              <a:rPr lang="zh-CN" altLang="en-US" sz="2000" dirty="0"/>
              <a:t>和帧检验序列字段</a:t>
            </a:r>
            <a:r>
              <a:rPr lang="en-US" altLang="zh-CN" sz="2000" dirty="0"/>
              <a:t>FCS</a:t>
            </a:r>
            <a:endParaRPr lang="zh-CN" altLang="en-US" sz="2000" dirty="0"/>
          </a:p>
        </p:txBody>
      </p:sp>
      <p:pic>
        <p:nvPicPr>
          <p:cNvPr id="6" name="图片 5">
            <a:extLst>
              <a:ext uri="{FF2B5EF4-FFF2-40B4-BE49-F238E27FC236}">
                <a16:creationId xmlns:a16="http://schemas.microsoft.com/office/drawing/2014/main" id="{69E8841F-7B2F-4D47-A65F-2732FF93D09D}"/>
              </a:ext>
            </a:extLst>
          </p:cNvPr>
          <p:cNvPicPr>
            <a:picLocks noChangeAspect="1"/>
          </p:cNvPicPr>
          <p:nvPr/>
        </p:nvPicPr>
        <p:blipFill>
          <a:blip r:embed="rId3"/>
          <a:stretch>
            <a:fillRect/>
          </a:stretch>
        </p:blipFill>
        <p:spPr>
          <a:xfrm>
            <a:off x="1763688" y="4928974"/>
            <a:ext cx="5838857" cy="19042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06500"/>
            <a:ext cx="8704580" cy="4966970"/>
          </a:xfrm>
        </p:spPr>
        <p:txBody>
          <a:bodyPr/>
          <a:lstStyle/>
          <a:p>
            <a:r>
              <a:rPr lang="zh-CN" dirty="0"/>
              <a:t>帧中继</a:t>
            </a:r>
          </a:p>
          <a:p>
            <a:pPr marL="0" indent="0">
              <a:buNone/>
            </a:pPr>
            <a:r>
              <a:rPr lang="zh-CN" altLang="en-US" sz="2400" dirty="0"/>
              <a:t>       </a:t>
            </a:r>
            <a:endParaRPr lang="zh-CN" altLang="en-US" sz="20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87</a:t>
            </a:fld>
            <a:endParaRPr lang="zh-CN" altLang="en-US"/>
          </a:p>
        </p:txBody>
      </p:sp>
      <p:pic>
        <p:nvPicPr>
          <p:cNvPr id="7" name="图片 6">
            <a:extLst>
              <a:ext uri="{FF2B5EF4-FFF2-40B4-BE49-F238E27FC236}">
                <a16:creationId xmlns:a16="http://schemas.microsoft.com/office/drawing/2014/main" id="{9B2D7714-D9ED-4007-B3C2-543CF882AAD0}"/>
              </a:ext>
            </a:extLst>
          </p:cNvPr>
          <p:cNvPicPr>
            <a:picLocks noChangeAspect="1"/>
          </p:cNvPicPr>
          <p:nvPr/>
        </p:nvPicPr>
        <p:blipFill>
          <a:blip r:embed="rId3"/>
          <a:stretch>
            <a:fillRect/>
          </a:stretch>
        </p:blipFill>
        <p:spPr>
          <a:xfrm>
            <a:off x="683568" y="1300849"/>
            <a:ext cx="7488832" cy="5556230"/>
          </a:xfrm>
          <a:prstGeom prst="rect">
            <a:avLst/>
          </a:prstGeom>
        </p:spPr>
      </p:pic>
    </p:spTree>
    <p:extLst>
      <p:ext uri="{BB962C8B-B14F-4D97-AF65-F5344CB8AC3E}">
        <p14:creationId xmlns:p14="http://schemas.microsoft.com/office/powerpoint/2010/main" val="239996959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063625"/>
          </a:xfrm>
        </p:spPr>
        <p:txBody>
          <a:bodyPr/>
          <a:lstStyle/>
          <a:p>
            <a:r>
              <a:rPr lang="zh-CN" altLang="en-US"/>
              <a:t>早期技术</a:t>
            </a:r>
          </a:p>
        </p:txBody>
      </p:sp>
      <p:sp>
        <p:nvSpPr>
          <p:cNvPr id="3" name="内容占位符 2"/>
          <p:cNvSpPr>
            <a:spLocks noGrp="1"/>
          </p:cNvSpPr>
          <p:nvPr>
            <p:ph idx="1"/>
          </p:nvPr>
        </p:nvSpPr>
        <p:spPr>
          <a:xfrm>
            <a:off x="250825" y="1206500"/>
            <a:ext cx="8704580" cy="4966970"/>
          </a:xfrm>
        </p:spPr>
        <p:txBody>
          <a:bodyPr/>
          <a:lstStyle/>
          <a:p>
            <a:r>
              <a:rPr lang="zh-CN" altLang="en-US" b="1" dirty="0">
                <a:sym typeface="+mn-ea"/>
              </a:rPr>
              <a:t>交换式多兆位数据服务</a:t>
            </a:r>
            <a:endParaRPr lang="zh-CN" altLang="en-US" b="1" dirty="0"/>
          </a:p>
          <a:p>
            <a:endParaRPr lang="zh-CN" dirty="0"/>
          </a:p>
          <a:p>
            <a:pPr marL="0" indent="0">
              <a:buNone/>
            </a:pPr>
            <a:r>
              <a:rPr lang="zh-CN" altLang="en-US" sz="2400" dirty="0"/>
              <a:t>       </a:t>
            </a:r>
            <a:r>
              <a:rPr lang="zh-CN" altLang="en-US" sz="2400" dirty="0">
                <a:sym typeface="+mn-ea"/>
              </a:rPr>
              <a:t>交换式多兆位数据服务（</a:t>
            </a:r>
            <a:r>
              <a:rPr lang="en-US" altLang="zh-CN" sz="2400" dirty="0">
                <a:sym typeface="+mn-ea"/>
              </a:rPr>
              <a:t>SMDS</a:t>
            </a:r>
            <a:r>
              <a:rPr lang="zh-CN" altLang="en-US" sz="2400" dirty="0">
                <a:sym typeface="+mn-ea"/>
              </a:rPr>
              <a:t>）是由 </a:t>
            </a:r>
            <a:r>
              <a:rPr lang="en-US" altLang="zh-CN" sz="2400" dirty="0" err="1">
                <a:sym typeface="+mn-ea"/>
              </a:rPr>
              <a:t>Bellcore</a:t>
            </a:r>
            <a:r>
              <a:rPr lang="en-US" altLang="zh-CN" sz="2400" dirty="0">
                <a:sym typeface="+mn-ea"/>
              </a:rPr>
              <a:t> </a:t>
            </a:r>
            <a:r>
              <a:rPr lang="zh-CN" altLang="en-US" sz="2400" dirty="0">
                <a:sym typeface="+mn-ea"/>
              </a:rPr>
              <a:t>公司开发的高速城域网（</a:t>
            </a:r>
            <a:r>
              <a:rPr lang="en-US" altLang="zh-CN" sz="2400" dirty="0">
                <a:sym typeface="+mn-ea"/>
              </a:rPr>
              <a:t>MAN</a:t>
            </a:r>
            <a:r>
              <a:rPr lang="zh-CN" altLang="en-US" sz="2400" dirty="0">
                <a:sym typeface="+mn-ea"/>
              </a:rPr>
              <a:t>）数据通信服务。</a:t>
            </a:r>
            <a:endParaRPr lang="zh-CN" altLang="en-US" sz="2400" dirty="0"/>
          </a:p>
          <a:p>
            <a:pPr marL="0" indent="0">
              <a:buNone/>
            </a:pPr>
            <a:r>
              <a:rPr lang="zh-CN" altLang="en-US" sz="2400" dirty="0">
                <a:sym typeface="+mn-ea"/>
              </a:rPr>
              <a:t>    </a:t>
            </a:r>
            <a:r>
              <a:rPr lang="en-US" altLang="zh-CN" sz="2400" dirty="0">
                <a:sym typeface="+mn-ea"/>
              </a:rPr>
              <a:t>SMDS</a:t>
            </a:r>
            <a:r>
              <a:rPr lang="zh-CN" altLang="en-US" sz="2400" dirty="0">
                <a:sym typeface="+mn-ea"/>
              </a:rPr>
              <a:t>是一个</a:t>
            </a:r>
            <a:r>
              <a:rPr lang="zh-CN" altLang="en-US" sz="2400" dirty="0">
                <a:solidFill>
                  <a:srgbClr val="0070C0"/>
                </a:solidFill>
                <a:sym typeface="+mn-ea"/>
              </a:rPr>
              <a:t>无连接</a:t>
            </a:r>
            <a:r>
              <a:rPr lang="zh-CN" altLang="en-US" sz="2400" dirty="0">
                <a:sym typeface="+mn-ea"/>
              </a:rPr>
              <a:t>、共享介质的远程通信设备，它支持</a:t>
            </a:r>
            <a:endParaRPr lang="zh-CN" altLang="en-US" sz="2400" dirty="0"/>
          </a:p>
          <a:p>
            <a:pPr marL="0" indent="0">
              <a:buNone/>
            </a:pPr>
            <a:r>
              <a:rPr lang="en-US" altLang="zh-CN" sz="2400" dirty="0">
                <a:sym typeface="+mn-ea"/>
              </a:rPr>
              <a:t>56Kbps</a:t>
            </a:r>
            <a:r>
              <a:rPr lang="zh-CN" altLang="en-US" sz="2400" dirty="0">
                <a:sym typeface="+mn-ea"/>
              </a:rPr>
              <a:t>～</a:t>
            </a:r>
            <a:r>
              <a:rPr lang="en-US" altLang="zh-CN" sz="2400" dirty="0">
                <a:sym typeface="+mn-ea"/>
              </a:rPr>
              <a:t>34Mbps</a:t>
            </a:r>
            <a:r>
              <a:rPr lang="zh-CN" altLang="en-US" sz="2400" dirty="0">
                <a:sym typeface="+mn-ea"/>
              </a:rPr>
              <a:t>的数据传输速率。</a:t>
            </a:r>
            <a:endParaRPr lang="zh-CN" altLang="en-US" sz="2400" dirty="0"/>
          </a:p>
          <a:p>
            <a:pPr marL="0" indent="0">
              <a:buNone/>
            </a:pPr>
            <a:r>
              <a:rPr lang="zh-CN" altLang="en-US" sz="2400" dirty="0">
                <a:sym typeface="+mn-ea"/>
              </a:rPr>
              <a:t>       </a:t>
            </a:r>
            <a:r>
              <a:rPr lang="en-US" altLang="zh-CN" sz="2400" dirty="0">
                <a:sym typeface="+mn-ea"/>
              </a:rPr>
              <a:t>SMDS</a:t>
            </a:r>
            <a:r>
              <a:rPr lang="zh-CN" altLang="en-US" sz="2400" dirty="0">
                <a:sym typeface="+mn-ea"/>
              </a:rPr>
              <a:t>是一种广域网通信的高速宽带网络技术，并且是</a:t>
            </a:r>
            <a:r>
              <a:rPr lang="en-US" altLang="zh-CN" sz="2400" dirty="0">
                <a:sym typeface="+mn-ea"/>
              </a:rPr>
              <a:t>ATM</a:t>
            </a:r>
            <a:endParaRPr lang="en-US" altLang="zh-CN" sz="2400" dirty="0"/>
          </a:p>
          <a:p>
            <a:pPr marL="0" indent="0">
              <a:buNone/>
            </a:pPr>
            <a:r>
              <a:rPr lang="zh-CN" altLang="en-US" sz="2400" dirty="0">
                <a:sym typeface="+mn-ea"/>
              </a:rPr>
              <a:t>网络的先驱</a:t>
            </a:r>
            <a:r>
              <a:rPr lang="en-US" altLang="zh-CN" sz="2400" dirty="0">
                <a:sym typeface="+mn-ea"/>
              </a:rPr>
              <a:t>(</a:t>
            </a:r>
            <a:r>
              <a:rPr lang="zh-CN" altLang="en-US" sz="2400" dirty="0"/>
              <a:t>分成较小的 </a:t>
            </a:r>
            <a:r>
              <a:rPr lang="en-US" altLang="zh-CN" sz="2400" dirty="0"/>
              <a:t>53 </a:t>
            </a:r>
            <a:r>
              <a:rPr lang="zh-CN" altLang="en-US" sz="2400" dirty="0"/>
              <a:t>个字节的单元在服务供应商网络上传输</a:t>
            </a:r>
            <a:r>
              <a:rPr lang="en-US" altLang="zh-CN" sz="2400" dirty="0">
                <a:sym typeface="+mn-ea"/>
              </a:rPr>
              <a:t>)</a:t>
            </a:r>
            <a:r>
              <a:rPr lang="zh-CN" altLang="en-US" sz="2400" dirty="0">
                <a:sym typeface="+mn-ea"/>
              </a:rPr>
              <a:t>，现在绝大多数运营商已经不再使用，而使用</a:t>
            </a:r>
            <a:endParaRPr lang="zh-CN" altLang="en-US" sz="2400" dirty="0"/>
          </a:p>
          <a:p>
            <a:pPr marL="0" indent="0">
              <a:buNone/>
            </a:pPr>
            <a:r>
              <a:rPr lang="en-US" altLang="zh-CN" sz="2400" dirty="0">
                <a:sym typeface="+mn-ea"/>
              </a:rPr>
              <a:t>ATM</a:t>
            </a:r>
            <a:r>
              <a:rPr lang="zh-CN" altLang="en-US" sz="2400" dirty="0">
                <a:sym typeface="+mn-ea"/>
              </a:rPr>
              <a:t>和</a:t>
            </a:r>
            <a:r>
              <a:rPr lang="en-US" altLang="zh-CN" sz="2400" dirty="0">
                <a:sym typeface="+mn-ea"/>
              </a:rPr>
              <a:t>SDH</a:t>
            </a:r>
            <a:r>
              <a:rPr lang="zh-CN" altLang="en-US" sz="2400" dirty="0">
                <a:sym typeface="+mn-ea"/>
              </a:rPr>
              <a:t>（同步光网络）来代替它。</a:t>
            </a:r>
            <a:endParaRPr lang="zh-CN" altLang="en-US" sz="2000" dirty="0"/>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88</a:t>
            </a:fld>
            <a:endParaRPr lang="zh-CN" altLang="en-US"/>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1176020"/>
          </a:xfrm>
        </p:spPr>
        <p:txBody>
          <a:bodyPr/>
          <a:lstStyle/>
          <a:p>
            <a:r>
              <a:rPr lang="zh-CN" altLang="en-US" dirty="0"/>
              <a:t>早期技术的两个发展成果</a:t>
            </a:r>
          </a:p>
        </p:txBody>
      </p:sp>
      <p:sp>
        <p:nvSpPr>
          <p:cNvPr id="3" name="内容占位符 2"/>
          <p:cNvSpPr>
            <a:spLocks noGrp="1"/>
          </p:cNvSpPr>
          <p:nvPr>
            <p:ph idx="1"/>
          </p:nvPr>
        </p:nvSpPr>
        <p:spPr/>
        <p:txBody>
          <a:bodyPr/>
          <a:lstStyle/>
          <a:p>
            <a:r>
              <a:rPr lang="zh-CN" altLang="en-US" dirty="0"/>
              <a:t>形成兼容性强的数据链路层协议 如</a:t>
            </a:r>
            <a:r>
              <a:rPr lang="en-US" altLang="zh-CN" dirty="0"/>
              <a:t>PPP</a:t>
            </a:r>
            <a:endParaRPr lang="zh-CN" altLang="en-US" dirty="0"/>
          </a:p>
          <a:p>
            <a:endParaRPr lang="zh-CN" altLang="en-US" dirty="0"/>
          </a:p>
          <a:p>
            <a:r>
              <a:rPr lang="zh-CN" altLang="en-US" dirty="0"/>
              <a:t>形成</a:t>
            </a:r>
            <a:r>
              <a:rPr lang="en-US" altLang="zh-CN" dirty="0"/>
              <a:t>ATM</a:t>
            </a:r>
            <a:r>
              <a:rPr lang="zh-CN" altLang="en-US" dirty="0"/>
              <a:t>等宽带交换技术</a:t>
            </a:r>
          </a:p>
        </p:txBody>
      </p:sp>
      <p:sp>
        <p:nvSpPr>
          <p:cNvPr id="4" name="灯片编号占位符 3"/>
          <p:cNvSpPr>
            <a:spLocks noGrp="1"/>
          </p:cNvSpPr>
          <p:nvPr>
            <p:ph type="sldNum" sz="quarter" idx="12"/>
          </p:nvPr>
        </p:nvSpPr>
        <p:spPr/>
        <p:txBody>
          <a:bodyPr/>
          <a:lstStyle/>
          <a:p>
            <a:pPr>
              <a:defRPr/>
            </a:pPr>
            <a:fld id="{E5E81690-5925-4742-9A8E-042F2E7C6D4D}" type="slidenum">
              <a:rPr lang="zh-CN" altLang="en-US"/>
              <a:t>89</a:t>
            </a:fld>
            <a:endParaRPr lang="zh-CN" alt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框 108545"/>
          <p:cNvSpPr txBox="1"/>
          <p:nvPr/>
        </p:nvSpPr>
        <p:spPr>
          <a:xfrm>
            <a:off x="1981200" y="1587500"/>
            <a:ext cx="6096000" cy="1249363"/>
          </a:xfrm>
          <a:prstGeom prst="rect">
            <a:avLst/>
          </a:prstGeom>
          <a:noFill/>
          <a:ln w="9525">
            <a:noFill/>
          </a:ln>
        </p:spPr>
        <p:txBody>
          <a:bodyPr anchor="t">
            <a:spAutoFit/>
          </a:bodyPr>
          <a:lstStyle/>
          <a:p>
            <a:pPr lvl="0" indent="0">
              <a:spcBef>
                <a:spcPct val="50000"/>
              </a:spcBef>
            </a:pPr>
            <a:r>
              <a:rPr lang="zh-CN" altLang="en-US" sz="4000" dirty="0">
                <a:latin typeface="Times New Roman" panose="02020603050405020304" charset="0"/>
                <a:ea typeface="宋体" panose="02010600030101010101" pitchFamily="2" charset="-122"/>
              </a:rPr>
              <a:t>全互联通信方式</a:t>
            </a:r>
          </a:p>
          <a:p>
            <a:pPr lvl="0" indent="0">
              <a:spcBef>
                <a:spcPct val="50000"/>
              </a:spcBef>
            </a:pPr>
            <a:endParaRPr lang="zh-CN" altLang="en-US" sz="2400" dirty="0">
              <a:latin typeface="Times New Roman" panose="02020603050405020304" charset="0"/>
              <a:ea typeface="宋体" panose="02010600030101010101" pitchFamily="2" charset="-122"/>
            </a:endParaRPr>
          </a:p>
        </p:txBody>
      </p:sp>
      <p:sp>
        <p:nvSpPr>
          <p:cNvPr id="108547" name="椭圆 108546"/>
          <p:cNvSpPr/>
          <p:nvPr/>
        </p:nvSpPr>
        <p:spPr>
          <a:xfrm>
            <a:off x="7543800" y="4132263"/>
            <a:ext cx="304800" cy="228600"/>
          </a:xfrm>
          <a:prstGeom prst="ellipse">
            <a:avLst/>
          </a:prstGeom>
          <a:solidFill>
            <a:schemeClr val="hlink"/>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108548" name="椭圆 108547"/>
          <p:cNvSpPr/>
          <p:nvPr/>
        </p:nvSpPr>
        <p:spPr>
          <a:xfrm>
            <a:off x="5715000" y="3294063"/>
            <a:ext cx="304800" cy="228600"/>
          </a:xfrm>
          <a:prstGeom prst="ellipse">
            <a:avLst/>
          </a:prstGeom>
          <a:solidFill>
            <a:schemeClr val="hlink"/>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108549" name="椭圆 108548"/>
          <p:cNvSpPr/>
          <p:nvPr/>
        </p:nvSpPr>
        <p:spPr>
          <a:xfrm>
            <a:off x="7543800" y="2913063"/>
            <a:ext cx="304800" cy="228600"/>
          </a:xfrm>
          <a:prstGeom prst="ellipse">
            <a:avLst/>
          </a:prstGeom>
          <a:solidFill>
            <a:schemeClr val="hlink"/>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108550" name="椭圆 108549"/>
          <p:cNvSpPr/>
          <p:nvPr/>
        </p:nvSpPr>
        <p:spPr>
          <a:xfrm>
            <a:off x="6553200" y="2608263"/>
            <a:ext cx="304800" cy="228600"/>
          </a:xfrm>
          <a:prstGeom prst="ellipse">
            <a:avLst/>
          </a:prstGeom>
          <a:solidFill>
            <a:schemeClr val="hlink"/>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108551" name="椭圆 108550"/>
          <p:cNvSpPr/>
          <p:nvPr/>
        </p:nvSpPr>
        <p:spPr>
          <a:xfrm>
            <a:off x="6324600" y="4284663"/>
            <a:ext cx="304800" cy="228600"/>
          </a:xfrm>
          <a:prstGeom prst="ellipse">
            <a:avLst/>
          </a:prstGeom>
          <a:solidFill>
            <a:schemeClr val="hlink"/>
          </a:solidFill>
          <a:ln w="9525" cap="flat" cmpd="sng">
            <a:solidFill>
              <a:schemeClr val="tx1"/>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108552" name="直接连接符 108551"/>
          <p:cNvSpPr/>
          <p:nvPr/>
        </p:nvSpPr>
        <p:spPr>
          <a:xfrm flipV="1">
            <a:off x="6019800" y="2836863"/>
            <a:ext cx="609600" cy="457200"/>
          </a:xfrm>
          <a:prstGeom prst="line">
            <a:avLst/>
          </a:prstGeom>
          <a:ln w="9525" cap="flat" cmpd="sng">
            <a:solidFill>
              <a:schemeClr val="tx1"/>
            </a:solidFill>
            <a:prstDash val="solid"/>
            <a:round/>
            <a:headEnd type="none" w="med" len="med"/>
            <a:tailEnd type="none" w="med" len="med"/>
          </a:ln>
        </p:spPr>
      </p:sp>
      <p:sp>
        <p:nvSpPr>
          <p:cNvPr id="108553" name="直接连接符 108552"/>
          <p:cNvSpPr/>
          <p:nvPr/>
        </p:nvSpPr>
        <p:spPr>
          <a:xfrm flipV="1">
            <a:off x="6019800" y="3065463"/>
            <a:ext cx="1524000" cy="381000"/>
          </a:xfrm>
          <a:prstGeom prst="line">
            <a:avLst/>
          </a:prstGeom>
          <a:ln w="9525" cap="flat" cmpd="sng">
            <a:solidFill>
              <a:schemeClr val="tx1"/>
            </a:solidFill>
            <a:prstDash val="solid"/>
            <a:round/>
            <a:headEnd type="none" w="med" len="med"/>
            <a:tailEnd type="none" w="med" len="med"/>
          </a:ln>
        </p:spPr>
      </p:sp>
      <p:sp>
        <p:nvSpPr>
          <p:cNvPr id="108554" name="直接连接符 108553"/>
          <p:cNvSpPr/>
          <p:nvPr/>
        </p:nvSpPr>
        <p:spPr>
          <a:xfrm>
            <a:off x="6019800" y="3446463"/>
            <a:ext cx="1600200" cy="685800"/>
          </a:xfrm>
          <a:prstGeom prst="line">
            <a:avLst/>
          </a:prstGeom>
          <a:ln w="9525" cap="flat" cmpd="sng">
            <a:solidFill>
              <a:schemeClr val="tx1"/>
            </a:solidFill>
            <a:prstDash val="solid"/>
            <a:round/>
            <a:headEnd type="none" w="med" len="med"/>
            <a:tailEnd type="none" w="med" len="med"/>
          </a:ln>
        </p:spPr>
      </p:sp>
      <p:sp>
        <p:nvSpPr>
          <p:cNvPr id="108555" name="直接连接符 108554"/>
          <p:cNvSpPr/>
          <p:nvPr/>
        </p:nvSpPr>
        <p:spPr>
          <a:xfrm>
            <a:off x="5943600" y="3522663"/>
            <a:ext cx="457200" cy="762000"/>
          </a:xfrm>
          <a:prstGeom prst="line">
            <a:avLst/>
          </a:prstGeom>
          <a:ln w="9525" cap="flat" cmpd="sng">
            <a:solidFill>
              <a:schemeClr val="tx1"/>
            </a:solidFill>
            <a:prstDash val="solid"/>
            <a:round/>
            <a:headEnd type="none" w="med" len="med"/>
            <a:tailEnd type="none" w="med" len="med"/>
          </a:ln>
        </p:spPr>
      </p:sp>
      <p:sp>
        <p:nvSpPr>
          <p:cNvPr id="108556" name="直接连接符 108555"/>
          <p:cNvSpPr/>
          <p:nvPr/>
        </p:nvSpPr>
        <p:spPr>
          <a:xfrm flipH="1">
            <a:off x="6477000" y="2836863"/>
            <a:ext cx="228600" cy="1447800"/>
          </a:xfrm>
          <a:prstGeom prst="line">
            <a:avLst/>
          </a:prstGeom>
          <a:ln w="9525" cap="flat" cmpd="sng">
            <a:solidFill>
              <a:schemeClr val="accent1"/>
            </a:solidFill>
            <a:prstDash val="solid"/>
            <a:round/>
            <a:headEnd type="none" w="med" len="med"/>
            <a:tailEnd type="none" w="med" len="med"/>
          </a:ln>
        </p:spPr>
      </p:sp>
      <p:sp>
        <p:nvSpPr>
          <p:cNvPr id="108557" name="直接连接符 108556"/>
          <p:cNvSpPr/>
          <p:nvPr/>
        </p:nvSpPr>
        <p:spPr>
          <a:xfrm>
            <a:off x="6858000" y="2836863"/>
            <a:ext cx="762000" cy="1295400"/>
          </a:xfrm>
          <a:prstGeom prst="line">
            <a:avLst/>
          </a:prstGeom>
          <a:ln w="9525" cap="flat" cmpd="sng">
            <a:solidFill>
              <a:schemeClr val="accent1"/>
            </a:solidFill>
            <a:prstDash val="solid"/>
            <a:round/>
            <a:headEnd type="none" w="med" len="med"/>
            <a:tailEnd type="none" w="med" len="med"/>
          </a:ln>
        </p:spPr>
      </p:sp>
      <p:sp>
        <p:nvSpPr>
          <p:cNvPr id="108558" name="直接连接符 108557"/>
          <p:cNvSpPr/>
          <p:nvPr/>
        </p:nvSpPr>
        <p:spPr>
          <a:xfrm>
            <a:off x="6858000" y="2760663"/>
            <a:ext cx="762000" cy="228600"/>
          </a:xfrm>
          <a:prstGeom prst="line">
            <a:avLst/>
          </a:prstGeom>
          <a:ln w="9525" cap="flat" cmpd="sng">
            <a:solidFill>
              <a:schemeClr val="accent1"/>
            </a:solidFill>
            <a:prstDash val="solid"/>
            <a:round/>
            <a:headEnd type="none" w="med" len="med"/>
            <a:tailEnd type="none" w="med" len="med"/>
          </a:ln>
        </p:spPr>
      </p:sp>
      <p:sp>
        <p:nvSpPr>
          <p:cNvPr id="108559" name="直接连接符 108558"/>
          <p:cNvSpPr/>
          <p:nvPr/>
        </p:nvSpPr>
        <p:spPr>
          <a:xfrm flipH="1">
            <a:off x="6553200" y="3141663"/>
            <a:ext cx="1066800" cy="1143000"/>
          </a:xfrm>
          <a:prstGeom prst="line">
            <a:avLst/>
          </a:prstGeom>
          <a:ln w="9525" cap="flat" cmpd="sng">
            <a:solidFill>
              <a:srgbClr val="008000"/>
            </a:solidFill>
            <a:prstDash val="solid"/>
            <a:round/>
            <a:headEnd type="none" w="med" len="med"/>
            <a:tailEnd type="none" w="med" len="med"/>
          </a:ln>
        </p:spPr>
      </p:sp>
      <p:sp>
        <p:nvSpPr>
          <p:cNvPr id="108560" name="直接连接符 108559"/>
          <p:cNvSpPr/>
          <p:nvPr/>
        </p:nvSpPr>
        <p:spPr>
          <a:xfrm>
            <a:off x="7696200" y="3141663"/>
            <a:ext cx="0" cy="1066800"/>
          </a:xfrm>
          <a:prstGeom prst="line">
            <a:avLst/>
          </a:prstGeom>
          <a:ln w="9525" cap="flat" cmpd="sng">
            <a:solidFill>
              <a:srgbClr val="008000"/>
            </a:solidFill>
            <a:prstDash val="solid"/>
            <a:round/>
            <a:headEnd type="none" w="med" len="med"/>
            <a:tailEnd type="none" w="med" len="med"/>
          </a:ln>
        </p:spPr>
      </p:sp>
      <p:sp>
        <p:nvSpPr>
          <p:cNvPr id="108561" name="直接连接符 108560"/>
          <p:cNvSpPr/>
          <p:nvPr/>
        </p:nvSpPr>
        <p:spPr>
          <a:xfrm flipH="1">
            <a:off x="6629400" y="4284663"/>
            <a:ext cx="914400" cy="76200"/>
          </a:xfrm>
          <a:prstGeom prst="line">
            <a:avLst/>
          </a:prstGeom>
          <a:ln w="9525" cap="flat" cmpd="sng">
            <a:solidFill>
              <a:srgbClr val="FF0000"/>
            </a:solidFill>
            <a:prstDash val="solid"/>
            <a:round/>
            <a:headEnd type="none" w="med" len="med"/>
            <a:tailEnd type="none" w="med" len="med"/>
          </a:ln>
        </p:spPr>
      </p:sp>
      <p:sp>
        <p:nvSpPr>
          <p:cNvPr id="108562" name="文本框 108561"/>
          <p:cNvSpPr txBox="1"/>
          <p:nvPr/>
        </p:nvSpPr>
        <p:spPr>
          <a:xfrm>
            <a:off x="2057400" y="2684463"/>
            <a:ext cx="5867400" cy="1160462"/>
          </a:xfrm>
          <a:prstGeom prst="rect">
            <a:avLst/>
          </a:prstGeom>
          <a:noFill/>
          <a:ln w="9525">
            <a:noFill/>
          </a:ln>
        </p:spPr>
        <p:txBody>
          <a:bodyPr anchor="t">
            <a:spAutoFit/>
          </a:bodyPr>
          <a:lstStyle/>
          <a:p>
            <a:pPr lvl="0" indent="0">
              <a:spcBef>
                <a:spcPct val="50000"/>
              </a:spcBef>
            </a:pPr>
            <a:r>
              <a:rPr lang="en-US" altLang="zh-CN" sz="2800" dirty="0">
                <a:latin typeface="Times New Roman" panose="02020603050405020304" charset="0"/>
                <a:ea typeface="宋体" panose="02010600030101010101" pitchFamily="2" charset="-122"/>
              </a:rPr>
              <a:t>5</a:t>
            </a:r>
            <a:r>
              <a:rPr lang="zh-CN" altLang="en-US" sz="2800" dirty="0">
                <a:latin typeface="Times New Roman" panose="02020603050405020304" charset="0"/>
                <a:ea typeface="宋体" panose="02010600030101010101" pitchFamily="2" charset="-122"/>
              </a:rPr>
              <a:t>个用户连接的情况</a:t>
            </a:r>
            <a:r>
              <a:rPr lang="en-US" altLang="zh-CN" sz="2800">
                <a:latin typeface="Times New Roman" panose="02020603050405020304" charset="0"/>
                <a:ea typeface="宋体" panose="02010600030101010101" pitchFamily="2" charset="-122"/>
              </a:rPr>
              <a:t>:</a:t>
            </a:r>
          </a:p>
          <a:p>
            <a:pPr lvl="0" indent="0">
              <a:spcBef>
                <a:spcPct val="50000"/>
              </a:spcBef>
            </a:pPr>
            <a:r>
              <a:rPr lang="en-US" altLang="zh-CN" sz="2800" dirty="0">
                <a:latin typeface="Times New Roman" panose="02020603050405020304" charset="0"/>
                <a:ea typeface="宋体" panose="02010600030101010101" pitchFamily="2" charset="-122"/>
              </a:rPr>
              <a:t>n=5</a:t>
            </a:r>
            <a:r>
              <a:rPr lang="zh-CN" altLang="en-US" sz="2800" dirty="0">
                <a:latin typeface="Times New Roman" panose="02020603050405020304" charset="0"/>
                <a:ea typeface="宋体" panose="02010600030101010101" pitchFamily="2" charset="-122"/>
              </a:rPr>
              <a:t>时</a:t>
            </a:r>
          </a:p>
        </p:txBody>
      </p:sp>
      <p:sp>
        <p:nvSpPr>
          <p:cNvPr id="108563" name="文本框 108562"/>
          <p:cNvSpPr txBox="1"/>
          <p:nvPr/>
        </p:nvSpPr>
        <p:spPr>
          <a:xfrm>
            <a:off x="2286000" y="3827463"/>
            <a:ext cx="5943600" cy="1066800"/>
          </a:xfrm>
          <a:prstGeom prst="rect">
            <a:avLst/>
          </a:prstGeom>
          <a:noFill/>
          <a:ln w="9525">
            <a:noFill/>
          </a:ln>
        </p:spPr>
        <p:txBody>
          <a:bodyPr anchor="t">
            <a:spAutoFit/>
          </a:bodyPr>
          <a:lstStyle/>
          <a:p>
            <a:pPr lvl="0" indent="0">
              <a:spcBef>
                <a:spcPct val="50000"/>
              </a:spcBef>
            </a:pPr>
            <a:r>
              <a:rPr lang="zh-CN" altLang="en-US" sz="2800" dirty="0">
                <a:latin typeface="Times New Roman" panose="02020603050405020304" charset="0"/>
                <a:ea typeface="宋体" panose="02010600030101010101" pitchFamily="2" charset="-122"/>
              </a:rPr>
              <a:t>所用线路</a:t>
            </a:r>
            <a:r>
              <a:rPr lang="en-US" altLang="zh-CN" sz="2800">
                <a:latin typeface="Times New Roman" panose="02020603050405020304" charset="0"/>
                <a:ea typeface="宋体" panose="02010600030101010101" pitchFamily="2" charset="-122"/>
              </a:rPr>
              <a:t>=4+3+2+1=10</a:t>
            </a:r>
          </a:p>
          <a:p>
            <a:pPr lvl="0" indent="0">
              <a:spcBef>
                <a:spcPct val="50000"/>
              </a:spcBef>
            </a:pPr>
            <a:endParaRPr lang="en-US" altLang="zh-CN" sz="2400" dirty="0">
              <a:latin typeface="Times New Roman" panose="02020603050405020304" charset="0"/>
              <a:ea typeface="宋体" panose="02010600030101010101" pitchFamily="2" charset="-122"/>
            </a:endParaRPr>
          </a:p>
        </p:txBody>
      </p:sp>
      <p:sp>
        <p:nvSpPr>
          <p:cNvPr id="108564" name="文本框 108563"/>
          <p:cNvSpPr txBox="1"/>
          <p:nvPr/>
        </p:nvSpPr>
        <p:spPr>
          <a:xfrm>
            <a:off x="2057400" y="4876800"/>
            <a:ext cx="5029200" cy="1160463"/>
          </a:xfrm>
          <a:prstGeom prst="rect">
            <a:avLst/>
          </a:prstGeom>
          <a:noFill/>
          <a:ln w="9525">
            <a:noFill/>
          </a:ln>
        </p:spPr>
        <p:txBody>
          <a:bodyPr anchor="t">
            <a:spAutoFit/>
          </a:bodyPr>
          <a:lstStyle/>
          <a:p>
            <a:pPr lvl="0" indent="0">
              <a:spcBef>
                <a:spcPct val="50000"/>
              </a:spcBef>
            </a:pPr>
            <a:r>
              <a:rPr lang="en-US" altLang="zh-CN" sz="2800" dirty="0">
                <a:latin typeface="Times New Roman" panose="02020603050405020304" charset="0"/>
                <a:ea typeface="宋体" panose="02010600030101010101" pitchFamily="2" charset="-122"/>
              </a:rPr>
              <a:t>n</a:t>
            </a:r>
            <a:r>
              <a:rPr lang="zh-CN" altLang="en-US" sz="2800" dirty="0">
                <a:latin typeface="Times New Roman" panose="02020603050405020304" charset="0"/>
                <a:ea typeface="宋体" panose="02010600030101010101" pitchFamily="2" charset="-122"/>
              </a:rPr>
              <a:t>个用户连接的情况</a:t>
            </a:r>
            <a:r>
              <a:rPr lang="en-US" altLang="zh-CN" sz="2800">
                <a:latin typeface="Times New Roman" panose="02020603050405020304" charset="0"/>
                <a:ea typeface="宋体" panose="02010600030101010101" pitchFamily="2" charset="-122"/>
              </a:rPr>
              <a:t>:</a:t>
            </a:r>
          </a:p>
          <a:p>
            <a:pPr lvl="0" indent="0">
              <a:spcBef>
                <a:spcPct val="50000"/>
              </a:spcBef>
            </a:pPr>
            <a:r>
              <a:rPr lang="en-US" altLang="zh-CN" sz="2800" dirty="0">
                <a:latin typeface="Times New Roman" panose="02020603050405020304" charset="0"/>
                <a:ea typeface="宋体" panose="02010600030101010101" pitchFamily="2" charset="-122"/>
              </a:rPr>
              <a:t>   </a:t>
            </a:r>
            <a:r>
              <a:rPr lang="zh-CN" altLang="en-US" sz="2800" dirty="0">
                <a:latin typeface="Times New Roman" panose="02020603050405020304" charset="0"/>
                <a:ea typeface="宋体" panose="02010600030101010101" pitchFamily="2" charset="-122"/>
              </a:rPr>
              <a:t>所用线路</a:t>
            </a:r>
            <a:r>
              <a:rPr lang="en-US" altLang="zh-CN" sz="2800">
                <a:latin typeface="Times New Roman" panose="02020603050405020304" charset="0"/>
                <a:ea typeface="宋体" panose="02010600030101010101" pitchFamily="2" charset="-122"/>
              </a:rPr>
              <a:t>=n(n-1)/2</a:t>
            </a:r>
            <a:endParaRPr lang="en-US" altLang="zh-CN" sz="2400">
              <a:latin typeface="Times New Roman" panose="02020603050405020304" charset="0"/>
              <a:ea typeface="宋体" panose="02010600030101010101" pitchFamily="2" charset="-122"/>
            </a:endParaRPr>
          </a:p>
        </p:txBody>
      </p:sp>
      <p:sp>
        <p:nvSpPr>
          <p:cNvPr id="108565" name="文本框 108564"/>
          <p:cNvSpPr txBox="1"/>
          <p:nvPr/>
        </p:nvSpPr>
        <p:spPr>
          <a:xfrm>
            <a:off x="5715000" y="3217863"/>
            <a:ext cx="320675" cy="304800"/>
          </a:xfrm>
          <a:prstGeom prst="rect">
            <a:avLst/>
          </a:prstGeom>
          <a:noFill/>
          <a:ln w="9525">
            <a:noFill/>
          </a:ln>
        </p:spPr>
        <p:txBody>
          <a:bodyPr anchor="t">
            <a:spAutoFit/>
          </a:bodyPr>
          <a:lstStyle/>
          <a:p>
            <a:pPr lvl="0" indent="0">
              <a:spcBef>
                <a:spcPct val="50000"/>
              </a:spcBef>
            </a:pPr>
            <a:r>
              <a:rPr lang="en-US" altLang="zh-CN" sz="1400">
                <a:latin typeface="Times New Roman" panose="02020603050405020304" charset="0"/>
                <a:ea typeface="宋体" panose="02010600030101010101" pitchFamily="2" charset="-122"/>
              </a:rPr>
              <a:t>A</a:t>
            </a:r>
          </a:p>
        </p:txBody>
      </p:sp>
      <p:sp>
        <p:nvSpPr>
          <p:cNvPr id="108566" name="文本框 108565"/>
          <p:cNvSpPr txBox="1"/>
          <p:nvPr/>
        </p:nvSpPr>
        <p:spPr>
          <a:xfrm>
            <a:off x="7543800" y="4132263"/>
            <a:ext cx="320675" cy="304800"/>
          </a:xfrm>
          <a:prstGeom prst="rect">
            <a:avLst/>
          </a:prstGeom>
          <a:noFill/>
          <a:ln w="9525">
            <a:noFill/>
          </a:ln>
        </p:spPr>
        <p:txBody>
          <a:bodyPr anchor="t">
            <a:spAutoFit/>
          </a:bodyPr>
          <a:lstStyle/>
          <a:p>
            <a:pPr lvl="0" indent="0">
              <a:spcBef>
                <a:spcPct val="50000"/>
              </a:spcBef>
            </a:pPr>
            <a:r>
              <a:rPr lang="en-US" altLang="zh-CN" sz="1400">
                <a:latin typeface="Times New Roman" panose="02020603050405020304" charset="0"/>
                <a:ea typeface="宋体" panose="02010600030101010101" pitchFamily="2" charset="-122"/>
              </a:rPr>
              <a:t>D</a:t>
            </a:r>
          </a:p>
        </p:txBody>
      </p:sp>
      <p:sp>
        <p:nvSpPr>
          <p:cNvPr id="108567" name="文本框 108566"/>
          <p:cNvSpPr txBox="1"/>
          <p:nvPr/>
        </p:nvSpPr>
        <p:spPr>
          <a:xfrm>
            <a:off x="7527925" y="2913063"/>
            <a:ext cx="320675" cy="304800"/>
          </a:xfrm>
          <a:prstGeom prst="rect">
            <a:avLst/>
          </a:prstGeom>
          <a:noFill/>
          <a:ln w="9525">
            <a:noFill/>
          </a:ln>
        </p:spPr>
        <p:txBody>
          <a:bodyPr anchor="t">
            <a:spAutoFit/>
          </a:bodyPr>
          <a:lstStyle/>
          <a:p>
            <a:pPr lvl="0" indent="0">
              <a:spcBef>
                <a:spcPct val="50000"/>
              </a:spcBef>
            </a:pPr>
            <a:r>
              <a:rPr lang="en-US" altLang="zh-CN" sz="1400">
                <a:latin typeface="Times New Roman" panose="02020603050405020304" charset="0"/>
                <a:ea typeface="宋体" panose="02010600030101010101" pitchFamily="2" charset="-122"/>
              </a:rPr>
              <a:t>C</a:t>
            </a:r>
          </a:p>
        </p:txBody>
      </p:sp>
      <p:sp>
        <p:nvSpPr>
          <p:cNvPr id="108568" name="文本框 108567"/>
          <p:cNvSpPr txBox="1"/>
          <p:nvPr/>
        </p:nvSpPr>
        <p:spPr>
          <a:xfrm>
            <a:off x="6324600" y="4284663"/>
            <a:ext cx="320675" cy="304800"/>
          </a:xfrm>
          <a:prstGeom prst="rect">
            <a:avLst/>
          </a:prstGeom>
          <a:noFill/>
          <a:ln w="9525">
            <a:noFill/>
          </a:ln>
        </p:spPr>
        <p:txBody>
          <a:bodyPr anchor="t">
            <a:spAutoFit/>
          </a:bodyPr>
          <a:lstStyle/>
          <a:p>
            <a:pPr lvl="0" indent="0">
              <a:spcBef>
                <a:spcPct val="50000"/>
              </a:spcBef>
            </a:pPr>
            <a:r>
              <a:rPr lang="en-US" altLang="zh-CN" sz="1400">
                <a:latin typeface="Times New Roman" panose="02020603050405020304" charset="0"/>
                <a:ea typeface="宋体" panose="02010600030101010101" pitchFamily="2" charset="-122"/>
              </a:rPr>
              <a:t>E</a:t>
            </a:r>
          </a:p>
        </p:txBody>
      </p:sp>
      <p:sp>
        <p:nvSpPr>
          <p:cNvPr id="108569" name="文本框 108568"/>
          <p:cNvSpPr txBox="1"/>
          <p:nvPr/>
        </p:nvSpPr>
        <p:spPr>
          <a:xfrm>
            <a:off x="6537325" y="2608263"/>
            <a:ext cx="320675" cy="304800"/>
          </a:xfrm>
          <a:prstGeom prst="rect">
            <a:avLst/>
          </a:prstGeom>
          <a:noFill/>
          <a:ln w="9525">
            <a:noFill/>
          </a:ln>
        </p:spPr>
        <p:txBody>
          <a:bodyPr anchor="t">
            <a:spAutoFit/>
          </a:bodyPr>
          <a:lstStyle/>
          <a:p>
            <a:pPr lvl="0" indent="0">
              <a:spcBef>
                <a:spcPct val="50000"/>
              </a:spcBef>
            </a:pPr>
            <a:r>
              <a:rPr lang="en-US" altLang="zh-CN" sz="1400">
                <a:latin typeface="Times New Roman" panose="02020603050405020304" charset="0"/>
                <a:ea typeface="宋体" panose="02010600030101010101" pitchFamily="2" charset="-122"/>
              </a:rPr>
              <a:t>B</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562"/>
                                        </p:tgtEl>
                                        <p:attrNameLst>
                                          <p:attrName>style.visibility</p:attrName>
                                        </p:attrNameLst>
                                      </p:cBhvr>
                                      <p:to>
                                        <p:strVal val="visible"/>
                                      </p:to>
                                    </p:set>
                                    <p:anim calcmode="lin" valueType="num">
                                      <p:cBhvr additive="base">
                                        <p:cTn id="7" dur="500" fill="hold"/>
                                        <p:tgtEl>
                                          <p:spTgt spid="108562"/>
                                        </p:tgtEl>
                                        <p:attrNameLst>
                                          <p:attrName>ppt_x</p:attrName>
                                        </p:attrNameLst>
                                      </p:cBhvr>
                                      <p:tavLst>
                                        <p:tav tm="0">
                                          <p:val>
                                            <p:strVal val="0-#ppt_w/2"/>
                                          </p:val>
                                        </p:tav>
                                        <p:tav tm="100000">
                                          <p:val>
                                            <p:strVal val="#ppt_x"/>
                                          </p:val>
                                        </p:tav>
                                      </p:tavLst>
                                    </p:anim>
                                    <p:anim calcmode="lin" valueType="num">
                                      <p:cBhvr additive="base">
                                        <p:cTn id="8" dur="500" fill="hold"/>
                                        <p:tgtEl>
                                          <p:spTgt spid="1085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08547"/>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108548"/>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499"/>
                                          </p:stCondLst>
                                        </p:cTn>
                                        <p:tgtEl>
                                          <p:spTgt spid="108549"/>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499"/>
                                          </p:stCondLst>
                                        </p:cTn>
                                        <p:tgtEl>
                                          <p:spTgt spid="10855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499"/>
                                          </p:stCondLst>
                                        </p:cTn>
                                        <p:tgtEl>
                                          <p:spTgt spid="108551"/>
                                        </p:tgtEl>
                                        <p:attrNameLst>
                                          <p:attrName>style.visibility</p:attrName>
                                        </p:attrNameLst>
                                      </p:cBhvr>
                                      <p:to>
                                        <p:strVal val="visible"/>
                                      </p:to>
                                    </p:set>
                                  </p:childTnLst>
                                </p:cTn>
                              </p:par>
                            </p:childTnLst>
                          </p:cTn>
                        </p:par>
                        <p:par>
                          <p:cTn id="25" fill="hold">
                            <p:stCondLst>
                              <p:cond delay="2500"/>
                            </p:stCondLst>
                            <p:childTnLst>
                              <p:par>
                                <p:cTn id="26" presetID="1" presetClass="entr" presetSubtype="0" fill="hold" grpId="0" nodeType="afterEffect">
                                  <p:stCondLst>
                                    <p:cond delay="0"/>
                                  </p:stCondLst>
                                  <p:childTnLst>
                                    <p:set>
                                      <p:cBhvr>
                                        <p:cTn id="27" dur="1" fill="hold">
                                          <p:stCondLst>
                                            <p:cond delay="499"/>
                                          </p:stCondLst>
                                        </p:cTn>
                                        <p:tgtEl>
                                          <p:spTgt spid="108565"/>
                                        </p:tgtEl>
                                        <p:attrNameLst>
                                          <p:attrName>style.visibility</p:attrName>
                                        </p:attrNameLst>
                                      </p:cBhvr>
                                      <p:to>
                                        <p:strVal val="visible"/>
                                      </p:to>
                                    </p:set>
                                  </p:childTnLst>
                                </p:cTn>
                              </p:par>
                            </p:childTnLst>
                          </p:cTn>
                        </p:par>
                        <p:par>
                          <p:cTn id="28" fill="hold">
                            <p:stCondLst>
                              <p:cond delay="3000"/>
                            </p:stCondLst>
                            <p:childTnLst>
                              <p:par>
                                <p:cTn id="29" presetID="1" presetClass="entr" presetSubtype="0" fill="hold" grpId="0" nodeType="afterEffect">
                                  <p:stCondLst>
                                    <p:cond delay="0"/>
                                  </p:stCondLst>
                                  <p:childTnLst>
                                    <p:set>
                                      <p:cBhvr>
                                        <p:cTn id="30" dur="1" fill="hold">
                                          <p:stCondLst>
                                            <p:cond delay="499"/>
                                          </p:stCondLst>
                                        </p:cTn>
                                        <p:tgtEl>
                                          <p:spTgt spid="108566"/>
                                        </p:tgtEl>
                                        <p:attrNameLst>
                                          <p:attrName>style.visibility</p:attrName>
                                        </p:attrNameLst>
                                      </p:cBhvr>
                                      <p:to>
                                        <p:strVal val="visible"/>
                                      </p:to>
                                    </p:set>
                                  </p:childTnLst>
                                </p:cTn>
                              </p:par>
                            </p:childTnLst>
                          </p:cTn>
                        </p:par>
                        <p:par>
                          <p:cTn id="31" fill="hold">
                            <p:stCondLst>
                              <p:cond delay="3500"/>
                            </p:stCondLst>
                            <p:childTnLst>
                              <p:par>
                                <p:cTn id="32" presetID="1" presetClass="entr" presetSubtype="0" fill="hold" grpId="0" nodeType="afterEffect">
                                  <p:stCondLst>
                                    <p:cond delay="0"/>
                                  </p:stCondLst>
                                  <p:childTnLst>
                                    <p:set>
                                      <p:cBhvr>
                                        <p:cTn id="33" dur="1" fill="hold">
                                          <p:stCondLst>
                                            <p:cond delay="499"/>
                                          </p:stCondLst>
                                        </p:cTn>
                                        <p:tgtEl>
                                          <p:spTgt spid="108567"/>
                                        </p:tgtEl>
                                        <p:attrNameLst>
                                          <p:attrName>style.visibility</p:attrName>
                                        </p:attrNameLst>
                                      </p:cBhvr>
                                      <p:to>
                                        <p:strVal val="visible"/>
                                      </p:to>
                                    </p:se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499"/>
                                          </p:stCondLst>
                                        </p:cTn>
                                        <p:tgtEl>
                                          <p:spTgt spid="108568"/>
                                        </p:tgtEl>
                                        <p:attrNameLst>
                                          <p:attrName>style.visibility</p:attrName>
                                        </p:attrNameLst>
                                      </p:cBhvr>
                                      <p:to>
                                        <p:strVal val="visible"/>
                                      </p:to>
                                    </p:set>
                                  </p:childTnLst>
                                </p:cTn>
                              </p:par>
                            </p:childTnLst>
                          </p:cTn>
                        </p:par>
                        <p:par>
                          <p:cTn id="37" fill="hold">
                            <p:stCondLst>
                              <p:cond delay="4500"/>
                            </p:stCondLst>
                            <p:childTnLst>
                              <p:par>
                                <p:cTn id="38" presetID="1" presetClass="entr" presetSubtype="0" fill="hold" grpId="0" nodeType="afterEffect">
                                  <p:stCondLst>
                                    <p:cond delay="0"/>
                                  </p:stCondLst>
                                  <p:childTnLst>
                                    <p:set>
                                      <p:cBhvr>
                                        <p:cTn id="39" dur="1" fill="hold">
                                          <p:stCondLst>
                                            <p:cond delay="499"/>
                                          </p:stCondLst>
                                        </p:cTn>
                                        <p:tgtEl>
                                          <p:spTgt spid="108569"/>
                                        </p:tgtEl>
                                        <p:attrNameLst>
                                          <p:attrName>style.visibility</p:attrName>
                                        </p:attrNameLst>
                                      </p:cBhvr>
                                      <p:to>
                                        <p:strVal val="visible"/>
                                      </p:to>
                                    </p:set>
                                  </p:childTnLst>
                                </p:cTn>
                              </p:par>
                            </p:childTnLst>
                          </p:cTn>
                        </p:par>
                        <p:par>
                          <p:cTn id="40" fill="hold">
                            <p:stCondLst>
                              <p:cond delay="5000"/>
                            </p:stCondLst>
                            <p:childTnLst>
                              <p:par>
                                <p:cTn id="41" presetID="2" presetClass="entr" presetSubtype="8" fill="hold" nodeType="afterEffect">
                                  <p:stCondLst>
                                    <p:cond delay="0"/>
                                  </p:stCondLst>
                                  <p:childTnLst>
                                    <p:set>
                                      <p:cBhvr>
                                        <p:cTn id="42" dur="1" fill="hold">
                                          <p:stCondLst>
                                            <p:cond delay="0"/>
                                          </p:stCondLst>
                                        </p:cTn>
                                        <p:tgtEl>
                                          <p:spTgt spid="108552"/>
                                        </p:tgtEl>
                                        <p:attrNameLst>
                                          <p:attrName>style.visibility</p:attrName>
                                        </p:attrNameLst>
                                      </p:cBhvr>
                                      <p:to>
                                        <p:strVal val="visible"/>
                                      </p:to>
                                    </p:set>
                                    <p:anim calcmode="lin" valueType="num">
                                      <p:cBhvr additive="base">
                                        <p:cTn id="43" dur="500" fill="hold"/>
                                        <p:tgtEl>
                                          <p:spTgt spid="108552"/>
                                        </p:tgtEl>
                                        <p:attrNameLst>
                                          <p:attrName>ppt_x</p:attrName>
                                        </p:attrNameLst>
                                      </p:cBhvr>
                                      <p:tavLst>
                                        <p:tav tm="0">
                                          <p:val>
                                            <p:strVal val="0-#ppt_w/2"/>
                                          </p:val>
                                        </p:tav>
                                        <p:tav tm="100000">
                                          <p:val>
                                            <p:strVal val="#ppt_x"/>
                                          </p:val>
                                        </p:tav>
                                      </p:tavLst>
                                    </p:anim>
                                    <p:anim calcmode="lin" valueType="num">
                                      <p:cBhvr additive="base">
                                        <p:cTn id="44" dur="500" fill="hold"/>
                                        <p:tgtEl>
                                          <p:spTgt spid="108552"/>
                                        </p:tgtEl>
                                        <p:attrNameLst>
                                          <p:attrName>ppt_y</p:attrName>
                                        </p:attrNameLst>
                                      </p:cBhvr>
                                      <p:tavLst>
                                        <p:tav tm="0">
                                          <p:val>
                                            <p:strVal val="#ppt_y"/>
                                          </p:val>
                                        </p:tav>
                                        <p:tav tm="100000">
                                          <p:val>
                                            <p:strVal val="#ppt_y"/>
                                          </p:val>
                                        </p:tav>
                                      </p:tavLst>
                                    </p:anim>
                                  </p:childTnLst>
                                </p:cTn>
                              </p:par>
                            </p:childTnLst>
                          </p:cTn>
                        </p:par>
                        <p:par>
                          <p:cTn id="45" fill="hold">
                            <p:stCondLst>
                              <p:cond delay="5500"/>
                            </p:stCondLst>
                            <p:childTnLst>
                              <p:par>
                                <p:cTn id="46" presetID="2" presetClass="entr" presetSubtype="8" fill="hold" nodeType="afterEffect">
                                  <p:stCondLst>
                                    <p:cond delay="0"/>
                                  </p:stCondLst>
                                  <p:childTnLst>
                                    <p:set>
                                      <p:cBhvr>
                                        <p:cTn id="47" dur="1" fill="hold">
                                          <p:stCondLst>
                                            <p:cond delay="0"/>
                                          </p:stCondLst>
                                        </p:cTn>
                                        <p:tgtEl>
                                          <p:spTgt spid="108553"/>
                                        </p:tgtEl>
                                        <p:attrNameLst>
                                          <p:attrName>style.visibility</p:attrName>
                                        </p:attrNameLst>
                                      </p:cBhvr>
                                      <p:to>
                                        <p:strVal val="visible"/>
                                      </p:to>
                                    </p:set>
                                    <p:anim calcmode="lin" valueType="num">
                                      <p:cBhvr additive="base">
                                        <p:cTn id="48" dur="500" fill="hold"/>
                                        <p:tgtEl>
                                          <p:spTgt spid="108553"/>
                                        </p:tgtEl>
                                        <p:attrNameLst>
                                          <p:attrName>ppt_x</p:attrName>
                                        </p:attrNameLst>
                                      </p:cBhvr>
                                      <p:tavLst>
                                        <p:tav tm="0">
                                          <p:val>
                                            <p:strVal val="0-#ppt_w/2"/>
                                          </p:val>
                                        </p:tav>
                                        <p:tav tm="100000">
                                          <p:val>
                                            <p:strVal val="#ppt_x"/>
                                          </p:val>
                                        </p:tav>
                                      </p:tavLst>
                                    </p:anim>
                                    <p:anim calcmode="lin" valueType="num">
                                      <p:cBhvr additive="base">
                                        <p:cTn id="49" dur="500" fill="hold"/>
                                        <p:tgtEl>
                                          <p:spTgt spid="108553"/>
                                        </p:tgtEl>
                                        <p:attrNameLst>
                                          <p:attrName>ppt_y</p:attrName>
                                        </p:attrNameLst>
                                      </p:cBhvr>
                                      <p:tavLst>
                                        <p:tav tm="0">
                                          <p:val>
                                            <p:strVal val="#ppt_y"/>
                                          </p:val>
                                        </p:tav>
                                        <p:tav tm="100000">
                                          <p:val>
                                            <p:strVal val="#ppt_y"/>
                                          </p:val>
                                        </p:tav>
                                      </p:tavLst>
                                    </p:anim>
                                  </p:childTnLst>
                                </p:cTn>
                              </p:par>
                            </p:childTnLst>
                          </p:cTn>
                        </p:par>
                        <p:par>
                          <p:cTn id="50" fill="hold">
                            <p:stCondLst>
                              <p:cond delay="6000"/>
                            </p:stCondLst>
                            <p:childTnLst>
                              <p:par>
                                <p:cTn id="51" presetID="2" presetClass="entr" presetSubtype="8" fill="hold" nodeType="afterEffect">
                                  <p:stCondLst>
                                    <p:cond delay="0"/>
                                  </p:stCondLst>
                                  <p:childTnLst>
                                    <p:set>
                                      <p:cBhvr>
                                        <p:cTn id="52" dur="1" fill="hold">
                                          <p:stCondLst>
                                            <p:cond delay="0"/>
                                          </p:stCondLst>
                                        </p:cTn>
                                        <p:tgtEl>
                                          <p:spTgt spid="108554"/>
                                        </p:tgtEl>
                                        <p:attrNameLst>
                                          <p:attrName>style.visibility</p:attrName>
                                        </p:attrNameLst>
                                      </p:cBhvr>
                                      <p:to>
                                        <p:strVal val="visible"/>
                                      </p:to>
                                    </p:set>
                                    <p:anim calcmode="lin" valueType="num">
                                      <p:cBhvr additive="base">
                                        <p:cTn id="53" dur="500" fill="hold"/>
                                        <p:tgtEl>
                                          <p:spTgt spid="108554"/>
                                        </p:tgtEl>
                                        <p:attrNameLst>
                                          <p:attrName>ppt_x</p:attrName>
                                        </p:attrNameLst>
                                      </p:cBhvr>
                                      <p:tavLst>
                                        <p:tav tm="0">
                                          <p:val>
                                            <p:strVal val="0-#ppt_w/2"/>
                                          </p:val>
                                        </p:tav>
                                        <p:tav tm="100000">
                                          <p:val>
                                            <p:strVal val="#ppt_x"/>
                                          </p:val>
                                        </p:tav>
                                      </p:tavLst>
                                    </p:anim>
                                    <p:anim calcmode="lin" valueType="num">
                                      <p:cBhvr additive="base">
                                        <p:cTn id="54" dur="500" fill="hold"/>
                                        <p:tgtEl>
                                          <p:spTgt spid="108554"/>
                                        </p:tgtEl>
                                        <p:attrNameLst>
                                          <p:attrName>ppt_y</p:attrName>
                                        </p:attrNameLst>
                                      </p:cBhvr>
                                      <p:tavLst>
                                        <p:tav tm="0">
                                          <p:val>
                                            <p:strVal val="#ppt_y"/>
                                          </p:val>
                                        </p:tav>
                                        <p:tav tm="100000">
                                          <p:val>
                                            <p:strVal val="#ppt_y"/>
                                          </p:val>
                                        </p:tav>
                                      </p:tavLst>
                                    </p:anim>
                                  </p:childTnLst>
                                </p:cTn>
                              </p:par>
                            </p:childTnLst>
                          </p:cTn>
                        </p:par>
                        <p:par>
                          <p:cTn id="55" fill="hold">
                            <p:stCondLst>
                              <p:cond delay="6500"/>
                            </p:stCondLst>
                            <p:childTnLst>
                              <p:par>
                                <p:cTn id="56" presetID="2" presetClass="entr" presetSubtype="8" fill="hold" nodeType="afterEffect">
                                  <p:stCondLst>
                                    <p:cond delay="0"/>
                                  </p:stCondLst>
                                  <p:childTnLst>
                                    <p:set>
                                      <p:cBhvr>
                                        <p:cTn id="57" dur="1" fill="hold">
                                          <p:stCondLst>
                                            <p:cond delay="0"/>
                                          </p:stCondLst>
                                        </p:cTn>
                                        <p:tgtEl>
                                          <p:spTgt spid="108555"/>
                                        </p:tgtEl>
                                        <p:attrNameLst>
                                          <p:attrName>style.visibility</p:attrName>
                                        </p:attrNameLst>
                                      </p:cBhvr>
                                      <p:to>
                                        <p:strVal val="visible"/>
                                      </p:to>
                                    </p:set>
                                    <p:anim calcmode="lin" valueType="num">
                                      <p:cBhvr additive="base">
                                        <p:cTn id="58" dur="500" fill="hold"/>
                                        <p:tgtEl>
                                          <p:spTgt spid="108555"/>
                                        </p:tgtEl>
                                        <p:attrNameLst>
                                          <p:attrName>ppt_x</p:attrName>
                                        </p:attrNameLst>
                                      </p:cBhvr>
                                      <p:tavLst>
                                        <p:tav tm="0">
                                          <p:val>
                                            <p:strVal val="0-#ppt_w/2"/>
                                          </p:val>
                                        </p:tav>
                                        <p:tav tm="100000">
                                          <p:val>
                                            <p:strVal val="#ppt_x"/>
                                          </p:val>
                                        </p:tav>
                                      </p:tavLst>
                                    </p:anim>
                                    <p:anim calcmode="lin" valueType="num">
                                      <p:cBhvr additive="base">
                                        <p:cTn id="59" dur="500" fill="hold"/>
                                        <p:tgtEl>
                                          <p:spTgt spid="108555"/>
                                        </p:tgtEl>
                                        <p:attrNameLst>
                                          <p:attrName>ppt_y</p:attrName>
                                        </p:attrNameLst>
                                      </p:cBhvr>
                                      <p:tavLst>
                                        <p:tav tm="0">
                                          <p:val>
                                            <p:strVal val="#ppt_y"/>
                                          </p:val>
                                        </p:tav>
                                        <p:tav tm="100000">
                                          <p:val>
                                            <p:strVal val="#ppt_y"/>
                                          </p:val>
                                        </p:tav>
                                      </p:tavLst>
                                    </p:anim>
                                  </p:childTnLst>
                                </p:cTn>
                              </p:par>
                            </p:childTnLst>
                          </p:cTn>
                        </p:par>
                        <p:par>
                          <p:cTn id="60" fill="hold">
                            <p:stCondLst>
                              <p:cond delay="7000"/>
                            </p:stCondLst>
                            <p:childTnLst>
                              <p:par>
                                <p:cTn id="61" presetID="2" presetClass="entr" presetSubtype="8" fill="hold" nodeType="afterEffect">
                                  <p:stCondLst>
                                    <p:cond delay="0"/>
                                  </p:stCondLst>
                                  <p:childTnLst>
                                    <p:set>
                                      <p:cBhvr>
                                        <p:cTn id="62" dur="1" fill="hold">
                                          <p:stCondLst>
                                            <p:cond delay="0"/>
                                          </p:stCondLst>
                                        </p:cTn>
                                        <p:tgtEl>
                                          <p:spTgt spid="108556"/>
                                        </p:tgtEl>
                                        <p:attrNameLst>
                                          <p:attrName>style.visibility</p:attrName>
                                        </p:attrNameLst>
                                      </p:cBhvr>
                                      <p:to>
                                        <p:strVal val="visible"/>
                                      </p:to>
                                    </p:set>
                                    <p:anim calcmode="lin" valueType="num">
                                      <p:cBhvr additive="base">
                                        <p:cTn id="63" dur="500" fill="hold"/>
                                        <p:tgtEl>
                                          <p:spTgt spid="108556"/>
                                        </p:tgtEl>
                                        <p:attrNameLst>
                                          <p:attrName>ppt_x</p:attrName>
                                        </p:attrNameLst>
                                      </p:cBhvr>
                                      <p:tavLst>
                                        <p:tav tm="0">
                                          <p:val>
                                            <p:strVal val="0-#ppt_w/2"/>
                                          </p:val>
                                        </p:tav>
                                        <p:tav tm="100000">
                                          <p:val>
                                            <p:strVal val="#ppt_x"/>
                                          </p:val>
                                        </p:tav>
                                      </p:tavLst>
                                    </p:anim>
                                    <p:anim calcmode="lin" valueType="num">
                                      <p:cBhvr additive="base">
                                        <p:cTn id="64" dur="500" fill="hold"/>
                                        <p:tgtEl>
                                          <p:spTgt spid="108556"/>
                                        </p:tgtEl>
                                        <p:attrNameLst>
                                          <p:attrName>ppt_y</p:attrName>
                                        </p:attrNameLst>
                                      </p:cBhvr>
                                      <p:tavLst>
                                        <p:tav tm="0">
                                          <p:val>
                                            <p:strVal val="#ppt_y"/>
                                          </p:val>
                                        </p:tav>
                                        <p:tav tm="100000">
                                          <p:val>
                                            <p:strVal val="#ppt_y"/>
                                          </p:val>
                                        </p:tav>
                                      </p:tavLst>
                                    </p:anim>
                                  </p:childTnLst>
                                </p:cTn>
                              </p:par>
                            </p:childTnLst>
                          </p:cTn>
                        </p:par>
                        <p:par>
                          <p:cTn id="65" fill="hold">
                            <p:stCondLst>
                              <p:cond delay="7500"/>
                            </p:stCondLst>
                            <p:childTnLst>
                              <p:par>
                                <p:cTn id="66" presetID="2" presetClass="entr" presetSubtype="8" fill="hold" nodeType="afterEffect">
                                  <p:stCondLst>
                                    <p:cond delay="0"/>
                                  </p:stCondLst>
                                  <p:childTnLst>
                                    <p:set>
                                      <p:cBhvr>
                                        <p:cTn id="67" dur="1" fill="hold">
                                          <p:stCondLst>
                                            <p:cond delay="0"/>
                                          </p:stCondLst>
                                        </p:cTn>
                                        <p:tgtEl>
                                          <p:spTgt spid="108557"/>
                                        </p:tgtEl>
                                        <p:attrNameLst>
                                          <p:attrName>style.visibility</p:attrName>
                                        </p:attrNameLst>
                                      </p:cBhvr>
                                      <p:to>
                                        <p:strVal val="visible"/>
                                      </p:to>
                                    </p:set>
                                    <p:anim calcmode="lin" valueType="num">
                                      <p:cBhvr additive="base">
                                        <p:cTn id="68" dur="500" fill="hold"/>
                                        <p:tgtEl>
                                          <p:spTgt spid="108557"/>
                                        </p:tgtEl>
                                        <p:attrNameLst>
                                          <p:attrName>ppt_x</p:attrName>
                                        </p:attrNameLst>
                                      </p:cBhvr>
                                      <p:tavLst>
                                        <p:tav tm="0">
                                          <p:val>
                                            <p:strVal val="0-#ppt_w/2"/>
                                          </p:val>
                                        </p:tav>
                                        <p:tav tm="100000">
                                          <p:val>
                                            <p:strVal val="#ppt_x"/>
                                          </p:val>
                                        </p:tav>
                                      </p:tavLst>
                                    </p:anim>
                                    <p:anim calcmode="lin" valueType="num">
                                      <p:cBhvr additive="base">
                                        <p:cTn id="69" dur="500" fill="hold"/>
                                        <p:tgtEl>
                                          <p:spTgt spid="108557"/>
                                        </p:tgtEl>
                                        <p:attrNameLst>
                                          <p:attrName>ppt_y</p:attrName>
                                        </p:attrNameLst>
                                      </p:cBhvr>
                                      <p:tavLst>
                                        <p:tav tm="0">
                                          <p:val>
                                            <p:strVal val="#ppt_y"/>
                                          </p:val>
                                        </p:tav>
                                        <p:tav tm="100000">
                                          <p:val>
                                            <p:strVal val="#ppt_y"/>
                                          </p:val>
                                        </p:tav>
                                      </p:tavLst>
                                    </p:anim>
                                  </p:childTnLst>
                                </p:cTn>
                              </p:par>
                            </p:childTnLst>
                          </p:cTn>
                        </p:par>
                        <p:par>
                          <p:cTn id="70" fill="hold">
                            <p:stCondLst>
                              <p:cond delay="8000"/>
                            </p:stCondLst>
                            <p:childTnLst>
                              <p:par>
                                <p:cTn id="71" presetID="2" presetClass="entr" presetSubtype="8" fill="hold" nodeType="afterEffect">
                                  <p:stCondLst>
                                    <p:cond delay="0"/>
                                  </p:stCondLst>
                                  <p:childTnLst>
                                    <p:set>
                                      <p:cBhvr>
                                        <p:cTn id="72" dur="1" fill="hold">
                                          <p:stCondLst>
                                            <p:cond delay="0"/>
                                          </p:stCondLst>
                                        </p:cTn>
                                        <p:tgtEl>
                                          <p:spTgt spid="108558"/>
                                        </p:tgtEl>
                                        <p:attrNameLst>
                                          <p:attrName>style.visibility</p:attrName>
                                        </p:attrNameLst>
                                      </p:cBhvr>
                                      <p:to>
                                        <p:strVal val="visible"/>
                                      </p:to>
                                    </p:set>
                                    <p:anim calcmode="lin" valueType="num">
                                      <p:cBhvr additive="base">
                                        <p:cTn id="73" dur="500" fill="hold"/>
                                        <p:tgtEl>
                                          <p:spTgt spid="108558"/>
                                        </p:tgtEl>
                                        <p:attrNameLst>
                                          <p:attrName>ppt_x</p:attrName>
                                        </p:attrNameLst>
                                      </p:cBhvr>
                                      <p:tavLst>
                                        <p:tav tm="0">
                                          <p:val>
                                            <p:strVal val="0-#ppt_w/2"/>
                                          </p:val>
                                        </p:tav>
                                        <p:tav tm="100000">
                                          <p:val>
                                            <p:strVal val="#ppt_x"/>
                                          </p:val>
                                        </p:tav>
                                      </p:tavLst>
                                    </p:anim>
                                    <p:anim calcmode="lin" valueType="num">
                                      <p:cBhvr additive="base">
                                        <p:cTn id="74" dur="500" fill="hold"/>
                                        <p:tgtEl>
                                          <p:spTgt spid="108558"/>
                                        </p:tgtEl>
                                        <p:attrNameLst>
                                          <p:attrName>ppt_y</p:attrName>
                                        </p:attrNameLst>
                                      </p:cBhvr>
                                      <p:tavLst>
                                        <p:tav tm="0">
                                          <p:val>
                                            <p:strVal val="#ppt_y"/>
                                          </p:val>
                                        </p:tav>
                                        <p:tav tm="100000">
                                          <p:val>
                                            <p:strVal val="#ppt_y"/>
                                          </p:val>
                                        </p:tav>
                                      </p:tavLst>
                                    </p:anim>
                                  </p:childTnLst>
                                </p:cTn>
                              </p:par>
                            </p:childTnLst>
                          </p:cTn>
                        </p:par>
                        <p:par>
                          <p:cTn id="75" fill="hold">
                            <p:stCondLst>
                              <p:cond delay="8500"/>
                            </p:stCondLst>
                            <p:childTnLst>
                              <p:par>
                                <p:cTn id="76" presetID="2" presetClass="entr" presetSubtype="8" fill="hold" nodeType="afterEffect">
                                  <p:stCondLst>
                                    <p:cond delay="0"/>
                                  </p:stCondLst>
                                  <p:childTnLst>
                                    <p:set>
                                      <p:cBhvr>
                                        <p:cTn id="77" dur="1" fill="hold">
                                          <p:stCondLst>
                                            <p:cond delay="0"/>
                                          </p:stCondLst>
                                        </p:cTn>
                                        <p:tgtEl>
                                          <p:spTgt spid="108559"/>
                                        </p:tgtEl>
                                        <p:attrNameLst>
                                          <p:attrName>style.visibility</p:attrName>
                                        </p:attrNameLst>
                                      </p:cBhvr>
                                      <p:to>
                                        <p:strVal val="visible"/>
                                      </p:to>
                                    </p:set>
                                    <p:anim calcmode="lin" valueType="num">
                                      <p:cBhvr additive="base">
                                        <p:cTn id="78" dur="500" fill="hold"/>
                                        <p:tgtEl>
                                          <p:spTgt spid="108559"/>
                                        </p:tgtEl>
                                        <p:attrNameLst>
                                          <p:attrName>ppt_x</p:attrName>
                                        </p:attrNameLst>
                                      </p:cBhvr>
                                      <p:tavLst>
                                        <p:tav tm="0">
                                          <p:val>
                                            <p:strVal val="0-#ppt_w/2"/>
                                          </p:val>
                                        </p:tav>
                                        <p:tav tm="100000">
                                          <p:val>
                                            <p:strVal val="#ppt_x"/>
                                          </p:val>
                                        </p:tav>
                                      </p:tavLst>
                                    </p:anim>
                                    <p:anim calcmode="lin" valueType="num">
                                      <p:cBhvr additive="base">
                                        <p:cTn id="79" dur="500" fill="hold"/>
                                        <p:tgtEl>
                                          <p:spTgt spid="108559"/>
                                        </p:tgtEl>
                                        <p:attrNameLst>
                                          <p:attrName>ppt_y</p:attrName>
                                        </p:attrNameLst>
                                      </p:cBhvr>
                                      <p:tavLst>
                                        <p:tav tm="0">
                                          <p:val>
                                            <p:strVal val="#ppt_y"/>
                                          </p:val>
                                        </p:tav>
                                        <p:tav tm="100000">
                                          <p:val>
                                            <p:strVal val="#ppt_y"/>
                                          </p:val>
                                        </p:tav>
                                      </p:tavLst>
                                    </p:anim>
                                  </p:childTnLst>
                                </p:cTn>
                              </p:par>
                            </p:childTnLst>
                          </p:cTn>
                        </p:par>
                        <p:par>
                          <p:cTn id="80" fill="hold">
                            <p:stCondLst>
                              <p:cond delay="9000"/>
                            </p:stCondLst>
                            <p:childTnLst>
                              <p:par>
                                <p:cTn id="81" presetID="2" presetClass="entr" presetSubtype="8" fill="hold" nodeType="afterEffect">
                                  <p:stCondLst>
                                    <p:cond delay="0"/>
                                  </p:stCondLst>
                                  <p:childTnLst>
                                    <p:set>
                                      <p:cBhvr>
                                        <p:cTn id="82" dur="1" fill="hold">
                                          <p:stCondLst>
                                            <p:cond delay="0"/>
                                          </p:stCondLst>
                                        </p:cTn>
                                        <p:tgtEl>
                                          <p:spTgt spid="108560"/>
                                        </p:tgtEl>
                                        <p:attrNameLst>
                                          <p:attrName>style.visibility</p:attrName>
                                        </p:attrNameLst>
                                      </p:cBhvr>
                                      <p:to>
                                        <p:strVal val="visible"/>
                                      </p:to>
                                    </p:set>
                                    <p:anim calcmode="lin" valueType="num">
                                      <p:cBhvr additive="base">
                                        <p:cTn id="83" dur="500" fill="hold"/>
                                        <p:tgtEl>
                                          <p:spTgt spid="108560"/>
                                        </p:tgtEl>
                                        <p:attrNameLst>
                                          <p:attrName>ppt_x</p:attrName>
                                        </p:attrNameLst>
                                      </p:cBhvr>
                                      <p:tavLst>
                                        <p:tav tm="0">
                                          <p:val>
                                            <p:strVal val="0-#ppt_w/2"/>
                                          </p:val>
                                        </p:tav>
                                        <p:tav tm="100000">
                                          <p:val>
                                            <p:strVal val="#ppt_x"/>
                                          </p:val>
                                        </p:tav>
                                      </p:tavLst>
                                    </p:anim>
                                    <p:anim calcmode="lin" valueType="num">
                                      <p:cBhvr additive="base">
                                        <p:cTn id="84" dur="500" fill="hold"/>
                                        <p:tgtEl>
                                          <p:spTgt spid="108560"/>
                                        </p:tgtEl>
                                        <p:attrNameLst>
                                          <p:attrName>ppt_y</p:attrName>
                                        </p:attrNameLst>
                                      </p:cBhvr>
                                      <p:tavLst>
                                        <p:tav tm="0">
                                          <p:val>
                                            <p:strVal val="#ppt_y"/>
                                          </p:val>
                                        </p:tav>
                                        <p:tav tm="100000">
                                          <p:val>
                                            <p:strVal val="#ppt_y"/>
                                          </p:val>
                                        </p:tav>
                                      </p:tavLst>
                                    </p:anim>
                                  </p:childTnLst>
                                </p:cTn>
                              </p:par>
                            </p:childTnLst>
                          </p:cTn>
                        </p:par>
                        <p:par>
                          <p:cTn id="85" fill="hold">
                            <p:stCondLst>
                              <p:cond delay="9500"/>
                            </p:stCondLst>
                            <p:childTnLst>
                              <p:par>
                                <p:cTn id="86" presetID="2" presetClass="entr" presetSubtype="8" fill="hold" nodeType="afterEffect">
                                  <p:stCondLst>
                                    <p:cond delay="0"/>
                                  </p:stCondLst>
                                  <p:childTnLst>
                                    <p:set>
                                      <p:cBhvr>
                                        <p:cTn id="87" dur="1" fill="hold">
                                          <p:stCondLst>
                                            <p:cond delay="0"/>
                                          </p:stCondLst>
                                        </p:cTn>
                                        <p:tgtEl>
                                          <p:spTgt spid="108561"/>
                                        </p:tgtEl>
                                        <p:attrNameLst>
                                          <p:attrName>style.visibility</p:attrName>
                                        </p:attrNameLst>
                                      </p:cBhvr>
                                      <p:to>
                                        <p:strVal val="visible"/>
                                      </p:to>
                                    </p:set>
                                    <p:anim calcmode="lin" valueType="num">
                                      <p:cBhvr additive="base">
                                        <p:cTn id="88" dur="500" fill="hold"/>
                                        <p:tgtEl>
                                          <p:spTgt spid="108561"/>
                                        </p:tgtEl>
                                        <p:attrNameLst>
                                          <p:attrName>ppt_x</p:attrName>
                                        </p:attrNameLst>
                                      </p:cBhvr>
                                      <p:tavLst>
                                        <p:tav tm="0">
                                          <p:val>
                                            <p:strVal val="0-#ppt_w/2"/>
                                          </p:val>
                                        </p:tav>
                                        <p:tav tm="100000">
                                          <p:val>
                                            <p:strVal val="#ppt_x"/>
                                          </p:val>
                                        </p:tav>
                                      </p:tavLst>
                                    </p:anim>
                                    <p:anim calcmode="lin" valueType="num">
                                      <p:cBhvr additive="base">
                                        <p:cTn id="89" dur="500" fill="hold"/>
                                        <p:tgtEl>
                                          <p:spTgt spid="108561"/>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8" fill="hold" grpId="0" nodeType="clickEffect">
                                  <p:stCondLst>
                                    <p:cond delay="0"/>
                                  </p:stCondLst>
                                  <p:childTnLst>
                                    <p:set>
                                      <p:cBhvr>
                                        <p:cTn id="93" dur="1" fill="hold">
                                          <p:stCondLst>
                                            <p:cond delay="0"/>
                                          </p:stCondLst>
                                        </p:cTn>
                                        <p:tgtEl>
                                          <p:spTgt spid="108563"/>
                                        </p:tgtEl>
                                        <p:attrNameLst>
                                          <p:attrName>style.visibility</p:attrName>
                                        </p:attrNameLst>
                                      </p:cBhvr>
                                      <p:to>
                                        <p:strVal val="visible"/>
                                      </p:to>
                                    </p:set>
                                    <p:anim calcmode="lin" valueType="num">
                                      <p:cBhvr additive="base">
                                        <p:cTn id="94" dur="500" fill="hold"/>
                                        <p:tgtEl>
                                          <p:spTgt spid="108563"/>
                                        </p:tgtEl>
                                        <p:attrNameLst>
                                          <p:attrName>ppt_x</p:attrName>
                                        </p:attrNameLst>
                                      </p:cBhvr>
                                      <p:tavLst>
                                        <p:tav tm="0">
                                          <p:val>
                                            <p:strVal val="0-#ppt_w/2"/>
                                          </p:val>
                                        </p:tav>
                                        <p:tav tm="100000">
                                          <p:val>
                                            <p:strVal val="#ppt_x"/>
                                          </p:val>
                                        </p:tav>
                                      </p:tavLst>
                                    </p:anim>
                                    <p:anim calcmode="lin" valueType="num">
                                      <p:cBhvr additive="base">
                                        <p:cTn id="95" dur="500" fill="hold"/>
                                        <p:tgtEl>
                                          <p:spTgt spid="108563"/>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108564"/>
                                        </p:tgtEl>
                                        <p:attrNameLst>
                                          <p:attrName>style.visibility</p:attrName>
                                        </p:attrNameLst>
                                      </p:cBhvr>
                                      <p:to>
                                        <p:strVal val="visible"/>
                                      </p:to>
                                    </p:set>
                                    <p:anim calcmode="lin" valueType="num">
                                      <p:cBhvr additive="base">
                                        <p:cTn id="100" dur="500" fill="hold"/>
                                        <p:tgtEl>
                                          <p:spTgt spid="108564"/>
                                        </p:tgtEl>
                                        <p:attrNameLst>
                                          <p:attrName>ppt_x</p:attrName>
                                        </p:attrNameLst>
                                      </p:cBhvr>
                                      <p:tavLst>
                                        <p:tav tm="0">
                                          <p:val>
                                            <p:strVal val="0-#ppt_w/2"/>
                                          </p:val>
                                        </p:tav>
                                        <p:tav tm="100000">
                                          <p:val>
                                            <p:strVal val="#ppt_x"/>
                                          </p:val>
                                        </p:tav>
                                      </p:tavLst>
                                    </p:anim>
                                    <p:anim calcmode="lin" valueType="num">
                                      <p:cBhvr additive="base">
                                        <p:cTn id="101" dur="500" fill="hold"/>
                                        <p:tgtEl>
                                          <p:spTgt spid="1085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62" grpId="0"/>
      <p:bldP spid="108563" grpId="0"/>
      <p:bldP spid="108564" grpId="0"/>
      <p:bldP spid="108565" grpId="0"/>
      <p:bldP spid="108566" grpId="0"/>
      <p:bldP spid="108567" grpId="0"/>
      <p:bldP spid="108568" grpId="0"/>
      <p:bldP spid="10856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987" name="Object 3">
            <a:extLst>
              <a:ext uri="{FF2B5EF4-FFF2-40B4-BE49-F238E27FC236}">
                <a16:creationId xmlns:a16="http://schemas.microsoft.com/office/drawing/2014/main" id="{B8731696-64E0-428F-B14E-D1A88F96097F}"/>
              </a:ext>
            </a:extLst>
          </p:cNvPr>
          <p:cNvGraphicFramePr>
            <a:graphicFrameLocks noGrp="1" noChangeAspect="1"/>
          </p:cNvGraphicFramePr>
          <p:nvPr>
            <p:ph sz="quarter" idx="2"/>
          </p:nvPr>
        </p:nvGraphicFramePr>
        <p:xfrm>
          <a:off x="1331913" y="1052513"/>
          <a:ext cx="6335712" cy="3462337"/>
        </p:xfrm>
        <a:graphic>
          <a:graphicData uri="http://schemas.openxmlformats.org/presentationml/2006/ole">
            <mc:AlternateContent xmlns:mc="http://schemas.openxmlformats.org/markup-compatibility/2006">
              <mc:Choice xmlns:v="urn:schemas-microsoft-com:vml" Requires="v">
                <p:oleObj spid="_x0000_s11295" name="Visio" r:id="rId4" imgW="4519800" imgH="2894760" progId="Visio.Drawing.6">
                  <p:embed/>
                </p:oleObj>
              </mc:Choice>
              <mc:Fallback>
                <p:oleObj name="Visio" r:id="rId4" imgW="4519800" imgH="2894760" progId="Visio.Drawing.6">
                  <p:embed/>
                  <p:pic>
                    <p:nvPicPr>
                      <p:cNvPr id="169987" name="Object 3">
                        <a:extLst>
                          <a:ext uri="{FF2B5EF4-FFF2-40B4-BE49-F238E27FC236}">
                            <a16:creationId xmlns:a16="http://schemas.microsoft.com/office/drawing/2014/main" id="{B8731696-64E0-428F-B14E-D1A88F96097F}"/>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052513"/>
                        <a:ext cx="6335712" cy="346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69988" name="Rectangle 4">
            <a:extLst>
              <a:ext uri="{FF2B5EF4-FFF2-40B4-BE49-F238E27FC236}">
                <a16:creationId xmlns:a16="http://schemas.microsoft.com/office/drawing/2014/main" id="{BCFBEFF8-CD2F-4691-A778-8CBEEE86E686}"/>
              </a:ext>
            </a:extLst>
          </p:cNvPr>
          <p:cNvSpPr>
            <a:spLocks noGrp="1" noChangeArrowheads="1"/>
          </p:cNvSpPr>
          <p:nvPr>
            <p:ph type="body" sz="half" idx="1"/>
          </p:nvPr>
        </p:nvSpPr>
        <p:spPr>
          <a:xfrm>
            <a:off x="732205" y="4869160"/>
            <a:ext cx="7777931" cy="1325230"/>
          </a:xfrm>
          <a:noFill/>
          <a:ln/>
        </p:spPr>
        <p:txBody>
          <a:bodyPr/>
          <a:lstStyle/>
          <a:p>
            <a:pPr marL="182563" indent="-182563">
              <a:tabLst>
                <a:tab pos="182563" algn="l"/>
                <a:tab pos="534988" algn="l"/>
                <a:tab pos="901700" algn="l"/>
              </a:tabLst>
            </a:pPr>
            <a:r>
              <a:rPr lang="en-US" altLang="zh-CN" sz="1800" dirty="0"/>
              <a:t>PPP</a:t>
            </a:r>
            <a:r>
              <a:rPr lang="zh-CN" altLang="en-US" sz="1800" dirty="0"/>
              <a:t>（</a:t>
            </a:r>
            <a:r>
              <a:rPr lang="en-US" altLang="zh-CN" sz="1800" dirty="0"/>
              <a:t>Point to Point Protocol</a:t>
            </a:r>
            <a:r>
              <a:rPr lang="zh-CN" altLang="en-US" sz="1800" dirty="0"/>
              <a:t>）协议是在</a:t>
            </a:r>
            <a:r>
              <a:rPr lang="en-US" altLang="zh-CN" sz="1800" dirty="0"/>
              <a:t>SLIP</a:t>
            </a:r>
            <a:r>
              <a:rPr lang="zh-CN" altLang="en-US" sz="1800" dirty="0"/>
              <a:t>的基础上发展起来的，在点到点链路上承载网络层数据包的一种链路层协议，由于它能够提供用户验证、易于扩充，并且支持同异步通信，因而获得广泛应用 </a:t>
            </a:r>
            <a:endParaRPr lang="zh-CN" altLang="en-US" dirty="0"/>
          </a:p>
        </p:txBody>
      </p:sp>
      <p:sp>
        <p:nvSpPr>
          <p:cNvPr id="7" name="标题 356353">
            <a:extLst>
              <a:ext uri="{FF2B5EF4-FFF2-40B4-BE49-F238E27FC236}">
                <a16:creationId xmlns:a16="http://schemas.microsoft.com/office/drawing/2014/main" id="{72B91964-1246-4569-8E92-C9091CD291DE}"/>
              </a:ext>
            </a:extLst>
          </p:cNvPr>
          <p:cNvSpPr>
            <a:spLocks noGrp="1"/>
          </p:cNvSpPr>
          <p:nvPr>
            <p:ph type="title"/>
          </p:nvPr>
        </p:nvSpPr>
        <p:spPr>
          <a:xfrm>
            <a:off x="250825" y="214313"/>
            <a:ext cx="8693150" cy="1462087"/>
          </a:xfrm>
        </p:spPr>
        <p:txBody>
          <a:bodyPr anchor="ctr"/>
          <a:lstStyle/>
          <a:p>
            <a:r>
              <a:rPr lang="zh-CN" altLang="en-US" sz="3200" dirty="0"/>
              <a:t>数据链路层协议 </a:t>
            </a:r>
            <a:r>
              <a:rPr lang="en-US" altLang="zh-CN" sz="3200" dirty="0"/>
              <a:t>PPP</a:t>
            </a:r>
            <a:r>
              <a:rPr lang="zh-CN" altLang="en-US" sz="3200" dirty="0">
                <a:sym typeface="+mn-ea"/>
              </a:rPr>
              <a:t>（</a:t>
            </a:r>
            <a:r>
              <a:rPr lang="en-US" altLang="zh-CN" sz="3200" dirty="0">
                <a:sym typeface="+mn-ea"/>
              </a:rPr>
              <a:t>Point-to-Point Protocol</a:t>
            </a:r>
            <a:r>
              <a:rPr lang="zh-CN" altLang="en-US" sz="3200" dirty="0">
                <a:sym typeface="+mn-ea"/>
              </a:rPr>
              <a:t>）</a:t>
            </a:r>
            <a:endParaRPr lang="en-US" altLang="zh-CN" sz="32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356353"/>
          <p:cNvSpPr>
            <a:spLocks noGrp="1"/>
          </p:cNvSpPr>
          <p:nvPr>
            <p:ph type="title"/>
          </p:nvPr>
        </p:nvSpPr>
        <p:spPr/>
        <p:txBody>
          <a:bodyPr anchor="ctr"/>
          <a:lstStyle/>
          <a:p>
            <a:r>
              <a:rPr lang="zh-CN" altLang="en-US" sz="3200" dirty="0"/>
              <a:t>数据链路层协议 </a:t>
            </a:r>
            <a:r>
              <a:rPr lang="en-US" altLang="zh-CN" sz="3200" dirty="0"/>
              <a:t>PPP</a:t>
            </a:r>
            <a:r>
              <a:rPr lang="zh-CN" altLang="en-US" sz="3200" dirty="0">
                <a:sym typeface="+mn-ea"/>
              </a:rPr>
              <a:t>（</a:t>
            </a:r>
            <a:r>
              <a:rPr lang="en-US" altLang="zh-CN" sz="3200" dirty="0">
                <a:sym typeface="+mn-ea"/>
              </a:rPr>
              <a:t>Point-to-Point Protocol</a:t>
            </a:r>
            <a:r>
              <a:rPr lang="zh-CN" altLang="en-US" sz="3200" dirty="0">
                <a:sym typeface="+mn-ea"/>
              </a:rPr>
              <a:t>）</a:t>
            </a:r>
            <a:endParaRPr lang="en-US" altLang="zh-CN" sz="3200" dirty="0"/>
          </a:p>
        </p:txBody>
      </p:sp>
      <p:sp>
        <p:nvSpPr>
          <p:cNvPr id="20482" name="文本占位符 356354"/>
          <p:cNvSpPr>
            <a:spLocks noGrp="1"/>
          </p:cNvSpPr>
          <p:nvPr>
            <p:ph idx="1"/>
          </p:nvPr>
        </p:nvSpPr>
        <p:spPr>
          <a:xfrm>
            <a:off x="250825" y="1414145"/>
            <a:ext cx="8704263" cy="4287838"/>
          </a:xfrm>
          <a:noFill/>
          <a:ln>
            <a:noFill/>
          </a:ln>
        </p:spPr>
        <p:txBody>
          <a:bodyPr anchor="t"/>
          <a:lstStyle/>
          <a:p>
            <a:pPr marL="0" indent="0">
              <a:buNone/>
            </a:pPr>
            <a:r>
              <a:rPr lang="en-US" altLang="zh-CN" sz="2400" dirty="0"/>
              <a:t>         PPP</a:t>
            </a:r>
            <a:r>
              <a:rPr lang="zh-CN" altLang="en-US" sz="2400" dirty="0"/>
              <a:t>提供在点对点链路上传输多种网络层协议数据的功</a:t>
            </a:r>
          </a:p>
          <a:p>
            <a:pPr marL="0" indent="0">
              <a:buNone/>
            </a:pPr>
            <a:r>
              <a:rPr lang="zh-CN" altLang="en-US" sz="2400" dirty="0"/>
              <a:t>能，使得这些广域网（</a:t>
            </a:r>
            <a:r>
              <a:rPr lang="en-US" altLang="zh-CN" sz="2400" dirty="0"/>
              <a:t>WAN</a:t>
            </a:r>
            <a:r>
              <a:rPr lang="zh-CN" altLang="en-US" sz="2400" dirty="0"/>
              <a:t>）技术与上层用户具有了统一的</a:t>
            </a:r>
          </a:p>
          <a:p>
            <a:pPr marL="0" indent="0">
              <a:buNone/>
            </a:pPr>
            <a:r>
              <a:rPr lang="zh-CN" altLang="en-US" sz="2400" dirty="0"/>
              <a:t>接口，与</a:t>
            </a:r>
            <a:r>
              <a:rPr lang="en-US" altLang="zh-CN" sz="2400" dirty="0"/>
              <a:t>PPP</a:t>
            </a:r>
            <a:r>
              <a:rPr lang="zh-CN" altLang="en-US" sz="2400" dirty="0"/>
              <a:t>相关的</a:t>
            </a:r>
            <a:r>
              <a:rPr lang="en-US" altLang="zh-CN" sz="2400" dirty="0"/>
              <a:t>WAN</a:t>
            </a:r>
            <a:r>
              <a:rPr lang="zh-CN" altLang="en-US" sz="2400" dirty="0"/>
              <a:t>协议结构如图所示：</a:t>
            </a:r>
          </a:p>
        </p:txBody>
      </p:sp>
      <p:pic>
        <p:nvPicPr>
          <p:cNvPr id="20483" name="图片 356355"/>
          <p:cNvPicPr>
            <a:picLocks noChangeAspect="1"/>
          </p:cNvPicPr>
          <p:nvPr/>
        </p:nvPicPr>
        <p:blipFill>
          <a:blip r:embed="rId3"/>
          <a:stretch>
            <a:fillRect/>
          </a:stretch>
        </p:blipFill>
        <p:spPr>
          <a:xfrm>
            <a:off x="971550" y="2926080"/>
            <a:ext cx="6865938" cy="2303463"/>
          </a:xfrm>
          <a:prstGeom prst="rect">
            <a:avLst/>
          </a:prstGeom>
          <a:noFill/>
          <a:ln w="9525">
            <a:noFill/>
          </a:ln>
        </p:spPr>
      </p:pic>
      <p:sp>
        <p:nvSpPr>
          <p:cNvPr id="20484" name="文本框 356356"/>
          <p:cNvSpPr txBox="1"/>
          <p:nvPr/>
        </p:nvSpPr>
        <p:spPr>
          <a:xfrm>
            <a:off x="2415223" y="5510848"/>
            <a:ext cx="4608512" cy="457200"/>
          </a:xfrm>
          <a:prstGeom prst="rect">
            <a:avLst/>
          </a:prstGeom>
          <a:noFill/>
          <a:ln w="9525">
            <a:noFill/>
          </a:ln>
        </p:spPr>
        <p:txBody>
          <a:bodyPr anchor="t">
            <a:spAutoFit/>
          </a:bodyPr>
          <a:lstStyle/>
          <a:p>
            <a:pPr lvl="0" indent="0" algn="ctr" latinLnBrk="1">
              <a:spcBef>
                <a:spcPct val="50000"/>
              </a:spcBef>
            </a:pPr>
            <a:r>
              <a:rPr lang="zh-CN" altLang="en-US" dirty="0">
                <a:solidFill>
                  <a:srgbClr val="6F0096"/>
                </a:solidFill>
                <a:latin typeface="楷体_GB2312" pitchFamily="49" charset="-122"/>
                <a:ea typeface="楷体_GB2312" pitchFamily="49" charset="-122"/>
              </a:rPr>
              <a:t>与</a:t>
            </a:r>
            <a:r>
              <a:rPr lang="en-US" altLang="zh-CN" dirty="0">
                <a:solidFill>
                  <a:srgbClr val="6F0096"/>
                </a:solidFill>
                <a:latin typeface="楷体_GB2312" pitchFamily="49" charset="-122"/>
                <a:ea typeface="楷体_GB2312" pitchFamily="49" charset="-122"/>
              </a:rPr>
              <a:t>PPP</a:t>
            </a:r>
            <a:r>
              <a:rPr lang="zh-CN" altLang="en-US" dirty="0">
                <a:solidFill>
                  <a:srgbClr val="6F0096"/>
                </a:solidFill>
                <a:latin typeface="楷体_GB2312" pitchFamily="49" charset="-122"/>
                <a:ea typeface="楷体_GB2312" pitchFamily="49" charset="-122"/>
              </a:rPr>
              <a:t>相关的</a:t>
            </a:r>
            <a:r>
              <a:rPr lang="en-US" altLang="zh-CN" dirty="0">
                <a:solidFill>
                  <a:srgbClr val="6F0096"/>
                </a:solidFill>
                <a:latin typeface="楷体_GB2312" pitchFamily="49" charset="-122"/>
                <a:ea typeface="楷体_GB2312" pitchFamily="49" charset="-122"/>
              </a:rPr>
              <a:t>WAN</a:t>
            </a:r>
            <a:r>
              <a:rPr lang="zh-CN" altLang="en-US" dirty="0">
                <a:solidFill>
                  <a:srgbClr val="6F0096"/>
                </a:solidFill>
                <a:latin typeface="楷体_GB2312" pitchFamily="49" charset="-122"/>
                <a:ea typeface="楷体_GB2312" pitchFamily="49" charset="-122"/>
              </a:rPr>
              <a:t>协议结构图</a:t>
            </a:r>
          </a:p>
        </p:txBody>
      </p:sp>
    </p:spTree>
    <p:extLst>
      <p:ext uri="{BB962C8B-B14F-4D97-AF65-F5344CB8AC3E}">
        <p14:creationId xmlns:p14="http://schemas.microsoft.com/office/powerpoint/2010/main" val="242173698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文本占位符 44034"/>
          <p:cNvSpPr>
            <a:spLocks noGrp="1"/>
          </p:cNvSpPr>
          <p:nvPr>
            <p:ph type="body" idx="1"/>
          </p:nvPr>
        </p:nvSpPr>
        <p:spPr>
          <a:xfrm>
            <a:off x="438150" y="706755"/>
            <a:ext cx="8477250" cy="5084445"/>
          </a:xfrm>
        </p:spPr>
        <p:txBody>
          <a:bodyPr lIns="92075" tIns="46038" rIns="92075" bIns="46038"/>
          <a:lstStyle/>
          <a:p>
            <a:pPr marL="0" indent="0" algn="just">
              <a:buNone/>
            </a:pPr>
            <a:r>
              <a:rPr lang="en-US" altLang="zh-CN" sz="2400" b="1" dirty="0">
                <a:latin typeface="Arial Bold" charset="0"/>
                <a:ea typeface="Arial Bold" charset="0"/>
              </a:rPr>
              <a:t>ATM</a:t>
            </a:r>
            <a:r>
              <a:rPr lang="zh-CN" altLang="en-US" sz="2400" b="1" dirty="0">
                <a:latin typeface="Arial Bold" charset="0"/>
                <a:ea typeface="宋体" panose="02010600030101010101" pitchFamily="2" charset="-122"/>
              </a:rPr>
              <a:t>（异步传输模式）技术</a:t>
            </a:r>
          </a:p>
          <a:p>
            <a:pPr marL="0" indent="0">
              <a:buNone/>
            </a:pPr>
            <a:r>
              <a:rPr lang="zh-CN" altLang="en-US" sz="2400" dirty="0">
                <a:ea typeface="宋体" panose="02010600030101010101" pitchFamily="2" charset="-122"/>
              </a:rPr>
              <a:t>定义：什么是</a:t>
            </a:r>
            <a:r>
              <a:rPr lang="en-US" altLang="zh-CN" sz="2400" dirty="0">
                <a:ea typeface="宋体" panose="02010600030101010101" pitchFamily="2" charset="-122"/>
              </a:rPr>
              <a:t>ATM</a:t>
            </a:r>
            <a:r>
              <a:rPr lang="zh-CN" altLang="en-US" sz="2400" dirty="0">
                <a:ea typeface="宋体" panose="02010600030101010101" pitchFamily="2" charset="-122"/>
              </a:rPr>
              <a:t>技术？</a:t>
            </a:r>
          </a:p>
          <a:p>
            <a:pPr marL="0" indent="0">
              <a:buNone/>
            </a:pPr>
            <a:r>
              <a:rPr lang="en-US" altLang="zh-CN" sz="2400" dirty="0">
                <a:ea typeface="宋体" panose="02010600030101010101" pitchFamily="2" charset="-122"/>
              </a:rPr>
              <a:t>STM</a:t>
            </a:r>
            <a:r>
              <a:rPr lang="zh-CN" altLang="en-US" sz="2400" dirty="0">
                <a:ea typeface="宋体" panose="02010600030101010101" pitchFamily="2" charset="-122"/>
              </a:rPr>
              <a:t>：电路交换方式是一种同步数据传输的模式，称之为</a:t>
            </a:r>
            <a:r>
              <a:rPr lang="en-US" altLang="zh-CN" sz="2400" dirty="0">
                <a:ea typeface="宋体" panose="02010600030101010101" pitchFamily="2" charset="-122"/>
              </a:rPr>
              <a:t>STM</a:t>
            </a:r>
            <a:r>
              <a:rPr lang="zh-CN" altLang="en-US" sz="2400" dirty="0">
                <a:ea typeface="宋体" panose="02010600030101010101" pitchFamily="2" charset="-122"/>
              </a:rPr>
              <a:t>，</a:t>
            </a:r>
            <a:r>
              <a:rPr lang="en-US" altLang="zh-CN" sz="2400" dirty="0">
                <a:ea typeface="宋体" panose="02010600030101010101" pitchFamily="2" charset="-122"/>
              </a:rPr>
              <a:t>N</a:t>
            </a:r>
            <a:r>
              <a:rPr lang="zh-CN" altLang="en-US" sz="2400" dirty="0">
                <a:ea typeface="宋体" panose="02010600030101010101" pitchFamily="2" charset="-122"/>
              </a:rPr>
              <a:t>－</a:t>
            </a:r>
            <a:r>
              <a:rPr lang="en-US" altLang="zh-CN" sz="2400" dirty="0">
                <a:ea typeface="宋体" panose="02010600030101010101" pitchFamily="2" charset="-122"/>
              </a:rPr>
              <a:t>ISDN</a:t>
            </a:r>
            <a:r>
              <a:rPr lang="zh-CN" altLang="en-US" sz="2400" dirty="0">
                <a:ea typeface="宋体" panose="02010600030101010101" pitchFamily="2" charset="-122"/>
              </a:rPr>
              <a:t>标准就是采用此项技术。在</a:t>
            </a:r>
            <a:r>
              <a:rPr lang="en-US" altLang="zh-CN" sz="2400" dirty="0">
                <a:ea typeface="宋体" panose="02010600030101010101" pitchFamily="2" charset="-122"/>
              </a:rPr>
              <a:t>STM</a:t>
            </a:r>
            <a:r>
              <a:rPr lang="zh-CN" altLang="en-US" sz="2400" dirty="0">
                <a:ea typeface="宋体" panose="02010600030101010101" pitchFamily="2" charset="-122"/>
              </a:rPr>
              <a:t>中，将信道划分为几个时间片，重复出现，</a:t>
            </a:r>
            <a:r>
              <a:rPr lang="zh-CN" altLang="en-US" sz="2400" dirty="0">
                <a:solidFill>
                  <a:srgbClr val="0070C0"/>
                </a:solidFill>
                <a:ea typeface="宋体" panose="02010600030101010101" pitchFamily="2" charset="-122"/>
              </a:rPr>
              <a:t>信息以一种重复的速率传送</a:t>
            </a:r>
            <a:r>
              <a:rPr lang="zh-CN" altLang="en-US" sz="2400" dirty="0">
                <a:ea typeface="宋体" panose="02010600030101010101" pitchFamily="2" charset="-122"/>
              </a:rPr>
              <a:t>。即使某个时隙空闲，其它链路也不可以使用，容易造成带宽的浪费，后来发展出</a:t>
            </a:r>
            <a:r>
              <a:rPr lang="en-US" altLang="zh-CN" sz="2400" dirty="0">
                <a:ea typeface="宋体" panose="02010600030101010101" pitchFamily="2" charset="-122"/>
              </a:rPr>
              <a:t>SONET</a:t>
            </a:r>
            <a:r>
              <a:rPr lang="zh-CN" altLang="en-US" sz="2400" dirty="0">
                <a:ea typeface="宋体" panose="02010600030101010101" pitchFamily="2" charset="-122"/>
              </a:rPr>
              <a:t>，</a:t>
            </a:r>
            <a:r>
              <a:rPr lang="en-US" altLang="zh-CN" sz="2400" dirty="0">
                <a:ea typeface="宋体" panose="02010600030101010101" pitchFamily="2" charset="-122"/>
              </a:rPr>
              <a:t>SDH</a:t>
            </a:r>
            <a:r>
              <a:rPr lang="zh-CN" altLang="en-US" sz="2400" dirty="0">
                <a:ea typeface="宋体" panose="02010600030101010101" pitchFamily="2" charset="-122"/>
              </a:rPr>
              <a:t>等传输技术。</a:t>
            </a:r>
          </a:p>
          <a:p>
            <a:pPr marL="0" indent="0">
              <a:buNone/>
            </a:pPr>
            <a:r>
              <a:rPr lang="en-US" altLang="zh-CN" sz="2400" dirty="0">
                <a:ea typeface="宋体" panose="02010600030101010101" pitchFamily="2" charset="-122"/>
              </a:rPr>
              <a:t>ATM</a:t>
            </a:r>
            <a:r>
              <a:rPr lang="zh-CN" altLang="en-US" sz="2400" b="1" dirty="0">
                <a:latin typeface="Times New Roman" panose="02020603050405020304" charset="0"/>
                <a:ea typeface="宋体" panose="02010600030101010101" pitchFamily="2" charset="-122"/>
                <a:sym typeface="+mn-ea"/>
              </a:rPr>
              <a:t>（</a:t>
            </a:r>
            <a:r>
              <a:rPr lang="en-US" altLang="zh-CN" sz="2400" b="1" dirty="0">
                <a:latin typeface="宋体" panose="02010600030101010101" pitchFamily="2" charset="-122"/>
                <a:ea typeface="宋体" panose="02010600030101010101" pitchFamily="2" charset="-122"/>
                <a:sym typeface="+mn-ea"/>
              </a:rPr>
              <a:t>asynchronous transfer mode</a:t>
            </a:r>
            <a:r>
              <a:rPr lang="zh-CN" altLang="en-US" sz="2400" b="1" dirty="0">
                <a:latin typeface="Times New Roman" panose="02020603050405020304" charset="0"/>
                <a:ea typeface="宋体" panose="02010600030101010101" pitchFamily="2" charset="-122"/>
                <a:sym typeface="+mn-ea"/>
              </a:rPr>
              <a:t>）</a:t>
            </a:r>
            <a:r>
              <a:rPr lang="zh-CN" altLang="en-US" sz="2400" dirty="0">
                <a:ea typeface="宋体" panose="02010600030101010101" pitchFamily="2" charset="-122"/>
                <a:sym typeface="+mn-ea"/>
              </a:rPr>
              <a:t>异步方式：</a:t>
            </a:r>
            <a:r>
              <a:rPr lang="en-US" altLang="zh-CN" sz="2400" dirty="0">
                <a:ea typeface="宋体" panose="02010600030101010101" pitchFamily="2" charset="-122"/>
                <a:sym typeface="+mn-ea"/>
              </a:rPr>
              <a:t>ATM</a:t>
            </a:r>
            <a:r>
              <a:rPr lang="zh-CN" altLang="en-US" sz="2400" dirty="0">
                <a:ea typeface="宋体" panose="02010600030101010101" pitchFamily="2" charset="-122"/>
                <a:sym typeface="+mn-ea"/>
              </a:rPr>
              <a:t>可以看成一种特殊的分组型传递方式，它建立在异步时分复用的基础上，并使用固定长度的信元。</a:t>
            </a:r>
          </a:p>
          <a:p>
            <a:pPr marL="0" indent="0">
              <a:buNone/>
            </a:pPr>
            <a:r>
              <a:rPr lang="zh-CN" altLang="en-US" sz="2400" dirty="0">
                <a:ea typeface="宋体" panose="02010600030101010101" pitchFamily="2" charset="-122"/>
                <a:sym typeface="+mn-ea"/>
              </a:rPr>
              <a:t>       </a:t>
            </a:r>
            <a:r>
              <a:rPr lang="zh-CN" altLang="en-US" sz="2400" b="1" dirty="0">
                <a:latin typeface="Times New Roman" panose="02020603050405020304" charset="0"/>
                <a:ea typeface="宋体" panose="02010600030101010101" pitchFamily="2" charset="-122"/>
                <a:sym typeface="+mn-ea"/>
              </a:rPr>
              <a:t>因为它不受制于主控时钟，可以以异步方式进行通信，</a:t>
            </a:r>
            <a:r>
              <a:rPr lang="en-US" altLang="zh-CN" sz="2400" b="1" dirty="0">
                <a:latin typeface="宋体" panose="02010600030101010101" pitchFamily="2" charset="-122"/>
                <a:ea typeface="宋体" panose="02010600030101010101" pitchFamily="2" charset="-122"/>
                <a:sym typeface="+mn-ea"/>
              </a:rPr>
              <a:t>B-ISDN</a:t>
            </a:r>
            <a:r>
              <a:rPr lang="zh-CN" altLang="en-US" sz="2400" b="1" dirty="0">
                <a:latin typeface="宋体" panose="02010600030101010101" pitchFamily="2" charset="-122"/>
                <a:ea typeface="宋体" panose="02010600030101010101" pitchFamily="2" charset="-122"/>
                <a:sym typeface="+mn-ea"/>
              </a:rPr>
              <a:t>的标准。</a:t>
            </a:r>
            <a:endParaRPr lang="zh-CN" altLang="en-US" sz="2400" b="1" dirty="0">
              <a:latin typeface="宋体" panose="02010600030101010101" pitchFamily="2" charset="-122"/>
              <a:ea typeface="宋体" panose="02010600030101010101" pitchFamily="2" charset="-122"/>
            </a:endParaRPr>
          </a:p>
          <a:p>
            <a:pPr marL="0" indent="0">
              <a:buNone/>
            </a:pPr>
            <a:endParaRPr lang="zh-CN" altLang="en-US" sz="2400" dirty="0">
              <a:ea typeface="宋体" panose="02010600030101010101" pitchFamily="2" charset="-122"/>
            </a:endParaRPr>
          </a:p>
          <a:p>
            <a:pPr marL="0" indent="0">
              <a:buNone/>
            </a:pPr>
            <a:endParaRPr lang="zh-CN" altLang="en-US" sz="2400" dirty="0">
              <a:ea typeface="宋体" panose="02010600030101010101" pitchFamily="2" charset="-122"/>
            </a:endParaRPr>
          </a:p>
          <a:p>
            <a:pPr marL="0" indent="0">
              <a:buNone/>
            </a:pPr>
            <a:endParaRPr lang="zh-CN" altLang="en-US" sz="2400" dirty="0">
              <a:ea typeface="宋体" panose="02010600030101010101" pitchFamily="2" charset="-122"/>
            </a:endParaRPr>
          </a:p>
          <a:p>
            <a:pPr marL="0" indent="0">
              <a:buNone/>
            </a:pPr>
            <a:endParaRPr lang="zh-CN" altLang="en-US" sz="2400" dirty="0">
              <a:ea typeface="宋体" panose="02010600030101010101" pitchFamily="2" charset="-122"/>
            </a:endParaRPr>
          </a:p>
        </p:txBody>
      </p:sp>
      <p:sp>
        <p:nvSpPr>
          <p:cNvPr id="44036" name="标题 44035"/>
          <p:cNvSpPr>
            <a:spLocks noGrp="1"/>
          </p:cNvSpPr>
          <p:nvPr>
            <p:ph type="title"/>
          </p:nvPr>
        </p:nvSpPr>
        <p:spPr>
          <a:xfrm>
            <a:off x="685800" y="609600"/>
            <a:ext cx="7772400" cy="1143000"/>
          </a:xfrm>
          <a:noFill/>
          <a:ln>
            <a:noFill/>
          </a:ln>
        </p:spPr>
        <p:txBody>
          <a:bodyPr/>
          <a:lstStyle/>
          <a:p>
            <a:r>
              <a:rPr lang="en-US" altLang="zh-CN">
                <a:ea typeface="宋体" panose="02010600030101010101" pitchFamily="2" charset="-122"/>
              </a:rPr>
              <a:t> </a:t>
            </a:r>
          </a:p>
        </p:txBody>
      </p:sp>
      <p:sp>
        <p:nvSpPr>
          <p:cNvPr id="3" name="灯片编号占位符 2"/>
          <p:cNvSpPr>
            <a:spLocks noGrp="1"/>
          </p:cNvSpPr>
          <p:nvPr>
            <p:ph type="sldNum" sz="quarter" idx="12"/>
          </p:nvPr>
        </p:nvSpPr>
        <p:spPr/>
        <p:txBody>
          <a:bodyPr/>
          <a:lstStyle/>
          <a:p>
            <a:pPr lvl="0"/>
            <a:fld id="{9A0DB2DC-4C9A-4742-B13C-FB6460FD3503}" type="slidenum">
              <a:rPr lang="en-US" altLang="zh-CN" dirty="0"/>
              <a:t>92</a:t>
            </a:fld>
            <a:endParaRPr lang="zh-CN" dirty="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a:extLst>
              <a:ext uri="{FF2B5EF4-FFF2-40B4-BE49-F238E27FC236}">
                <a16:creationId xmlns:a16="http://schemas.microsoft.com/office/drawing/2014/main" id="{2E81295E-CCE7-48FC-A1BA-288F3C5E9237}"/>
              </a:ext>
            </a:extLst>
          </p:cNvPr>
          <p:cNvSpPr>
            <a:spLocks noGrp="1" noChangeArrowheads="1"/>
          </p:cNvSpPr>
          <p:nvPr>
            <p:ph type="title"/>
          </p:nvPr>
        </p:nvSpPr>
        <p:spPr>
          <a:xfrm>
            <a:off x="250825" y="214313"/>
            <a:ext cx="8693150" cy="1198463"/>
          </a:xfrm>
        </p:spPr>
        <p:txBody>
          <a:bodyPr/>
          <a:lstStyle/>
          <a:p>
            <a:r>
              <a:rPr lang="zh-CN" altLang="en-US" dirty="0"/>
              <a:t>同步传输 </a:t>
            </a:r>
            <a:r>
              <a:rPr lang="en-US" altLang="zh-CN" dirty="0"/>
              <a:t>SONET/SDH</a:t>
            </a:r>
            <a:r>
              <a:rPr lang="zh-CN" altLang="en-US" dirty="0"/>
              <a:t>简介</a:t>
            </a:r>
          </a:p>
        </p:txBody>
      </p:sp>
      <p:sp>
        <p:nvSpPr>
          <p:cNvPr id="268291" name="Rectangle 3">
            <a:extLst>
              <a:ext uri="{FF2B5EF4-FFF2-40B4-BE49-F238E27FC236}">
                <a16:creationId xmlns:a16="http://schemas.microsoft.com/office/drawing/2014/main" id="{DA67953E-1E60-456F-ABF8-A7178A6E7070}"/>
              </a:ext>
            </a:extLst>
          </p:cNvPr>
          <p:cNvSpPr>
            <a:spLocks noGrp="1" noChangeArrowheads="1"/>
          </p:cNvSpPr>
          <p:nvPr>
            <p:ph type="body" idx="1"/>
          </p:nvPr>
        </p:nvSpPr>
        <p:spPr>
          <a:xfrm>
            <a:off x="395536" y="1524000"/>
            <a:ext cx="8424936" cy="3201988"/>
          </a:xfrm>
        </p:spPr>
        <p:txBody>
          <a:bodyPr/>
          <a:lstStyle/>
          <a:p>
            <a:r>
              <a:rPr lang="en-US" altLang="zh-CN" sz="2400" dirty="0">
                <a:solidFill>
                  <a:srgbClr val="0000FF"/>
                </a:solidFill>
              </a:rPr>
              <a:t>SONET</a:t>
            </a:r>
            <a:r>
              <a:rPr lang="zh-CN" altLang="en-US" sz="2400" dirty="0">
                <a:solidFill>
                  <a:srgbClr val="0000FF"/>
                </a:solidFill>
              </a:rPr>
              <a:t>（</a:t>
            </a:r>
            <a:r>
              <a:rPr lang="en-US" altLang="zh-CN" sz="2400" dirty="0">
                <a:solidFill>
                  <a:srgbClr val="0000FF"/>
                </a:solidFill>
              </a:rPr>
              <a:t>Synchronous Optical Network</a:t>
            </a:r>
            <a:r>
              <a:rPr lang="zh-CN" altLang="en-US" sz="2400" dirty="0">
                <a:solidFill>
                  <a:srgbClr val="0000FF"/>
                </a:solidFill>
              </a:rPr>
              <a:t>）是</a:t>
            </a:r>
            <a:r>
              <a:rPr lang="en-US" altLang="zh-CN" sz="2400" dirty="0">
                <a:solidFill>
                  <a:srgbClr val="0000FF"/>
                </a:solidFill>
              </a:rPr>
              <a:t>ANSI</a:t>
            </a:r>
            <a:r>
              <a:rPr lang="zh-CN" altLang="en-US" sz="2400" dirty="0">
                <a:solidFill>
                  <a:srgbClr val="0000FF"/>
                </a:solidFill>
              </a:rPr>
              <a:t>定义的同步传输体制，是一种全球化的标准传输协议</a:t>
            </a:r>
            <a:r>
              <a:rPr lang="zh-CN" altLang="en-US" sz="2400" dirty="0"/>
              <a:t> </a:t>
            </a:r>
            <a:r>
              <a:rPr lang="zh-CN" altLang="en-US" sz="2400" dirty="0">
                <a:solidFill>
                  <a:srgbClr val="0000FF"/>
                </a:solidFill>
              </a:rPr>
              <a:t>，包含一组以</a:t>
            </a:r>
            <a:r>
              <a:rPr lang="en-US" altLang="zh-CN" sz="2400" dirty="0">
                <a:solidFill>
                  <a:srgbClr val="0000FF"/>
                </a:solidFill>
              </a:rPr>
              <a:t>51.840Mbps(STS-1)</a:t>
            </a:r>
            <a:r>
              <a:rPr lang="zh-CN" altLang="en-US" sz="2400" dirty="0">
                <a:solidFill>
                  <a:srgbClr val="0000FF"/>
                </a:solidFill>
              </a:rPr>
              <a:t>为基数的速率 。</a:t>
            </a:r>
          </a:p>
          <a:p>
            <a:r>
              <a:rPr lang="en-US" altLang="zh-CN" sz="2400" dirty="0">
                <a:solidFill>
                  <a:srgbClr val="0000FF"/>
                </a:solidFill>
              </a:rPr>
              <a:t>SDH</a:t>
            </a:r>
            <a:r>
              <a:rPr lang="zh-CN" altLang="en-US" sz="2400" dirty="0">
                <a:solidFill>
                  <a:srgbClr val="0000FF"/>
                </a:solidFill>
              </a:rPr>
              <a:t>（</a:t>
            </a:r>
            <a:r>
              <a:rPr lang="en-US" altLang="zh-CN" sz="2400" dirty="0">
                <a:solidFill>
                  <a:srgbClr val="0000FF"/>
                </a:solidFill>
              </a:rPr>
              <a:t>Synchronous Digital Hierarchy</a:t>
            </a:r>
            <a:r>
              <a:rPr lang="zh-CN" altLang="en-US" sz="2400" dirty="0">
                <a:solidFill>
                  <a:srgbClr val="0000FF"/>
                </a:solidFill>
              </a:rPr>
              <a:t>）是</a:t>
            </a:r>
            <a:r>
              <a:rPr lang="en-US" altLang="zh-CN" sz="2400" dirty="0">
                <a:solidFill>
                  <a:srgbClr val="0000FF"/>
                </a:solidFill>
              </a:rPr>
              <a:t>CCITT</a:t>
            </a:r>
            <a:r>
              <a:rPr lang="zh-CN" altLang="en-US" sz="2400" dirty="0">
                <a:solidFill>
                  <a:srgbClr val="0000FF"/>
                </a:solidFill>
              </a:rPr>
              <a:t>（现在的</a:t>
            </a:r>
            <a:r>
              <a:rPr lang="en-US" altLang="zh-CN" sz="2400" dirty="0">
                <a:solidFill>
                  <a:srgbClr val="0000FF"/>
                </a:solidFill>
              </a:rPr>
              <a:t>ITU-T</a:t>
            </a:r>
            <a:r>
              <a:rPr lang="zh-CN" altLang="en-US" sz="2400" dirty="0">
                <a:solidFill>
                  <a:srgbClr val="0000FF"/>
                </a:solidFill>
              </a:rPr>
              <a:t>）定义的，使用</a:t>
            </a:r>
            <a:r>
              <a:rPr lang="en-US" altLang="zh-CN" sz="2400" dirty="0">
                <a:solidFill>
                  <a:srgbClr val="0000FF"/>
                </a:solidFill>
              </a:rPr>
              <a:t>SONET</a:t>
            </a:r>
            <a:r>
              <a:rPr lang="zh-CN" altLang="en-US" sz="2400" dirty="0">
                <a:solidFill>
                  <a:srgbClr val="0000FF"/>
                </a:solidFill>
              </a:rPr>
              <a:t>速率的一个子集，以</a:t>
            </a:r>
            <a:r>
              <a:rPr lang="en-US" altLang="zh-CN" sz="2400" dirty="0">
                <a:solidFill>
                  <a:srgbClr val="0000FF"/>
                </a:solidFill>
              </a:rPr>
              <a:t>155.520Mbps(STM-1) </a:t>
            </a:r>
            <a:r>
              <a:rPr lang="zh-CN" altLang="en-US" sz="2400" dirty="0">
                <a:solidFill>
                  <a:srgbClr val="0000FF"/>
                </a:solidFill>
              </a:rPr>
              <a:t>为基数的速率。</a:t>
            </a:r>
          </a:p>
          <a:p>
            <a:pPr>
              <a:buFont typeface="Wingdings" panose="05000000000000000000" pitchFamily="2" charset="2"/>
              <a:buNone/>
            </a:pPr>
            <a:endParaRPr lang="en-US" altLang="zh-CN" sz="2400" dirty="0">
              <a:solidFill>
                <a:srgbClr val="0000FF"/>
              </a:solidFill>
            </a:endParaRPr>
          </a:p>
        </p:txBody>
      </p:sp>
      <p:sp>
        <p:nvSpPr>
          <p:cNvPr id="4" name="Rectangle 3">
            <a:extLst>
              <a:ext uri="{FF2B5EF4-FFF2-40B4-BE49-F238E27FC236}">
                <a16:creationId xmlns:a16="http://schemas.microsoft.com/office/drawing/2014/main" id="{62444DD2-8A0C-4696-9C40-7FF9D899F11A}"/>
              </a:ext>
            </a:extLst>
          </p:cNvPr>
          <p:cNvSpPr txBox="1">
            <a:spLocks noChangeArrowheads="1"/>
          </p:cNvSpPr>
          <p:nvPr/>
        </p:nvSpPr>
        <p:spPr bwMode="auto">
          <a:xfrm>
            <a:off x="390887" y="3933056"/>
            <a:ext cx="8553087" cy="362902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楷体_GB2312"/>
              </a:defRPr>
            </a:lvl1pPr>
            <a:lvl2pPr marL="742950" indent="-285750" algn="l" rtl="0" eaLnBrk="1"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cs typeface="楷体_GB2312"/>
              </a:defRPr>
            </a:lvl2pPr>
            <a:lvl3pPr marL="1143000" indent="-228600" algn="l" rtl="0" eaLnBrk="1"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cs typeface="楷体_GB2312"/>
              </a:defRPr>
            </a:lvl3pPr>
            <a:lvl4pPr marL="1600200" indent="-228600" algn="l" rtl="0" eaLnBrk="1"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cs typeface="楷体_GB2312"/>
              </a:defRPr>
            </a:lvl4pPr>
            <a:lvl5pPr marL="2057400" indent="-228600" algn="l" rtl="0" eaLnBrk="1"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cs typeface="楷体_GB2312"/>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r>
              <a:rPr lang="en-US" altLang="zh-CN" sz="2400" kern="0">
                <a:solidFill>
                  <a:srgbClr val="0000FF"/>
                </a:solidFill>
              </a:rPr>
              <a:t>POS</a:t>
            </a:r>
            <a:r>
              <a:rPr lang="zh-CN" altLang="en-US" sz="2400" kern="0">
                <a:solidFill>
                  <a:srgbClr val="0000FF"/>
                </a:solidFill>
              </a:rPr>
              <a:t>（</a:t>
            </a:r>
            <a:r>
              <a:rPr lang="en-US" altLang="zh-CN" sz="2400" kern="0">
                <a:solidFill>
                  <a:srgbClr val="0000FF"/>
                </a:solidFill>
              </a:rPr>
              <a:t>Packet Over SONET/SDH</a:t>
            </a:r>
            <a:r>
              <a:rPr lang="zh-CN" altLang="en-US" sz="2400" kern="0">
                <a:solidFill>
                  <a:srgbClr val="0000FF"/>
                </a:solidFill>
              </a:rPr>
              <a:t>，</a:t>
            </a:r>
            <a:r>
              <a:rPr lang="en-US" altLang="zh-CN" sz="2400" kern="0">
                <a:solidFill>
                  <a:srgbClr val="0000FF"/>
                </a:solidFill>
              </a:rPr>
              <a:t>SONET/SDH</a:t>
            </a:r>
            <a:r>
              <a:rPr lang="zh-CN" altLang="en-US" sz="2400" kern="0">
                <a:solidFill>
                  <a:srgbClr val="0000FF"/>
                </a:solidFill>
              </a:rPr>
              <a:t>上的分组）是一种应用在城域网及广域网中的技术，它具有支持分组数据，如</a:t>
            </a:r>
            <a:r>
              <a:rPr lang="en-US" altLang="zh-CN" sz="2400" kern="0">
                <a:solidFill>
                  <a:srgbClr val="0000FF"/>
                </a:solidFill>
              </a:rPr>
              <a:t>IP</a:t>
            </a:r>
            <a:r>
              <a:rPr lang="zh-CN" altLang="en-US" sz="2400" kern="0">
                <a:solidFill>
                  <a:srgbClr val="0000FF"/>
                </a:solidFill>
              </a:rPr>
              <a:t>分组的优点 。</a:t>
            </a:r>
            <a:endParaRPr lang="zh-CN" altLang="en-US" sz="2400" kern="0">
              <a:solidFill>
                <a:schemeClr val="accent2"/>
              </a:solidFill>
            </a:endParaRPr>
          </a:p>
          <a:p>
            <a:r>
              <a:rPr lang="en-US" altLang="zh-CN" sz="2400" kern="0">
                <a:solidFill>
                  <a:srgbClr val="0000FF"/>
                </a:solidFill>
              </a:rPr>
              <a:t>POS</a:t>
            </a:r>
            <a:r>
              <a:rPr lang="zh-CN" altLang="en-US" sz="2400" kern="0">
                <a:solidFill>
                  <a:srgbClr val="0000FF"/>
                </a:solidFill>
              </a:rPr>
              <a:t>使用</a:t>
            </a:r>
            <a:r>
              <a:rPr lang="en-US" altLang="zh-CN" sz="2400" kern="0">
                <a:solidFill>
                  <a:srgbClr val="0000FF"/>
                </a:solidFill>
              </a:rPr>
              <a:t>SONET</a:t>
            </a:r>
            <a:r>
              <a:rPr lang="zh-CN" altLang="en-US" sz="2400" kern="0">
                <a:solidFill>
                  <a:srgbClr val="0000FF"/>
                </a:solidFill>
              </a:rPr>
              <a:t>作为物理层协议，在</a:t>
            </a:r>
            <a:r>
              <a:rPr lang="en-US" altLang="zh-CN" sz="2400" kern="0">
                <a:solidFill>
                  <a:srgbClr val="0000FF"/>
                </a:solidFill>
              </a:rPr>
              <a:t>HDLC</a:t>
            </a:r>
            <a:r>
              <a:rPr lang="zh-CN" altLang="en-US" sz="2400" kern="0">
                <a:solidFill>
                  <a:srgbClr val="0000FF"/>
                </a:solidFill>
              </a:rPr>
              <a:t>（</a:t>
            </a:r>
            <a:r>
              <a:rPr lang="en-US" altLang="zh-CN" sz="2400" kern="0">
                <a:solidFill>
                  <a:srgbClr val="0000FF"/>
                </a:solidFill>
              </a:rPr>
              <a:t>High-level Data Link Control</a:t>
            </a:r>
            <a:r>
              <a:rPr lang="zh-CN" altLang="en-US" sz="2400" kern="0">
                <a:solidFill>
                  <a:srgbClr val="0000FF"/>
                </a:solidFill>
              </a:rPr>
              <a:t>，高级数据链路控制）帧中封装分组业务，使用</a:t>
            </a:r>
            <a:r>
              <a:rPr lang="en-US" altLang="zh-CN" sz="2400" kern="0">
                <a:solidFill>
                  <a:srgbClr val="0000FF"/>
                </a:solidFill>
              </a:rPr>
              <a:t>PPP</a:t>
            </a:r>
            <a:r>
              <a:rPr lang="zh-CN" altLang="en-US" sz="2400" kern="0">
                <a:solidFill>
                  <a:srgbClr val="0000FF"/>
                </a:solidFill>
              </a:rPr>
              <a:t>作为数据链路层的链路控制，</a:t>
            </a:r>
            <a:r>
              <a:rPr lang="en-US" altLang="zh-CN" sz="2400" kern="0">
                <a:solidFill>
                  <a:srgbClr val="0000FF"/>
                </a:solidFill>
              </a:rPr>
              <a:t>IP</a:t>
            </a:r>
            <a:r>
              <a:rPr lang="zh-CN" altLang="en-US" sz="2400" kern="0">
                <a:solidFill>
                  <a:srgbClr val="0000FF"/>
                </a:solidFill>
              </a:rPr>
              <a:t>分组业务则运行在网络层。</a:t>
            </a:r>
          </a:p>
          <a:p>
            <a:pPr>
              <a:buFont typeface="Wingdings" panose="05000000000000000000" pitchFamily="2" charset="2"/>
              <a:buNone/>
            </a:pPr>
            <a:endParaRPr lang="en-US" altLang="zh-CN" sz="2400" kern="0" dirty="0">
              <a:solidFill>
                <a:schemeClr val="accent2"/>
              </a:solidFill>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Line 2">
            <a:extLst>
              <a:ext uri="{FF2B5EF4-FFF2-40B4-BE49-F238E27FC236}">
                <a16:creationId xmlns:a16="http://schemas.microsoft.com/office/drawing/2014/main" id="{6EBA2262-9016-4F1A-8B2F-DE4190B24285}"/>
              </a:ext>
            </a:extLst>
          </p:cNvPr>
          <p:cNvSpPr>
            <a:spLocks noChangeShapeType="1"/>
          </p:cNvSpPr>
          <p:nvPr/>
        </p:nvSpPr>
        <p:spPr bwMode="auto">
          <a:xfrm>
            <a:off x="6011863" y="3789363"/>
            <a:ext cx="863600" cy="0"/>
          </a:xfrm>
          <a:prstGeom prst="line">
            <a:avLst/>
          </a:prstGeom>
          <a:noFill/>
          <a:ln w="317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2211" name="Rectangle 3">
            <a:extLst>
              <a:ext uri="{FF2B5EF4-FFF2-40B4-BE49-F238E27FC236}">
                <a16:creationId xmlns:a16="http://schemas.microsoft.com/office/drawing/2014/main" id="{AB7E435B-2894-427C-BE18-31510493D058}"/>
              </a:ext>
            </a:extLst>
          </p:cNvPr>
          <p:cNvSpPr>
            <a:spLocks noGrp="1" noChangeArrowheads="1"/>
          </p:cNvSpPr>
          <p:nvPr>
            <p:ph type="title"/>
          </p:nvPr>
        </p:nvSpPr>
        <p:spPr/>
        <p:txBody>
          <a:bodyPr/>
          <a:lstStyle/>
          <a:p>
            <a:r>
              <a:rPr lang="zh-CN" altLang="zh-CN"/>
              <a:t>POS接口及其支持的协议简介</a:t>
            </a:r>
            <a:endParaRPr lang="zh-CN" altLang="en-US"/>
          </a:p>
        </p:txBody>
      </p:sp>
      <p:grpSp>
        <p:nvGrpSpPr>
          <p:cNvPr id="222212" name="Group 4">
            <a:extLst>
              <a:ext uri="{FF2B5EF4-FFF2-40B4-BE49-F238E27FC236}">
                <a16:creationId xmlns:a16="http://schemas.microsoft.com/office/drawing/2014/main" id="{AB52E132-8C74-44AA-AB5F-FBF4EBA9A6D8}"/>
              </a:ext>
            </a:extLst>
          </p:cNvPr>
          <p:cNvGrpSpPr>
            <a:grpSpLocks/>
          </p:cNvGrpSpPr>
          <p:nvPr/>
        </p:nvGrpSpPr>
        <p:grpSpPr bwMode="auto">
          <a:xfrm>
            <a:off x="684213" y="2492375"/>
            <a:ext cx="1582737" cy="2447925"/>
            <a:chOff x="930" y="1525"/>
            <a:chExt cx="997" cy="1542"/>
          </a:xfrm>
        </p:grpSpPr>
        <p:sp>
          <p:nvSpPr>
            <p:cNvPr id="222213" name="Rectangle 5">
              <a:extLst>
                <a:ext uri="{FF2B5EF4-FFF2-40B4-BE49-F238E27FC236}">
                  <a16:creationId xmlns:a16="http://schemas.microsoft.com/office/drawing/2014/main" id="{7BEB51BB-61E2-42D7-830B-ABF33B7315D9}"/>
                </a:ext>
              </a:extLst>
            </p:cNvPr>
            <p:cNvSpPr>
              <a:spLocks noChangeArrowheads="1"/>
            </p:cNvSpPr>
            <p:nvPr/>
          </p:nvSpPr>
          <p:spPr bwMode="auto">
            <a:xfrm>
              <a:off x="930" y="1525"/>
              <a:ext cx="997" cy="154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14" name="Text Box 6">
              <a:extLst>
                <a:ext uri="{FF2B5EF4-FFF2-40B4-BE49-F238E27FC236}">
                  <a16:creationId xmlns:a16="http://schemas.microsoft.com/office/drawing/2014/main" id="{8DD2A487-8CD5-4242-95BA-11498426E198}"/>
                </a:ext>
              </a:extLst>
            </p:cNvPr>
            <p:cNvSpPr txBox="1">
              <a:spLocks noChangeArrowheads="1"/>
            </p:cNvSpPr>
            <p:nvPr/>
          </p:nvSpPr>
          <p:spPr bwMode="auto">
            <a:xfrm>
              <a:off x="1123" y="2160"/>
              <a:ext cx="6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2400">
                  <a:latin typeface="Times New Roman" panose="02020603050405020304" pitchFamily="18" charset="0"/>
                </a:rPr>
                <a:t>Router</a:t>
              </a:r>
            </a:p>
          </p:txBody>
        </p:sp>
      </p:grpSp>
      <p:grpSp>
        <p:nvGrpSpPr>
          <p:cNvPr id="222215" name="Group 7">
            <a:extLst>
              <a:ext uri="{FF2B5EF4-FFF2-40B4-BE49-F238E27FC236}">
                <a16:creationId xmlns:a16="http://schemas.microsoft.com/office/drawing/2014/main" id="{5FAE7C2F-20C4-4B9B-9413-6AFB8BA16011}"/>
              </a:ext>
            </a:extLst>
          </p:cNvPr>
          <p:cNvGrpSpPr>
            <a:grpSpLocks/>
          </p:cNvGrpSpPr>
          <p:nvPr/>
        </p:nvGrpSpPr>
        <p:grpSpPr bwMode="auto">
          <a:xfrm>
            <a:off x="6877050" y="2493963"/>
            <a:ext cx="1582738" cy="2447925"/>
            <a:chOff x="930" y="1525"/>
            <a:chExt cx="997" cy="1542"/>
          </a:xfrm>
        </p:grpSpPr>
        <p:sp>
          <p:nvSpPr>
            <p:cNvPr id="222216" name="Rectangle 8">
              <a:extLst>
                <a:ext uri="{FF2B5EF4-FFF2-40B4-BE49-F238E27FC236}">
                  <a16:creationId xmlns:a16="http://schemas.microsoft.com/office/drawing/2014/main" id="{06E175B7-2560-4782-9D77-8603A9EB56B8}"/>
                </a:ext>
              </a:extLst>
            </p:cNvPr>
            <p:cNvSpPr>
              <a:spLocks noChangeArrowheads="1"/>
            </p:cNvSpPr>
            <p:nvPr/>
          </p:nvSpPr>
          <p:spPr bwMode="auto">
            <a:xfrm>
              <a:off x="930" y="1525"/>
              <a:ext cx="997" cy="154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17" name="Text Box 9">
              <a:extLst>
                <a:ext uri="{FF2B5EF4-FFF2-40B4-BE49-F238E27FC236}">
                  <a16:creationId xmlns:a16="http://schemas.microsoft.com/office/drawing/2014/main" id="{D267F589-8B8A-44FE-9D6C-31B5B36DD1CE}"/>
                </a:ext>
              </a:extLst>
            </p:cNvPr>
            <p:cNvSpPr txBox="1">
              <a:spLocks noChangeArrowheads="1"/>
            </p:cNvSpPr>
            <p:nvPr/>
          </p:nvSpPr>
          <p:spPr bwMode="auto">
            <a:xfrm>
              <a:off x="1124" y="2160"/>
              <a:ext cx="6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2400">
                  <a:latin typeface="Times New Roman" panose="02020603050405020304" pitchFamily="18" charset="0"/>
                </a:rPr>
                <a:t>Router</a:t>
              </a:r>
            </a:p>
          </p:txBody>
        </p:sp>
      </p:grpSp>
      <p:grpSp>
        <p:nvGrpSpPr>
          <p:cNvPr id="222218" name="Group 10">
            <a:extLst>
              <a:ext uri="{FF2B5EF4-FFF2-40B4-BE49-F238E27FC236}">
                <a16:creationId xmlns:a16="http://schemas.microsoft.com/office/drawing/2014/main" id="{AA4BAF4D-C79C-4F5B-BD6B-59F57852FAB7}"/>
              </a:ext>
            </a:extLst>
          </p:cNvPr>
          <p:cNvGrpSpPr>
            <a:grpSpLocks/>
          </p:cNvGrpSpPr>
          <p:nvPr/>
        </p:nvGrpSpPr>
        <p:grpSpPr bwMode="auto">
          <a:xfrm>
            <a:off x="2909888" y="3357563"/>
            <a:ext cx="2454275" cy="792162"/>
            <a:chOff x="1833" y="3521"/>
            <a:chExt cx="1546" cy="499"/>
          </a:xfrm>
        </p:grpSpPr>
        <p:sp>
          <p:nvSpPr>
            <p:cNvPr id="222219" name="Oval 11">
              <a:extLst>
                <a:ext uri="{FF2B5EF4-FFF2-40B4-BE49-F238E27FC236}">
                  <a16:creationId xmlns:a16="http://schemas.microsoft.com/office/drawing/2014/main" id="{31CF82CF-B133-485C-B152-0A8403BC96FD}"/>
                </a:ext>
              </a:extLst>
            </p:cNvPr>
            <p:cNvSpPr>
              <a:spLocks noChangeArrowheads="1"/>
            </p:cNvSpPr>
            <p:nvPr/>
          </p:nvSpPr>
          <p:spPr bwMode="auto">
            <a:xfrm>
              <a:off x="2513" y="3521"/>
              <a:ext cx="276" cy="499"/>
            </a:xfrm>
            <a:prstGeom prst="ellipse">
              <a:avLst/>
            </a:prstGeom>
            <a:solidFill>
              <a:srgbClr val="CCFFFF"/>
            </a:solidFill>
            <a:ln w="9525">
              <a:round/>
              <a:headEnd/>
              <a:tailEnd/>
            </a:ln>
            <a:effectLst/>
            <a:scene3d>
              <a:camera prst="legacyObliqueRight"/>
              <a:lightRig rig="legacyFlat3" dir="b"/>
            </a:scene3d>
            <a:sp3d extrusionH="3630600" prstMaterial="legacyMatte">
              <a:bevelT w="13500" h="13500" prst="angle"/>
              <a:bevelB w="13500" h="13500" prst="angle"/>
              <a:extrusionClr>
                <a:srgbClr val="33CC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1" hangingPunct="1"/>
              <a:endParaRPr kumimoji="1" lang="zh-CN" altLang="zh-CN" sz="2000">
                <a:latin typeface="Times New Roman" panose="02020603050405020304" pitchFamily="18" charset="0"/>
              </a:endParaRPr>
            </a:p>
          </p:txBody>
        </p:sp>
        <p:sp>
          <p:nvSpPr>
            <p:cNvPr id="222220" name="Oval 12">
              <a:extLst>
                <a:ext uri="{FF2B5EF4-FFF2-40B4-BE49-F238E27FC236}">
                  <a16:creationId xmlns:a16="http://schemas.microsoft.com/office/drawing/2014/main" id="{EC8F167E-4B50-41EA-8BFE-EF564251A8B9}"/>
                </a:ext>
              </a:extLst>
            </p:cNvPr>
            <p:cNvSpPr>
              <a:spLocks noChangeArrowheads="1"/>
            </p:cNvSpPr>
            <p:nvPr/>
          </p:nvSpPr>
          <p:spPr bwMode="auto">
            <a:xfrm>
              <a:off x="1833" y="3521"/>
              <a:ext cx="276" cy="499"/>
            </a:xfrm>
            <a:prstGeom prst="ellipse">
              <a:avLst/>
            </a:prstGeom>
            <a:solidFill>
              <a:srgbClr val="CCFFFF"/>
            </a:solidFill>
            <a:ln w="9525">
              <a:round/>
              <a:headEnd/>
              <a:tailEnd/>
            </a:ln>
            <a:effectLst/>
            <a:scene3d>
              <a:camera prst="legacyObliqueRight"/>
              <a:lightRig rig="legacyFlat3" dir="b"/>
            </a:scene3d>
            <a:sp3d extrusionH="3630600" prstMaterial="legacyMatte">
              <a:bevelT w="13500" h="13500" prst="angle"/>
              <a:bevelB w="13500" h="13500" prst="angle"/>
              <a:extrusionClr>
                <a:srgbClr val="33CC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1" hangingPunct="1"/>
              <a:endParaRPr kumimoji="1" lang="zh-CN" altLang="zh-CN" sz="2000">
                <a:latin typeface="Times New Roman" panose="02020603050405020304" pitchFamily="18" charset="0"/>
              </a:endParaRPr>
            </a:p>
          </p:txBody>
        </p:sp>
        <p:sp>
          <p:nvSpPr>
            <p:cNvPr id="222221" name="Rectangle 13">
              <a:extLst>
                <a:ext uri="{FF2B5EF4-FFF2-40B4-BE49-F238E27FC236}">
                  <a16:creationId xmlns:a16="http://schemas.microsoft.com/office/drawing/2014/main" id="{665C3B5C-5D59-42A8-8961-A93D594A08E2}"/>
                </a:ext>
              </a:extLst>
            </p:cNvPr>
            <p:cNvSpPr>
              <a:spLocks noChangeArrowheads="1"/>
            </p:cNvSpPr>
            <p:nvPr/>
          </p:nvSpPr>
          <p:spPr bwMode="auto">
            <a:xfrm>
              <a:off x="2472" y="3566"/>
              <a:ext cx="272" cy="182"/>
            </a:xfrm>
            <a:prstGeom prst="rect">
              <a:avLst/>
            </a:prstGeom>
            <a:solidFill>
              <a:srgbClr val="000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22" name="Rectangle 14">
              <a:extLst>
                <a:ext uri="{FF2B5EF4-FFF2-40B4-BE49-F238E27FC236}">
                  <a16:creationId xmlns:a16="http://schemas.microsoft.com/office/drawing/2014/main" id="{D29AC476-2C2C-4FB6-83B8-61D8E63EF46C}"/>
                </a:ext>
              </a:extLst>
            </p:cNvPr>
            <p:cNvSpPr>
              <a:spLocks noChangeArrowheads="1"/>
            </p:cNvSpPr>
            <p:nvPr/>
          </p:nvSpPr>
          <p:spPr bwMode="auto">
            <a:xfrm>
              <a:off x="3107" y="3793"/>
              <a:ext cx="272" cy="181"/>
            </a:xfrm>
            <a:prstGeom prst="rect">
              <a:avLst/>
            </a:prstGeom>
            <a:solidFill>
              <a:srgbClr val="000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23" name="Line 15">
              <a:extLst>
                <a:ext uri="{FF2B5EF4-FFF2-40B4-BE49-F238E27FC236}">
                  <a16:creationId xmlns:a16="http://schemas.microsoft.com/office/drawing/2014/main" id="{EC877F5C-1BCB-4084-A3DF-347FD5E99EB9}"/>
                </a:ext>
              </a:extLst>
            </p:cNvPr>
            <p:cNvSpPr>
              <a:spLocks noChangeShapeType="1"/>
            </p:cNvSpPr>
            <p:nvPr/>
          </p:nvSpPr>
          <p:spPr bwMode="auto">
            <a:xfrm>
              <a:off x="2744" y="3657"/>
              <a:ext cx="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2224" name="Line 16">
              <a:extLst>
                <a:ext uri="{FF2B5EF4-FFF2-40B4-BE49-F238E27FC236}">
                  <a16:creationId xmlns:a16="http://schemas.microsoft.com/office/drawing/2014/main" id="{B5A11F2B-6D6D-45CD-AF83-0398993DFA71}"/>
                </a:ext>
              </a:extLst>
            </p:cNvPr>
            <p:cNvSpPr>
              <a:spLocks noChangeShapeType="1"/>
            </p:cNvSpPr>
            <p:nvPr/>
          </p:nvSpPr>
          <p:spPr bwMode="auto">
            <a:xfrm flipH="1">
              <a:off x="2881" y="3884"/>
              <a:ext cx="22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2225" name="Line 17">
            <a:extLst>
              <a:ext uri="{FF2B5EF4-FFF2-40B4-BE49-F238E27FC236}">
                <a16:creationId xmlns:a16="http://schemas.microsoft.com/office/drawing/2014/main" id="{7EA4FC6B-90FB-466B-A456-887104E72837}"/>
              </a:ext>
            </a:extLst>
          </p:cNvPr>
          <p:cNvSpPr>
            <a:spLocks noChangeShapeType="1"/>
          </p:cNvSpPr>
          <p:nvPr/>
        </p:nvSpPr>
        <p:spPr bwMode="auto">
          <a:xfrm>
            <a:off x="2268538" y="3789363"/>
            <a:ext cx="863600" cy="0"/>
          </a:xfrm>
          <a:prstGeom prst="line">
            <a:avLst/>
          </a:prstGeom>
          <a:noFill/>
          <a:ln w="317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2226" name="Text Box 18">
            <a:extLst>
              <a:ext uri="{FF2B5EF4-FFF2-40B4-BE49-F238E27FC236}">
                <a16:creationId xmlns:a16="http://schemas.microsoft.com/office/drawing/2014/main" id="{306EED54-CA2F-493C-9147-0085512B97AD}"/>
              </a:ext>
            </a:extLst>
          </p:cNvPr>
          <p:cNvSpPr txBox="1">
            <a:spLocks noChangeArrowheads="1"/>
          </p:cNvSpPr>
          <p:nvPr/>
        </p:nvSpPr>
        <p:spPr bwMode="auto">
          <a:xfrm>
            <a:off x="2916238" y="4903788"/>
            <a:ext cx="2600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000">
                <a:solidFill>
                  <a:schemeClr val="accent2"/>
                </a:solidFill>
                <a:latin typeface="Times New Roman" panose="02020603050405020304" pitchFamily="18" charset="0"/>
              </a:rPr>
              <a:t>SONET/SDH</a:t>
            </a:r>
            <a:r>
              <a:rPr kumimoji="1" lang="zh-CN" altLang="en-US" sz="2000">
                <a:solidFill>
                  <a:schemeClr val="accent2"/>
                </a:solidFill>
                <a:latin typeface="Times New Roman" panose="02020603050405020304" pitchFamily="18" charset="0"/>
              </a:rPr>
              <a:t>物理通路</a:t>
            </a:r>
          </a:p>
        </p:txBody>
      </p:sp>
      <p:sp>
        <p:nvSpPr>
          <p:cNvPr id="222227" name="Line 19">
            <a:extLst>
              <a:ext uri="{FF2B5EF4-FFF2-40B4-BE49-F238E27FC236}">
                <a16:creationId xmlns:a16="http://schemas.microsoft.com/office/drawing/2014/main" id="{F292775F-3575-4F2A-BD23-A0158A62583C}"/>
              </a:ext>
            </a:extLst>
          </p:cNvPr>
          <p:cNvSpPr>
            <a:spLocks noChangeShapeType="1"/>
          </p:cNvSpPr>
          <p:nvPr/>
        </p:nvSpPr>
        <p:spPr bwMode="auto">
          <a:xfrm flipV="1">
            <a:off x="3708400" y="4221163"/>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2228" name="Text Box 20">
            <a:extLst>
              <a:ext uri="{FF2B5EF4-FFF2-40B4-BE49-F238E27FC236}">
                <a16:creationId xmlns:a16="http://schemas.microsoft.com/office/drawing/2014/main" id="{145F030B-D5EA-41E7-A7CE-2B867301B80B}"/>
              </a:ext>
            </a:extLst>
          </p:cNvPr>
          <p:cNvSpPr txBox="1">
            <a:spLocks noChangeArrowheads="1"/>
          </p:cNvSpPr>
          <p:nvPr/>
        </p:nvSpPr>
        <p:spPr bwMode="auto">
          <a:xfrm>
            <a:off x="4211638" y="1773238"/>
            <a:ext cx="904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000">
                <a:solidFill>
                  <a:schemeClr val="accent2"/>
                </a:solidFill>
                <a:latin typeface="Times New Roman" panose="02020603050405020304" pitchFamily="18" charset="0"/>
              </a:rPr>
              <a:t>POS</a:t>
            </a:r>
            <a:r>
              <a:rPr kumimoji="1" lang="zh-CN" altLang="en-US" sz="2000">
                <a:solidFill>
                  <a:schemeClr val="accent2"/>
                </a:solidFill>
                <a:latin typeface="Times New Roman" panose="02020603050405020304" pitchFamily="18" charset="0"/>
              </a:rPr>
              <a:t>帧</a:t>
            </a:r>
          </a:p>
        </p:txBody>
      </p:sp>
      <p:grpSp>
        <p:nvGrpSpPr>
          <p:cNvPr id="222229" name="Group 21">
            <a:extLst>
              <a:ext uri="{FF2B5EF4-FFF2-40B4-BE49-F238E27FC236}">
                <a16:creationId xmlns:a16="http://schemas.microsoft.com/office/drawing/2014/main" id="{B60D56A3-80BD-4025-8E24-938E7B788DB8}"/>
              </a:ext>
            </a:extLst>
          </p:cNvPr>
          <p:cNvGrpSpPr>
            <a:grpSpLocks/>
          </p:cNvGrpSpPr>
          <p:nvPr/>
        </p:nvGrpSpPr>
        <p:grpSpPr bwMode="auto">
          <a:xfrm>
            <a:off x="4140200" y="2276475"/>
            <a:ext cx="936625" cy="1512888"/>
            <a:chOff x="2608" y="1434"/>
            <a:chExt cx="590" cy="953"/>
          </a:xfrm>
        </p:grpSpPr>
        <p:sp>
          <p:nvSpPr>
            <p:cNvPr id="222230" name="Line 22">
              <a:extLst>
                <a:ext uri="{FF2B5EF4-FFF2-40B4-BE49-F238E27FC236}">
                  <a16:creationId xmlns:a16="http://schemas.microsoft.com/office/drawing/2014/main" id="{D22E9CDC-B207-4F0F-B1BD-FB2BCB2E5271}"/>
                </a:ext>
              </a:extLst>
            </p:cNvPr>
            <p:cNvSpPr>
              <a:spLocks noChangeShapeType="1"/>
            </p:cNvSpPr>
            <p:nvPr/>
          </p:nvSpPr>
          <p:spPr bwMode="auto">
            <a:xfrm>
              <a:off x="2608" y="1435"/>
              <a:ext cx="0" cy="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2231" name="Line 23">
              <a:extLst>
                <a:ext uri="{FF2B5EF4-FFF2-40B4-BE49-F238E27FC236}">
                  <a16:creationId xmlns:a16="http://schemas.microsoft.com/office/drawing/2014/main" id="{13565C1D-4851-49C0-9936-8366BB34EBCC}"/>
                </a:ext>
              </a:extLst>
            </p:cNvPr>
            <p:cNvSpPr>
              <a:spLocks noChangeShapeType="1"/>
            </p:cNvSpPr>
            <p:nvPr/>
          </p:nvSpPr>
          <p:spPr bwMode="auto">
            <a:xfrm>
              <a:off x="3198" y="1434"/>
              <a:ext cx="0" cy="95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2232" name="Line 24">
              <a:extLst>
                <a:ext uri="{FF2B5EF4-FFF2-40B4-BE49-F238E27FC236}">
                  <a16:creationId xmlns:a16="http://schemas.microsoft.com/office/drawing/2014/main" id="{11478FF1-DB92-4E14-A859-A17606D0AEAC}"/>
                </a:ext>
              </a:extLst>
            </p:cNvPr>
            <p:cNvSpPr>
              <a:spLocks noChangeShapeType="1"/>
            </p:cNvSpPr>
            <p:nvPr/>
          </p:nvSpPr>
          <p:spPr bwMode="auto">
            <a:xfrm>
              <a:off x="2608" y="1434"/>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1540FCD7-8DDA-468C-AF6C-7EFA8F817F09}"/>
              </a:ext>
            </a:extLst>
          </p:cNvPr>
          <p:cNvSpPr>
            <a:spLocks noGrp="1" noChangeArrowheads="1"/>
          </p:cNvSpPr>
          <p:nvPr>
            <p:ph type="title"/>
          </p:nvPr>
        </p:nvSpPr>
        <p:spPr/>
        <p:txBody>
          <a:bodyPr/>
          <a:lstStyle/>
          <a:p>
            <a:r>
              <a:rPr lang="en-US" altLang="zh-CN"/>
              <a:t>POS</a:t>
            </a:r>
            <a:r>
              <a:rPr lang="zh-CN" altLang="en-US"/>
              <a:t>常用速率</a:t>
            </a:r>
          </a:p>
        </p:txBody>
      </p:sp>
      <p:graphicFrame>
        <p:nvGraphicFramePr>
          <p:cNvPr id="223272" name="Group 40">
            <a:extLst>
              <a:ext uri="{FF2B5EF4-FFF2-40B4-BE49-F238E27FC236}">
                <a16:creationId xmlns:a16="http://schemas.microsoft.com/office/drawing/2014/main" id="{D555B47F-FEE1-4D0F-95A4-0E7DC7567311}"/>
              </a:ext>
            </a:extLst>
          </p:cNvPr>
          <p:cNvGraphicFramePr>
            <a:graphicFrameLocks noGrp="1"/>
          </p:cNvGraphicFramePr>
          <p:nvPr>
            <p:ph idx="1"/>
            <p:extLst>
              <p:ext uri="{D42A27DB-BD31-4B8C-83A1-F6EECF244321}">
                <p14:modId xmlns:p14="http://schemas.microsoft.com/office/powerpoint/2010/main" val="796333006"/>
              </p:ext>
            </p:extLst>
          </p:nvPr>
        </p:nvGraphicFramePr>
        <p:xfrm>
          <a:off x="918368" y="1916832"/>
          <a:ext cx="7307263" cy="3773680"/>
        </p:xfrm>
        <a:graphic>
          <a:graphicData uri="http://schemas.openxmlformats.org/drawingml/2006/table">
            <a:tbl>
              <a:tblPr/>
              <a:tblGrid>
                <a:gridCol w="1227138">
                  <a:extLst>
                    <a:ext uri="{9D8B030D-6E8A-4147-A177-3AD203B41FA5}">
                      <a16:colId xmlns:a16="http://schemas.microsoft.com/office/drawing/2014/main" val="1495863403"/>
                    </a:ext>
                  </a:extLst>
                </a:gridCol>
                <a:gridCol w="1230312">
                  <a:extLst>
                    <a:ext uri="{9D8B030D-6E8A-4147-A177-3AD203B41FA5}">
                      <a16:colId xmlns:a16="http://schemas.microsoft.com/office/drawing/2014/main" val="2625838576"/>
                    </a:ext>
                  </a:extLst>
                </a:gridCol>
                <a:gridCol w="1746250">
                  <a:extLst>
                    <a:ext uri="{9D8B030D-6E8A-4147-A177-3AD203B41FA5}">
                      <a16:colId xmlns:a16="http://schemas.microsoft.com/office/drawing/2014/main" val="2753073387"/>
                    </a:ext>
                  </a:extLst>
                </a:gridCol>
                <a:gridCol w="3103563">
                  <a:extLst>
                    <a:ext uri="{9D8B030D-6E8A-4147-A177-3AD203B41FA5}">
                      <a16:colId xmlns:a16="http://schemas.microsoft.com/office/drawing/2014/main" val="670738844"/>
                    </a:ext>
                  </a:extLst>
                </a:gridCol>
              </a:tblGrid>
              <a:tr h="227013">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OC</a:t>
                      </a:r>
                      <a:r>
                        <a:rPr kumimoji="1"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级别</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solid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STM</a:t>
                      </a:r>
                      <a:r>
                        <a:rPr kumimoji="1"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级别</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solid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速率（</a:t>
                      </a:r>
                      <a:r>
                        <a:rPr kumimoji="1"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Mbps</a:t>
                      </a:r>
                      <a:r>
                        <a:rPr kumimoji="1"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solid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用途</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9FF"/>
                    </a:solidFill>
                  </a:tcPr>
                </a:tc>
                <a:extLst>
                  <a:ext uri="{0D108BD9-81ED-4DB2-BD59-A6C34878D82A}">
                    <a16:rowId xmlns:a16="http://schemas.microsoft.com/office/drawing/2014/main" val="1456542991"/>
                  </a:ext>
                </a:extLst>
              </a:tr>
              <a:tr h="376238">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OC-1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endParaRPr kumimoji="1" lang="zh-CN"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51.84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zh-CN" altLang="en-US"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数据可先映射进</a:t>
                      </a: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DS-3</a:t>
                      </a:r>
                      <a:r>
                        <a:rPr kumimoji="1" lang="zh-CN" altLang="en-US"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，再映射为</a:t>
                      </a: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STS-1</a:t>
                      </a:r>
                      <a:r>
                        <a:rPr kumimoji="1" lang="zh-CN" altLang="en-US"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和复用进</a:t>
                      </a: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OC-3</a:t>
                      </a:r>
                      <a:r>
                        <a:rPr kumimoji="1" lang="zh-CN" altLang="en-US"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或</a:t>
                      </a: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OC-12</a:t>
                      </a:r>
                      <a:r>
                        <a:rPr kumimoji="1" lang="zh-CN" altLang="en-US"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22746690"/>
                  </a:ext>
                </a:extLst>
              </a:tr>
              <a:tr h="207963">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OC-3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STM-1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155.52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zh-CN" altLang="en-US"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访问</a:t>
                      </a: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ISP</a:t>
                      </a:r>
                      <a:r>
                        <a:rPr kumimoji="1" lang="zh-CN" altLang="en-US"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、组织、帧中继网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7432469"/>
                  </a:ext>
                </a:extLst>
              </a:tr>
              <a:tr h="207963">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OC-12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STM-4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622.08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ISP</a:t>
                      </a:r>
                      <a:r>
                        <a:rPr kumimoji="1" lang="zh-CN" altLang="en-US"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骨干网、组织、帧中继网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1782352"/>
                  </a:ext>
                </a:extLst>
              </a:tr>
              <a:tr h="376238">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OC-48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STM-16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2488.32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zh-CN" altLang="en-US"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提供线路服务的</a:t>
                      </a: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ISP/OC-48</a:t>
                      </a:r>
                      <a:r>
                        <a:rPr kumimoji="1" lang="zh-CN" altLang="en-US"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骨干网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6290714"/>
                  </a:ext>
                </a:extLst>
              </a:tr>
              <a:tr h="220663">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OC-192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STM-64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en-US" altLang="zh-CN" sz="1800" b="0" i="0" u="none" strike="noStrike" cap="none" normalizeH="0" baseline="0">
                          <a:ln>
                            <a:noFill/>
                          </a:ln>
                          <a:solidFill>
                            <a:srgbClr val="333399"/>
                          </a:solidFill>
                          <a:effectLst/>
                          <a:latin typeface="Arial" panose="020B0604020202020204" pitchFamily="34" charset="0"/>
                          <a:ea typeface="宋体" panose="02010600030101010101" pitchFamily="2" charset="-122"/>
                        </a:rPr>
                        <a:t>9953.28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40000"/>
                        </a:lnSpc>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1pPr>
                      <a:lvl2pPr marL="385763" algn="just">
                        <a:lnSpc>
                          <a:spcPct val="140000"/>
                        </a:lnSpc>
                        <a:spcBef>
                          <a:spcPct val="20000"/>
                        </a:spcBef>
                        <a:buClr>
                          <a:schemeClr val="accent2"/>
                        </a:buClr>
                        <a:buSzPct val="70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2pPr>
                      <a:lvl3pPr marL="862013" algn="just">
                        <a:lnSpc>
                          <a:spcPct val="140000"/>
                        </a:lnSpc>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宋体" panose="02010600030101010101" pitchFamily="2" charset="-122"/>
                        </a:defRPr>
                      </a:lvl3pPr>
                      <a:lvl4pPr marL="1281113" algn="just">
                        <a:lnSpc>
                          <a:spcPct val="140000"/>
                        </a:lnSpc>
                        <a:spcBef>
                          <a:spcPct val="20000"/>
                        </a:spcBef>
                        <a:defRPr kumimoji="1" sz="1200">
                          <a:solidFill>
                            <a:schemeClr val="tx1"/>
                          </a:solidFill>
                          <a:latin typeface="Arial" panose="020B0604020202020204" pitchFamily="34" charset="0"/>
                          <a:ea typeface="宋体" panose="02010600030101010101" pitchFamily="2" charset="-122"/>
                        </a:defRPr>
                      </a:lvl4pPr>
                      <a:lvl5pPr marL="1700213" algn="just">
                        <a:lnSpc>
                          <a:spcPct val="140000"/>
                        </a:lnSpc>
                        <a:spcBef>
                          <a:spcPct val="20000"/>
                        </a:spcBef>
                        <a:defRPr kumimoji="1" sz="1000">
                          <a:solidFill>
                            <a:schemeClr val="tx1"/>
                          </a:solidFill>
                          <a:latin typeface="Arial" panose="020B0604020202020204" pitchFamily="34" charset="0"/>
                          <a:ea typeface="宋体" panose="02010600030101010101" pitchFamily="2" charset="-122"/>
                        </a:defRPr>
                      </a:lvl5pPr>
                      <a:lvl6pPr marL="21574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6pPr>
                      <a:lvl7pPr marL="26146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7pPr>
                      <a:lvl8pPr marL="30718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8pPr>
                      <a:lvl9pPr marL="3529013" algn="just" fontAlgn="base">
                        <a:lnSpc>
                          <a:spcPct val="140000"/>
                        </a:lnSpc>
                        <a:spcBef>
                          <a:spcPct val="20000"/>
                        </a:spcBef>
                        <a:spcAft>
                          <a:spcPct val="0"/>
                        </a:spcAft>
                        <a:defRPr kumimoji="1" sz="1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accent2"/>
                        </a:buClr>
                        <a:buSzPct val="70000"/>
                        <a:buFont typeface="Wingdings" panose="05000000000000000000" pitchFamily="2" charset="2"/>
                        <a:buNone/>
                        <a:tabLst/>
                      </a:pPr>
                      <a:r>
                        <a:rPr kumimoji="1" lang="zh-CN" altLang="en-US" sz="1800" b="0" i="0" u="none" strike="noStrike" cap="none" normalizeH="0" baseline="0" dirty="0">
                          <a:ln>
                            <a:noFill/>
                          </a:ln>
                          <a:solidFill>
                            <a:srgbClr val="333399"/>
                          </a:solidFill>
                          <a:effectLst/>
                          <a:latin typeface="Arial" panose="020B0604020202020204" pitchFamily="34" charset="0"/>
                          <a:ea typeface="宋体" panose="02010600030101010101" pitchFamily="2" charset="-122"/>
                        </a:rPr>
                        <a:t>将来的发展方向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34193493"/>
                  </a:ext>
                </a:extLst>
              </a:tr>
            </a:tbl>
          </a:graphicData>
        </a:graphic>
      </p:graphicFrame>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Line 2">
            <a:extLst>
              <a:ext uri="{FF2B5EF4-FFF2-40B4-BE49-F238E27FC236}">
                <a16:creationId xmlns:a16="http://schemas.microsoft.com/office/drawing/2014/main" id="{BEF4DB01-80B8-4533-93EC-AEA9BD8C2C10}"/>
              </a:ext>
            </a:extLst>
          </p:cNvPr>
          <p:cNvSpPr>
            <a:spLocks noChangeShapeType="1"/>
          </p:cNvSpPr>
          <p:nvPr/>
        </p:nvSpPr>
        <p:spPr bwMode="auto">
          <a:xfrm>
            <a:off x="539750" y="3716338"/>
            <a:ext cx="3024188"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59" name="Line 3">
            <a:extLst>
              <a:ext uri="{FF2B5EF4-FFF2-40B4-BE49-F238E27FC236}">
                <a16:creationId xmlns:a16="http://schemas.microsoft.com/office/drawing/2014/main" id="{88A8651D-2AE5-48E1-B708-4F5868A8E8C5}"/>
              </a:ext>
            </a:extLst>
          </p:cNvPr>
          <p:cNvSpPr>
            <a:spLocks noChangeShapeType="1"/>
          </p:cNvSpPr>
          <p:nvPr/>
        </p:nvSpPr>
        <p:spPr bwMode="auto">
          <a:xfrm>
            <a:off x="612775" y="2924175"/>
            <a:ext cx="777557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60" name="Line 4">
            <a:extLst>
              <a:ext uri="{FF2B5EF4-FFF2-40B4-BE49-F238E27FC236}">
                <a16:creationId xmlns:a16="http://schemas.microsoft.com/office/drawing/2014/main" id="{A874B144-EF11-4D86-A6CA-A0A00CCF69EE}"/>
              </a:ext>
            </a:extLst>
          </p:cNvPr>
          <p:cNvSpPr>
            <a:spLocks noChangeShapeType="1"/>
          </p:cNvSpPr>
          <p:nvPr/>
        </p:nvSpPr>
        <p:spPr bwMode="auto">
          <a:xfrm>
            <a:off x="612775" y="4508500"/>
            <a:ext cx="777557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261" name="Rectangle 5">
            <a:extLst>
              <a:ext uri="{FF2B5EF4-FFF2-40B4-BE49-F238E27FC236}">
                <a16:creationId xmlns:a16="http://schemas.microsoft.com/office/drawing/2014/main" id="{997BE167-755F-4D39-8902-61CD3500547C}"/>
              </a:ext>
            </a:extLst>
          </p:cNvPr>
          <p:cNvSpPr>
            <a:spLocks noGrp="1" noChangeArrowheads="1"/>
          </p:cNvSpPr>
          <p:nvPr>
            <p:ph type="title"/>
          </p:nvPr>
        </p:nvSpPr>
        <p:spPr>
          <a:xfrm>
            <a:off x="727076" y="673239"/>
            <a:ext cx="7086600" cy="685800"/>
          </a:xfrm>
        </p:spPr>
        <p:txBody>
          <a:bodyPr/>
          <a:lstStyle/>
          <a:p>
            <a:r>
              <a:rPr lang="en-US" altLang="zh-CN" dirty="0"/>
              <a:t>POS</a:t>
            </a:r>
            <a:r>
              <a:rPr lang="zh-CN" altLang="en-US" dirty="0"/>
              <a:t>协议栈</a:t>
            </a:r>
          </a:p>
        </p:txBody>
      </p:sp>
      <p:sp>
        <p:nvSpPr>
          <p:cNvPr id="224262" name="Text Box 6">
            <a:extLst>
              <a:ext uri="{FF2B5EF4-FFF2-40B4-BE49-F238E27FC236}">
                <a16:creationId xmlns:a16="http://schemas.microsoft.com/office/drawing/2014/main" id="{BA36312A-2AAC-4E08-A39E-8694B67369A0}"/>
              </a:ext>
            </a:extLst>
          </p:cNvPr>
          <p:cNvSpPr txBox="1">
            <a:spLocks noChangeArrowheads="1"/>
          </p:cNvSpPr>
          <p:nvPr/>
        </p:nvSpPr>
        <p:spPr bwMode="auto">
          <a:xfrm>
            <a:off x="1403350" y="2384425"/>
            <a:ext cx="10795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kumimoji="1" lang="zh-CN" altLang="en-US" sz="2000">
                <a:latin typeface="Times New Roman" panose="02020603050405020304" pitchFamily="18" charset="0"/>
              </a:rPr>
              <a:t>数据包</a:t>
            </a:r>
          </a:p>
        </p:txBody>
      </p:sp>
      <p:sp>
        <p:nvSpPr>
          <p:cNvPr id="224263" name="Text Box 7">
            <a:extLst>
              <a:ext uri="{FF2B5EF4-FFF2-40B4-BE49-F238E27FC236}">
                <a16:creationId xmlns:a16="http://schemas.microsoft.com/office/drawing/2014/main" id="{33BE5423-F98E-4FC7-9CB9-0B2970206B09}"/>
              </a:ext>
            </a:extLst>
          </p:cNvPr>
          <p:cNvSpPr txBox="1">
            <a:spLocks noChangeArrowheads="1"/>
          </p:cNvSpPr>
          <p:nvPr/>
        </p:nvSpPr>
        <p:spPr bwMode="auto">
          <a:xfrm>
            <a:off x="755650" y="2943225"/>
            <a:ext cx="2305050"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kumimoji="1" lang="zh-CN" altLang="en-US" sz="2000">
                <a:latin typeface="Times New Roman" panose="02020603050405020304" pitchFamily="18" charset="0"/>
              </a:rPr>
              <a:t>协议封装、差错控制、链路初始化</a:t>
            </a:r>
          </a:p>
        </p:txBody>
      </p:sp>
      <p:sp>
        <p:nvSpPr>
          <p:cNvPr id="224264" name="Text Box 8">
            <a:extLst>
              <a:ext uri="{FF2B5EF4-FFF2-40B4-BE49-F238E27FC236}">
                <a16:creationId xmlns:a16="http://schemas.microsoft.com/office/drawing/2014/main" id="{AEFA3865-2DAA-4F41-AA9B-BF6AD34501EA}"/>
              </a:ext>
            </a:extLst>
          </p:cNvPr>
          <p:cNvSpPr txBox="1">
            <a:spLocks noChangeArrowheads="1"/>
          </p:cNvSpPr>
          <p:nvPr/>
        </p:nvSpPr>
        <p:spPr bwMode="auto">
          <a:xfrm>
            <a:off x="1044575" y="3895725"/>
            <a:ext cx="16557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kumimoji="1" lang="en-US" altLang="zh-CN" sz="2000">
                <a:latin typeface="Times New Roman" panose="02020603050405020304" pitchFamily="18" charset="0"/>
              </a:rPr>
              <a:t>PPP</a:t>
            </a:r>
            <a:r>
              <a:rPr kumimoji="1" lang="zh-CN" altLang="en-US" sz="2000">
                <a:latin typeface="Times New Roman" panose="02020603050405020304" pitchFamily="18" charset="0"/>
              </a:rPr>
              <a:t>包表示</a:t>
            </a:r>
          </a:p>
        </p:txBody>
      </p:sp>
      <p:sp>
        <p:nvSpPr>
          <p:cNvPr id="224265" name="Text Box 9">
            <a:extLst>
              <a:ext uri="{FF2B5EF4-FFF2-40B4-BE49-F238E27FC236}">
                <a16:creationId xmlns:a16="http://schemas.microsoft.com/office/drawing/2014/main" id="{9DA650E2-0EBE-48D7-8309-FBBB9996A0A5}"/>
              </a:ext>
            </a:extLst>
          </p:cNvPr>
          <p:cNvSpPr txBox="1">
            <a:spLocks noChangeArrowheads="1"/>
          </p:cNvSpPr>
          <p:nvPr/>
        </p:nvSpPr>
        <p:spPr bwMode="auto">
          <a:xfrm>
            <a:off x="1258888" y="4651375"/>
            <a:ext cx="12255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kumimoji="1" lang="zh-CN" altLang="en-US" sz="2000">
                <a:latin typeface="Times New Roman" panose="02020603050405020304" pitchFamily="18" charset="0"/>
              </a:rPr>
              <a:t>字节表示</a:t>
            </a:r>
          </a:p>
        </p:txBody>
      </p:sp>
      <p:sp>
        <p:nvSpPr>
          <p:cNvPr id="224266" name="Text Box 10">
            <a:extLst>
              <a:ext uri="{FF2B5EF4-FFF2-40B4-BE49-F238E27FC236}">
                <a16:creationId xmlns:a16="http://schemas.microsoft.com/office/drawing/2014/main" id="{63542049-ECB9-4189-A70D-C4F3435F7348}"/>
              </a:ext>
            </a:extLst>
          </p:cNvPr>
          <p:cNvSpPr txBox="1">
            <a:spLocks noChangeArrowheads="1"/>
          </p:cNvSpPr>
          <p:nvPr/>
        </p:nvSpPr>
        <p:spPr bwMode="auto">
          <a:xfrm>
            <a:off x="6588125" y="2349500"/>
            <a:ext cx="10795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kumimoji="1" lang="zh-CN" altLang="en-US" sz="2000">
                <a:latin typeface="Times New Roman" panose="02020603050405020304" pitchFamily="18" charset="0"/>
              </a:rPr>
              <a:t>网络层</a:t>
            </a:r>
          </a:p>
        </p:txBody>
      </p:sp>
      <p:sp>
        <p:nvSpPr>
          <p:cNvPr id="224267" name="Text Box 11">
            <a:extLst>
              <a:ext uri="{FF2B5EF4-FFF2-40B4-BE49-F238E27FC236}">
                <a16:creationId xmlns:a16="http://schemas.microsoft.com/office/drawing/2014/main" id="{9E0CB53E-EC54-40FF-9C04-9D0718FFC343}"/>
              </a:ext>
            </a:extLst>
          </p:cNvPr>
          <p:cNvSpPr txBox="1">
            <a:spLocks noChangeArrowheads="1"/>
          </p:cNvSpPr>
          <p:nvPr/>
        </p:nvSpPr>
        <p:spPr bwMode="auto">
          <a:xfrm>
            <a:off x="6372225" y="3500438"/>
            <a:ext cx="15843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kumimoji="1" lang="zh-CN" altLang="en-US" sz="2000">
                <a:latin typeface="Times New Roman" panose="02020603050405020304" pitchFamily="18" charset="0"/>
              </a:rPr>
              <a:t>数据链路层</a:t>
            </a:r>
          </a:p>
        </p:txBody>
      </p:sp>
      <p:sp>
        <p:nvSpPr>
          <p:cNvPr id="224268" name="Text Box 12">
            <a:extLst>
              <a:ext uri="{FF2B5EF4-FFF2-40B4-BE49-F238E27FC236}">
                <a16:creationId xmlns:a16="http://schemas.microsoft.com/office/drawing/2014/main" id="{6E0E80C6-B850-4D78-966E-A91B76AA3A07}"/>
              </a:ext>
            </a:extLst>
          </p:cNvPr>
          <p:cNvSpPr txBox="1">
            <a:spLocks noChangeArrowheads="1"/>
          </p:cNvSpPr>
          <p:nvPr/>
        </p:nvSpPr>
        <p:spPr bwMode="auto">
          <a:xfrm>
            <a:off x="6588125" y="4687888"/>
            <a:ext cx="10795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kumimoji="1" lang="zh-CN" altLang="en-US" sz="2000">
                <a:latin typeface="Times New Roman" panose="02020603050405020304" pitchFamily="18" charset="0"/>
              </a:rPr>
              <a:t>物理层</a:t>
            </a:r>
          </a:p>
        </p:txBody>
      </p:sp>
      <p:grpSp>
        <p:nvGrpSpPr>
          <p:cNvPr id="224269" name="Group 13">
            <a:extLst>
              <a:ext uri="{FF2B5EF4-FFF2-40B4-BE49-F238E27FC236}">
                <a16:creationId xmlns:a16="http://schemas.microsoft.com/office/drawing/2014/main" id="{D8890003-5AC9-4F08-92D6-02303354D2E2}"/>
              </a:ext>
            </a:extLst>
          </p:cNvPr>
          <p:cNvGrpSpPr>
            <a:grpSpLocks/>
          </p:cNvGrpSpPr>
          <p:nvPr/>
        </p:nvGrpSpPr>
        <p:grpSpPr bwMode="auto">
          <a:xfrm>
            <a:off x="3132138" y="1700213"/>
            <a:ext cx="2895600" cy="3889375"/>
            <a:chOff x="1927" y="890"/>
            <a:chExt cx="1824" cy="2450"/>
          </a:xfrm>
        </p:grpSpPr>
        <p:grpSp>
          <p:nvGrpSpPr>
            <p:cNvPr id="224270" name="Group 14">
              <a:extLst>
                <a:ext uri="{FF2B5EF4-FFF2-40B4-BE49-F238E27FC236}">
                  <a16:creationId xmlns:a16="http://schemas.microsoft.com/office/drawing/2014/main" id="{31C4C096-F042-4DF2-8D15-074AA721F3AF}"/>
                </a:ext>
              </a:extLst>
            </p:cNvPr>
            <p:cNvGrpSpPr>
              <a:grpSpLocks/>
            </p:cNvGrpSpPr>
            <p:nvPr/>
          </p:nvGrpSpPr>
          <p:grpSpPr bwMode="auto">
            <a:xfrm>
              <a:off x="1927" y="2387"/>
              <a:ext cx="1824" cy="953"/>
              <a:chOff x="2016" y="3024"/>
              <a:chExt cx="1824" cy="620"/>
            </a:xfrm>
          </p:grpSpPr>
          <p:sp>
            <p:nvSpPr>
              <p:cNvPr id="224271" name="AutoShape 15">
                <a:extLst>
                  <a:ext uri="{FF2B5EF4-FFF2-40B4-BE49-F238E27FC236}">
                    <a16:creationId xmlns:a16="http://schemas.microsoft.com/office/drawing/2014/main" id="{1B9964F4-BE34-43CE-9FE5-04221DE17D2F}"/>
                  </a:ext>
                </a:extLst>
              </p:cNvPr>
              <p:cNvSpPr>
                <a:spLocks noChangeArrowheads="1"/>
              </p:cNvSpPr>
              <p:nvPr/>
            </p:nvSpPr>
            <p:spPr bwMode="auto">
              <a:xfrm>
                <a:off x="2016" y="3024"/>
                <a:ext cx="1824" cy="620"/>
              </a:xfrm>
              <a:prstGeom prst="can">
                <a:avLst>
                  <a:gd name="adj" fmla="val 50000"/>
                </a:avLst>
              </a:prstGeom>
              <a:gradFill rotWithShape="0">
                <a:gsLst>
                  <a:gs pos="0">
                    <a:srgbClr val="C2AA68"/>
                  </a:gs>
                  <a:gs pos="50000">
                    <a:srgbClr val="E3DCA5"/>
                  </a:gs>
                  <a:gs pos="100000">
                    <a:srgbClr val="C2AA68"/>
                  </a:gs>
                </a:gsLst>
                <a:lin ang="0" scaled="1"/>
              </a:gradFill>
              <a:ln w="9525">
                <a:solidFill>
                  <a:srgbClr val="836E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4272" name="Text Box 16">
                <a:extLst>
                  <a:ext uri="{FF2B5EF4-FFF2-40B4-BE49-F238E27FC236}">
                    <a16:creationId xmlns:a16="http://schemas.microsoft.com/office/drawing/2014/main" id="{74ED0945-E57D-4350-9A00-5ADFF52E6F67}"/>
                  </a:ext>
                </a:extLst>
              </p:cNvPr>
              <p:cNvSpPr txBox="1">
                <a:spLocks noChangeArrowheads="1"/>
              </p:cNvSpPr>
              <p:nvPr/>
            </p:nvSpPr>
            <p:spPr bwMode="auto">
              <a:xfrm>
                <a:off x="2421" y="3360"/>
                <a:ext cx="1007"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en-US" altLang="zh-CN" sz="2000">
                    <a:latin typeface="Times New Roman" panose="02020603050405020304" pitchFamily="18" charset="0"/>
                  </a:rPr>
                  <a:t>SONET/SDH</a:t>
                </a:r>
                <a:endParaRPr kumimoji="1" lang="en-US" altLang="zh-CN" sz="2400">
                  <a:latin typeface="      宋体"/>
                </a:endParaRPr>
              </a:p>
            </p:txBody>
          </p:sp>
        </p:grpSp>
        <p:grpSp>
          <p:nvGrpSpPr>
            <p:cNvPr id="224273" name="Group 17">
              <a:extLst>
                <a:ext uri="{FF2B5EF4-FFF2-40B4-BE49-F238E27FC236}">
                  <a16:creationId xmlns:a16="http://schemas.microsoft.com/office/drawing/2014/main" id="{32C880AD-FC43-4CB3-9521-E807726F5C1D}"/>
                </a:ext>
              </a:extLst>
            </p:cNvPr>
            <p:cNvGrpSpPr>
              <a:grpSpLocks/>
            </p:cNvGrpSpPr>
            <p:nvPr/>
          </p:nvGrpSpPr>
          <p:grpSpPr bwMode="auto">
            <a:xfrm>
              <a:off x="1927" y="1888"/>
              <a:ext cx="1824" cy="953"/>
              <a:chOff x="2016" y="3024"/>
              <a:chExt cx="1824" cy="620"/>
            </a:xfrm>
          </p:grpSpPr>
          <p:sp>
            <p:nvSpPr>
              <p:cNvPr id="224274" name="AutoShape 18">
                <a:extLst>
                  <a:ext uri="{FF2B5EF4-FFF2-40B4-BE49-F238E27FC236}">
                    <a16:creationId xmlns:a16="http://schemas.microsoft.com/office/drawing/2014/main" id="{B2FAEBA0-87CB-49AB-B3F3-9E682436A614}"/>
                  </a:ext>
                </a:extLst>
              </p:cNvPr>
              <p:cNvSpPr>
                <a:spLocks noChangeArrowheads="1"/>
              </p:cNvSpPr>
              <p:nvPr/>
            </p:nvSpPr>
            <p:spPr bwMode="auto">
              <a:xfrm>
                <a:off x="2016" y="3024"/>
                <a:ext cx="1824" cy="620"/>
              </a:xfrm>
              <a:prstGeom prst="can">
                <a:avLst>
                  <a:gd name="adj" fmla="val 50000"/>
                </a:avLst>
              </a:prstGeom>
              <a:gradFill rotWithShape="0">
                <a:gsLst>
                  <a:gs pos="0">
                    <a:srgbClr val="C2AA68"/>
                  </a:gs>
                  <a:gs pos="50000">
                    <a:srgbClr val="E3DCA5"/>
                  </a:gs>
                  <a:gs pos="100000">
                    <a:srgbClr val="C2AA68"/>
                  </a:gs>
                </a:gsLst>
                <a:lin ang="0" scaled="1"/>
              </a:gradFill>
              <a:ln w="9525">
                <a:solidFill>
                  <a:srgbClr val="836E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4275" name="Text Box 19">
                <a:extLst>
                  <a:ext uri="{FF2B5EF4-FFF2-40B4-BE49-F238E27FC236}">
                    <a16:creationId xmlns:a16="http://schemas.microsoft.com/office/drawing/2014/main" id="{00E706DA-E044-4894-8D25-842699D93DC3}"/>
                  </a:ext>
                </a:extLst>
              </p:cNvPr>
              <p:cNvSpPr txBox="1">
                <a:spLocks noChangeArrowheads="1"/>
              </p:cNvSpPr>
              <p:nvPr/>
            </p:nvSpPr>
            <p:spPr bwMode="auto">
              <a:xfrm>
                <a:off x="2352" y="3360"/>
                <a:ext cx="1144"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en-US" altLang="zh-CN" sz="2000">
                    <a:latin typeface="Times New Roman" panose="02020603050405020304" pitchFamily="18" charset="0"/>
                  </a:rPr>
                  <a:t>HDLC Framing</a:t>
                </a:r>
                <a:endParaRPr kumimoji="1" lang="en-US" altLang="zh-CN" sz="2400">
                  <a:latin typeface="      宋体"/>
                </a:endParaRPr>
              </a:p>
            </p:txBody>
          </p:sp>
        </p:grpSp>
        <p:grpSp>
          <p:nvGrpSpPr>
            <p:cNvPr id="224276" name="Group 20">
              <a:extLst>
                <a:ext uri="{FF2B5EF4-FFF2-40B4-BE49-F238E27FC236}">
                  <a16:creationId xmlns:a16="http://schemas.microsoft.com/office/drawing/2014/main" id="{88D5FC6F-E451-48FE-AD22-6C52555A5160}"/>
                </a:ext>
              </a:extLst>
            </p:cNvPr>
            <p:cNvGrpSpPr>
              <a:grpSpLocks/>
            </p:cNvGrpSpPr>
            <p:nvPr/>
          </p:nvGrpSpPr>
          <p:grpSpPr bwMode="auto">
            <a:xfrm>
              <a:off x="1927" y="1389"/>
              <a:ext cx="1824" cy="953"/>
              <a:chOff x="2016" y="3024"/>
              <a:chExt cx="1824" cy="620"/>
            </a:xfrm>
          </p:grpSpPr>
          <p:sp>
            <p:nvSpPr>
              <p:cNvPr id="224277" name="AutoShape 21">
                <a:extLst>
                  <a:ext uri="{FF2B5EF4-FFF2-40B4-BE49-F238E27FC236}">
                    <a16:creationId xmlns:a16="http://schemas.microsoft.com/office/drawing/2014/main" id="{85B7DEC9-C01A-42E4-9142-175BF0C4CECD}"/>
                  </a:ext>
                </a:extLst>
              </p:cNvPr>
              <p:cNvSpPr>
                <a:spLocks noChangeArrowheads="1"/>
              </p:cNvSpPr>
              <p:nvPr/>
            </p:nvSpPr>
            <p:spPr bwMode="auto">
              <a:xfrm>
                <a:off x="2016" y="3024"/>
                <a:ext cx="1824" cy="620"/>
              </a:xfrm>
              <a:prstGeom prst="can">
                <a:avLst>
                  <a:gd name="adj" fmla="val 50000"/>
                </a:avLst>
              </a:prstGeom>
              <a:gradFill rotWithShape="0">
                <a:gsLst>
                  <a:gs pos="0">
                    <a:srgbClr val="C2AA68"/>
                  </a:gs>
                  <a:gs pos="50000">
                    <a:srgbClr val="E3DCA5"/>
                  </a:gs>
                  <a:gs pos="100000">
                    <a:srgbClr val="C2AA68"/>
                  </a:gs>
                </a:gsLst>
                <a:lin ang="0" scaled="1"/>
              </a:gradFill>
              <a:ln w="9525">
                <a:solidFill>
                  <a:srgbClr val="836E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4278" name="Text Box 22">
                <a:extLst>
                  <a:ext uri="{FF2B5EF4-FFF2-40B4-BE49-F238E27FC236}">
                    <a16:creationId xmlns:a16="http://schemas.microsoft.com/office/drawing/2014/main" id="{02F2CD60-587F-4C20-BE1E-F1CEF9E4F8B9}"/>
                  </a:ext>
                </a:extLst>
              </p:cNvPr>
              <p:cNvSpPr txBox="1">
                <a:spLocks noChangeArrowheads="1"/>
              </p:cNvSpPr>
              <p:nvPr/>
            </p:nvSpPr>
            <p:spPr bwMode="auto">
              <a:xfrm>
                <a:off x="2732" y="3360"/>
                <a:ext cx="386"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en-US" altLang="zh-CN" sz="2000">
                    <a:latin typeface="Times New Roman" panose="02020603050405020304" pitchFamily="18" charset="0"/>
                  </a:rPr>
                  <a:t>PPP</a:t>
                </a:r>
                <a:endParaRPr kumimoji="1" lang="en-US" altLang="zh-CN" sz="2400">
                  <a:latin typeface="      宋体"/>
                </a:endParaRPr>
              </a:p>
            </p:txBody>
          </p:sp>
        </p:grpSp>
        <p:grpSp>
          <p:nvGrpSpPr>
            <p:cNvPr id="224279" name="Group 23">
              <a:extLst>
                <a:ext uri="{FF2B5EF4-FFF2-40B4-BE49-F238E27FC236}">
                  <a16:creationId xmlns:a16="http://schemas.microsoft.com/office/drawing/2014/main" id="{EAAA5F92-0908-4139-9A5E-E9DD74DA26EA}"/>
                </a:ext>
              </a:extLst>
            </p:cNvPr>
            <p:cNvGrpSpPr>
              <a:grpSpLocks/>
            </p:cNvGrpSpPr>
            <p:nvPr/>
          </p:nvGrpSpPr>
          <p:grpSpPr bwMode="auto">
            <a:xfrm>
              <a:off x="1927" y="890"/>
              <a:ext cx="1824" cy="953"/>
              <a:chOff x="2016" y="3024"/>
              <a:chExt cx="1824" cy="620"/>
            </a:xfrm>
          </p:grpSpPr>
          <p:sp>
            <p:nvSpPr>
              <p:cNvPr id="224280" name="AutoShape 24">
                <a:extLst>
                  <a:ext uri="{FF2B5EF4-FFF2-40B4-BE49-F238E27FC236}">
                    <a16:creationId xmlns:a16="http://schemas.microsoft.com/office/drawing/2014/main" id="{036DBFC5-B670-4732-8CD4-B13B2534A6A2}"/>
                  </a:ext>
                </a:extLst>
              </p:cNvPr>
              <p:cNvSpPr>
                <a:spLocks noChangeArrowheads="1"/>
              </p:cNvSpPr>
              <p:nvPr/>
            </p:nvSpPr>
            <p:spPr bwMode="auto">
              <a:xfrm>
                <a:off x="2016" y="3024"/>
                <a:ext cx="1824" cy="620"/>
              </a:xfrm>
              <a:prstGeom prst="can">
                <a:avLst>
                  <a:gd name="adj" fmla="val 50000"/>
                </a:avLst>
              </a:prstGeom>
              <a:gradFill rotWithShape="0">
                <a:gsLst>
                  <a:gs pos="0">
                    <a:srgbClr val="C2AA68"/>
                  </a:gs>
                  <a:gs pos="50000">
                    <a:srgbClr val="E3DCA5"/>
                  </a:gs>
                  <a:gs pos="100000">
                    <a:srgbClr val="C2AA68"/>
                  </a:gs>
                </a:gsLst>
                <a:lin ang="0" scaled="1"/>
              </a:gradFill>
              <a:ln w="9525">
                <a:solidFill>
                  <a:srgbClr val="836E2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4281" name="Text Box 25">
                <a:extLst>
                  <a:ext uri="{FF2B5EF4-FFF2-40B4-BE49-F238E27FC236}">
                    <a16:creationId xmlns:a16="http://schemas.microsoft.com/office/drawing/2014/main" id="{64659759-C245-46B6-86DA-6E290987C1BB}"/>
                  </a:ext>
                </a:extLst>
              </p:cNvPr>
              <p:cNvSpPr txBox="1">
                <a:spLocks noChangeArrowheads="1"/>
              </p:cNvSpPr>
              <p:nvPr/>
            </p:nvSpPr>
            <p:spPr bwMode="auto">
              <a:xfrm>
                <a:off x="2794" y="3360"/>
                <a:ext cx="260"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r>
                  <a:rPr kumimoji="1" lang="en-US" altLang="zh-CN" sz="2000">
                    <a:latin typeface="Times New Roman" panose="02020603050405020304" pitchFamily="18" charset="0"/>
                  </a:rPr>
                  <a:t>IP</a:t>
                </a:r>
                <a:endParaRPr kumimoji="1" lang="en-US" altLang="zh-CN" sz="2400">
                  <a:latin typeface="      宋体"/>
                </a:endParaRPr>
              </a:p>
            </p:txBody>
          </p:sp>
        </p:grpSp>
      </p:gr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20D7B362-7FF1-4144-993C-8CDFAE03C7BD}"/>
              </a:ext>
            </a:extLst>
          </p:cNvPr>
          <p:cNvSpPr>
            <a:spLocks noChangeArrowheads="1"/>
          </p:cNvSpPr>
          <p:nvPr/>
        </p:nvSpPr>
        <p:spPr bwMode="auto">
          <a:xfrm>
            <a:off x="1447800" y="22860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kumimoji="1" sz="2800" b="1">
                <a:solidFill>
                  <a:srgbClr val="333399"/>
                </a:solidFill>
                <a:latin typeface="Times New Roman" panose="02020603050405020304" pitchFamily="18" charset="0"/>
                <a:ea typeface="黑体" panose="02010609060101010101" pitchFamily="49" charset="-122"/>
              </a:defRPr>
            </a:lvl1pPr>
            <a:lvl2pPr algn="ctr">
              <a:defRPr kumimoji="1" sz="2800" b="1">
                <a:solidFill>
                  <a:srgbClr val="333399"/>
                </a:solidFill>
                <a:latin typeface="Times New Roman" panose="02020603050405020304" pitchFamily="18" charset="0"/>
                <a:ea typeface="黑体" panose="02010609060101010101" pitchFamily="49" charset="-122"/>
              </a:defRPr>
            </a:lvl2pPr>
            <a:lvl3pPr algn="ctr">
              <a:defRPr kumimoji="1" sz="2800" b="1">
                <a:solidFill>
                  <a:srgbClr val="333399"/>
                </a:solidFill>
                <a:latin typeface="Times New Roman" panose="02020603050405020304" pitchFamily="18" charset="0"/>
                <a:ea typeface="黑体" panose="02010609060101010101" pitchFamily="49" charset="-122"/>
              </a:defRPr>
            </a:lvl3pPr>
            <a:lvl4pPr algn="ctr">
              <a:defRPr kumimoji="1" sz="2800" b="1">
                <a:solidFill>
                  <a:srgbClr val="333399"/>
                </a:solidFill>
                <a:latin typeface="Times New Roman" panose="02020603050405020304" pitchFamily="18" charset="0"/>
                <a:ea typeface="黑体" panose="02010609060101010101" pitchFamily="49" charset="-122"/>
              </a:defRPr>
            </a:lvl4pPr>
            <a:lvl5pPr algn="ctr">
              <a:defRPr kumimoji="1" sz="2800" b="1">
                <a:solidFill>
                  <a:srgbClr val="333399"/>
                </a:solidFill>
                <a:latin typeface="Times New Roman" panose="02020603050405020304" pitchFamily="18" charset="0"/>
                <a:ea typeface="黑体" panose="02010609060101010101" pitchFamily="49" charset="-122"/>
              </a:defRPr>
            </a:lvl5pPr>
            <a:lvl6pPr marL="457200" algn="ctr" fontAlgn="base">
              <a:spcBef>
                <a:spcPct val="0"/>
              </a:spcBef>
              <a:spcAft>
                <a:spcPct val="0"/>
              </a:spcAft>
              <a:defRPr kumimoji="1" sz="2800" b="1">
                <a:solidFill>
                  <a:srgbClr val="333399"/>
                </a:solidFill>
                <a:latin typeface="Times New Roman" panose="02020603050405020304" pitchFamily="18" charset="0"/>
                <a:ea typeface="黑体" panose="02010609060101010101" pitchFamily="49" charset="-122"/>
              </a:defRPr>
            </a:lvl6pPr>
            <a:lvl7pPr marL="914400" algn="ctr" fontAlgn="base">
              <a:spcBef>
                <a:spcPct val="0"/>
              </a:spcBef>
              <a:spcAft>
                <a:spcPct val="0"/>
              </a:spcAft>
              <a:defRPr kumimoji="1" sz="2800" b="1">
                <a:solidFill>
                  <a:srgbClr val="333399"/>
                </a:solidFill>
                <a:latin typeface="Times New Roman" panose="02020603050405020304" pitchFamily="18" charset="0"/>
                <a:ea typeface="黑体" panose="02010609060101010101" pitchFamily="49" charset="-122"/>
              </a:defRPr>
            </a:lvl7pPr>
            <a:lvl8pPr marL="1371600" algn="ctr" fontAlgn="base">
              <a:spcBef>
                <a:spcPct val="0"/>
              </a:spcBef>
              <a:spcAft>
                <a:spcPct val="0"/>
              </a:spcAft>
              <a:defRPr kumimoji="1" sz="2800" b="1">
                <a:solidFill>
                  <a:srgbClr val="333399"/>
                </a:solidFill>
                <a:latin typeface="Times New Roman" panose="02020603050405020304" pitchFamily="18" charset="0"/>
                <a:ea typeface="黑体" panose="02010609060101010101" pitchFamily="49" charset="-122"/>
              </a:defRPr>
            </a:lvl8pPr>
            <a:lvl9pPr marL="1828800" algn="ctr" fontAlgn="base">
              <a:spcBef>
                <a:spcPct val="0"/>
              </a:spcBef>
              <a:spcAft>
                <a:spcPct val="0"/>
              </a:spcAft>
              <a:defRPr kumimoji="1" sz="28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a:t>POS</a:t>
            </a:r>
            <a:r>
              <a:rPr lang="zh-CN" altLang="en-US"/>
              <a:t>帧封装</a:t>
            </a:r>
          </a:p>
        </p:txBody>
      </p:sp>
      <p:sp>
        <p:nvSpPr>
          <p:cNvPr id="225283" name="Line 3">
            <a:extLst>
              <a:ext uri="{FF2B5EF4-FFF2-40B4-BE49-F238E27FC236}">
                <a16:creationId xmlns:a16="http://schemas.microsoft.com/office/drawing/2014/main" id="{1D076C1A-E28E-4EF3-8664-9B5639AB4496}"/>
              </a:ext>
            </a:extLst>
          </p:cNvPr>
          <p:cNvSpPr>
            <a:spLocks noChangeShapeType="1"/>
          </p:cNvSpPr>
          <p:nvPr/>
        </p:nvSpPr>
        <p:spPr bwMode="auto">
          <a:xfrm>
            <a:off x="5645150" y="6092825"/>
            <a:ext cx="1447800" cy="158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5284" name="Group 4">
            <a:extLst>
              <a:ext uri="{FF2B5EF4-FFF2-40B4-BE49-F238E27FC236}">
                <a16:creationId xmlns:a16="http://schemas.microsoft.com/office/drawing/2014/main" id="{5B705506-3F9D-49A3-A2DF-009750EE2FA7}"/>
              </a:ext>
            </a:extLst>
          </p:cNvPr>
          <p:cNvGrpSpPr>
            <a:grpSpLocks/>
          </p:cNvGrpSpPr>
          <p:nvPr/>
        </p:nvGrpSpPr>
        <p:grpSpPr bwMode="auto">
          <a:xfrm>
            <a:off x="2909888" y="5772150"/>
            <a:ext cx="2709862" cy="609600"/>
            <a:chOff x="1833" y="3500"/>
            <a:chExt cx="1707" cy="384"/>
          </a:xfrm>
        </p:grpSpPr>
        <p:sp>
          <p:nvSpPr>
            <p:cNvPr id="225285" name="Oval 5">
              <a:extLst>
                <a:ext uri="{FF2B5EF4-FFF2-40B4-BE49-F238E27FC236}">
                  <a16:creationId xmlns:a16="http://schemas.microsoft.com/office/drawing/2014/main" id="{BD816607-1BD1-418B-9395-E42AF4AA702D}"/>
                </a:ext>
              </a:extLst>
            </p:cNvPr>
            <p:cNvSpPr>
              <a:spLocks noChangeArrowheads="1"/>
            </p:cNvSpPr>
            <p:nvPr/>
          </p:nvSpPr>
          <p:spPr bwMode="auto">
            <a:xfrm>
              <a:off x="2368" y="3500"/>
              <a:ext cx="281" cy="384"/>
            </a:xfrm>
            <a:prstGeom prst="ellipse">
              <a:avLst/>
            </a:prstGeom>
            <a:solidFill>
              <a:srgbClr val="CCFFFF"/>
            </a:solidFill>
            <a:ln w="9525">
              <a:round/>
              <a:headEnd/>
              <a:tailEnd/>
            </a:ln>
            <a:effectLst/>
            <a:scene3d>
              <a:camera prst="legacyObliqueRight"/>
              <a:lightRig rig="legacyFlat3" dir="b"/>
            </a:scene3d>
            <a:sp3d extrusionH="3630600" prstMaterial="legacyMatte">
              <a:bevelT w="13500" h="13500" prst="angle"/>
              <a:bevelB w="13500" h="13500" prst="angle"/>
              <a:extrusionClr>
                <a:srgbClr val="33CC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1" hangingPunct="1"/>
              <a:endParaRPr kumimoji="1" lang="zh-CN" altLang="zh-CN" sz="2000">
                <a:latin typeface="Times New Roman" panose="02020603050405020304" pitchFamily="18" charset="0"/>
              </a:endParaRPr>
            </a:p>
          </p:txBody>
        </p:sp>
        <p:sp>
          <p:nvSpPr>
            <p:cNvPr id="225286" name="Oval 6">
              <a:extLst>
                <a:ext uri="{FF2B5EF4-FFF2-40B4-BE49-F238E27FC236}">
                  <a16:creationId xmlns:a16="http://schemas.microsoft.com/office/drawing/2014/main" id="{E28610C3-E309-44BA-AB7B-52AC3DAF2D6D}"/>
                </a:ext>
              </a:extLst>
            </p:cNvPr>
            <p:cNvSpPr>
              <a:spLocks noChangeArrowheads="1"/>
            </p:cNvSpPr>
            <p:nvPr/>
          </p:nvSpPr>
          <p:spPr bwMode="auto">
            <a:xfrm>
              <a:off x="1833" y="3500"/>
              <a:ext cx="281" cy="384"/>
            </a:xfrm>
            <a:prstGeom prst="ellipse">
              <a:avLst/>
            </a:prstGeom>
            <a:solidFill>
              <a:srgbClr val="CCFFFF"/>
            </a:solidFill>
            <a:ln w="9525">
              <a:round/>
              <a:headEnd/>
              <a:tailEnd/>
            </a:ln>
            <a:effectLst/>
            <a:scene3d>
              <a:camera prst="legacyObliqueRight"/>
              <a:lightRig rig="legacyFlat3" dir="b"/>
            </a:scene3d>
            <a:sp3d extrusionH="3630600" prstMaterial="legacyMatte">
              <a:bevelT w="13500" h="13500" prst="angle"/>
              <a:bevelB w="13500" h="13500" prst="angle"/>
              <a:extrusionClr>
                <a:srgbClr val="33CC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1" hangingPunct="1"/>
              <a:endParaRPr kumimoji="1" lang="zh-CN" altLang="zh-CN" sz="2000">
                <a:latin typeface="Times New Roman" panose="02020603050405020304" pitchFamily="18" charset="0"/>
              </a:endParaRPr>
            </a:p>
          </p:txBody>
        </p:sp>
        <p:sp>
          <p:nvSpPr>
            <p:cNvPr id="225287" name="Rectangle 7">
              <a:extLst>
                <a:ext uri="{FF2B5EF4-FFF2-40B4-BE49-F238E27FC236}">
                  <a16:creationId xmlns:a16="http://schemas.microsoft.com/office/drawing/2014/main" id="{78A427BC-018E-4CA3-84AB-F563A5D5AB4B}"/>
                </a:ext>
              </a:extLst>
            </p:cNvPr>
            <p:cNvSpPr>
              <a:spLocks noChangeArrowheads="1"/>
            </p:cNvSpPr>
            <p:nvPr/>
          </p:nvSpPr>
          <p:spPr bwMode="auto">
            <a:xfrm>
              <a:off x="2287" y="3611"/>
              <a:ext cx="1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2"/>
                  </a:solidFill>
                  <a:miter lim="800000"/>
                  <a:headEnd/>
                  <a:tailEnd/>
                </a14:hiddenLine>
              </a:ext>
            </a:extLst>
          </p:spPr>
          <p:txBody>
            <a:bodyPr wrap="none" lIns="0" tIns="0" rIns="0" bIns="0">
              <a:spAutoFit/>
            </a:bodyPr>
            <a:lstStyle/>
            <a:p>
              <a:pPr algn="ctr" eaLnBrk="1" hangingPunct="1"/>
              <a:r>
                <a:rPr kumimoji="1" lang="en-US" altLang="zh-CN" sz="2000">
                  <a:solidFill>
                    <a:srgbClr val="000000"/>
                  </a:solidFill>
                </a:rPr>
                <a:t>OC3/OC12/OC48</a:t>
              </a:r>
              <a:endParaRPr kumimoji="1" lang="en-US" altLang="zh-CN" sz="2000">
                <a:latin typeface="Times New Roman" panose="02020603050405020304" pitchFamily="18" charset="0"/>
              </a:endParaRPr>
            </a:p>
          </p:txBody>
        </p:sp>
      </p:grpSp>
      <p:sp>
        <p:nvSpPr>
          <p:cNvPr id="225288" name="Line 8">
            <a:extLst>
              <a:ext uri="{FF2B5EF4-FFF2-40B4-BE49-F238E27FC236}">
                <a16:creationId xmlns:a16="http://schemas.microsoft.com/office/drawing/2014/main" id="{5BE04691-EE26-45E0-836E-149BE23F6AF5}"/>
              </a:ext>
            </a:extLst>
          </p:cNvPr>
          <p:cNvSpPr>
            <a:spLocks noChangeShapeType="1"/>
          </p:cNvSpPr>
          <p:nvPr/>
        </p:nvSpPr>
        <p:spPr bwMode="auto">
          <a:xfrm>
            <a:off x="1763713" y="6092825"/>
            <a:ext cx="1362075" cy="158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5289" name="Group 9">
            <a:extLst>
              <a:ext uri="{FF2B5EF4-FFF2-40B4-BE49-F238E27FC236}">
                <a16:creationId xmlns:a16="http://schemas.microsoft.com/office/drawing/2014/main" id="{47CD9D99-AD46-465C-BC38-DF3AE205A631}"/>
              </a:ext>
            </a:extLst>
          </p:cNvPr>
          <p:cNvGrpSpPr>
            <a:grpSpLocks/>
          </p:cNvGrpSpPr>
          <p:nvPr/>
        </p:nvGrpSpPr>
        <p:grpSpPr bwMode="auto">
          <a:xfrm>
            <a:off x="1042988" y="1412875"/>
            <a:ext cx="1447800" cy="4679950"/>
            <a:chOff x="657" y="754"/>
            <a:chExt cx="912" cy="2948"/>
          </a:xfrm>
        </p:grpSpPr>
        <p:grpSp>
          <p:nvGrpSpPr>
            <p:cNvPr id="225290" name="Group 10">
              <a:extLst>
                <a:ext uri="{FF2B5EF4-FFF2-40B4-BE49-F238E27FC236}">
                  <a16:creationId xmlns:a16="http://schemas.microsoft.com/office/drawing/2014/main" id="{250C8218-5732-4966-8C37-49BCF7104998}"/>
                </a:ext>
              </a:extLst>
            </p:cNvPr>
            <p:cNvGrpSpPr>
              <a:grpSpLocks/>
            </p:cNvGrpSpPr>
            <p:nvPr/>
          </p:nvGrpSpPr>
          <p:grpSpPr bwMode="auto">
            <a:xfrm>
              <a:off x="657" y="754"/>
              <a:ext cx="908" cy="363"/>
              <a:chOff x="748" y="1298"/>
              <a:chExt cx="908" cy="363"/>
            </a:xfrm>
          </p:grpSpPr>
          <p:sp>
            <p:nvSpPr>
              <p:cNvPr id="225291" name="Rectangle 11">
                <a:extLst>
                  <a:ext uri="{FF2B5EF4-FFF2-40B4-BE49-F238E27FC236}">
                    <a16:creationId xmlns:a16="http://schemas.microsoft.com/office/drawing/2014/main" id="{7D8E016A-EDFB-4C19-8E41-05A7EA77AF4A}"/>
                  </a:ext>
                </a:extLst>
              </p:cNvPr>
              <p:cNvSpPr>
                <a:spLocks noChangeArrowheads="1"/>
              </p:cNvSpPr>
              <p:nvPr/>
            </p:nvSpPr>
            <p:spPr bwMode="auto">
              <a:xfrm>
                <a:off x="748" y="1298"/>
                <a:ext cx="908" cy="363"/>
              </a:xfrm>
              <a:prstGeom prst="rect">
                <a:avLst/>
              </a:prstGeom>
              <a:solidFill>
                <a:srgbClr val="FFFF99"/>
              </a:solidFill>
              <a:ln w="9525"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292" name="Text Box 12">
                <a:extLst>
                  <a:ext uri="{FF2B5EF4-FFF2-40B4-BE49-F238E27FC236}">
                    <a16:creationId xmlns:a16="http://schemas.microsoft.com/office/drawing/2014/main" id="{3ABCBA95-659A-42A4-BEDA-1FB006C6FF89}"/>
                  </a:ext>
                </a:extLst>
              </p:cNvPr>
              <p:cNvSpPr txBox="1">
                <a:spLocks noChangeArrowheads="1"/>
              </p:cNvSpPr>
              <p:nvPr/>
            </p:nvSpPr>
            <p:spPr bwMode="auto">
              <a:xfrm>
                <a:off x="792" y="1344"/>
                <a:ext cx="8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2000">
                    <a:latin typeface="Times New Roman" panose="02020603050405020304" pitchFamily="18" charset="0"/>
                  </a:rPr>
                  <a:t>PPP</a:t>
                </a:r>
                <a:r>
                  <a:rPr kumimoji="1" lang="zh-CN" altLang="en-US" sz="2000">
                    <a:latin typeface="Times New Roman" panose="02020603050405020304" pitchFamily="18" charset="0"/>
                  </a:rPr>
                  <a:t>数据包</a:t>
                </a:r>
              </a:p>
            </p:txBody>
          </p:sp>
        </p:grpSp>
        <p:grpSp>
          <p:nvGrpSpPr>
            <p:cNvPr id="225293" name="Group 13">
              <a:extLst>
                <a:ext uri="{FF2B5EF4-FFF2-40B4-BE49-F238E27FC236}">
                  <a16:creationId xmlns:a16="http://schemas.microsoft.com/office/drawing/2014/main" id="{3226FA9A-C14C-47BE-B905-12C36D20D044}"/>
                </a:ext>
              </a:extLst>
            </p:cNvPr>
            <p:cNvGrpSpPr>
              <a:grpSpLocks/>
            </p:cNvGrpSpPr>
            <p:nvPr/>
          </p:nvGrpSpPr>
          <p:grpSpPr bwMode="auto">
            <a:xfrm>
              <a:off x="657" y="1480"/>
              <a:ext cx="912" cy="363"/>
              <a:chOff x="748" y="1298"/>
              <a:chExt cx="912" cy="363"/>
            </a:xfrm>
          </p:grpSpPr>
          <p:sp>
            <p:nvSpPr>
              <p:cNvPr id="225294" name="Rectangle 14">
                <a:extLst>
                  <a:ext uri="{FF2B5EF4-FFF2-40B4-BE49-F238E27FC236}">
                    <a16:creationId xmlns:a16="http://schemas.microsoft.com/office/drawing/2014/main" id="{8948F83B-48E5-4C38-A2FA-9FB3D794BF3D}"/>
                  </a:ext>
                </a:extLst>
              </p:cNvPr>
              <p:cNvSpPr>
                <a:spLocks noChangeArrowheads="1"/>
              </p:cNvSpPr>
              <p:nvPr/>
            </p:nvSpPr>
            <p:spPr bwMode="auto">
              <a:xfrm>
                <a:off x="748" y="1298"/>
                <a:ext cx="908" cy="363"/>
              </a:xfrm>
              <a:prstGeom prst="rect">
                <a:avLst/>
              </a:prstGeom>
              <a:solidFill>
                <a:srgbClr val="FFFF99"/>
              </a:solidFill>
              <a:ln w="9525"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295" name="Text Box 15">
                <a:extLst>
                  <a:ext uri="{FF2B5EF4-FFF2-40B4-BE49-F238E27FC236}">
                    <a16:creationId xmlns:a16="http://schemas.microsoft.com/office/drawing/2014/main" id="{D2B980EE-4985-48EC-B8E3-DCC49BC74E22}"/>
                  </a:ext>
                </a:extLst>
              </p:cNvPr>
              <p:cNvSpPr txBox="1">
                <a:spLocks noChangeArrowheads="1"/>
              </p:cNvSpPr>
              <p:nvPr/>
            </p:nvSpPr>
            <p:spPr bwMode="auto">
              <a:xfrm>
                <a:off x="787" y="1344"/>
                <a:ext cx="87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2000">
                    <a:latin typeface="Times New Roman" panose="02020603050405020304" pitchFamily="18" charset="0"/>
                  </a:rPr>
                  <a:t>HDLC</a:t>
                </a:r>
                <a:r>
                  <a:rPr kumimoji="1" lang="zh-CN" altLang="en-US" sz="2000">
                    <a:latin typeface="Times New Roman" panose="02020603050405020304" pitchFamily="18" charset="0"/>
                  </a:rPr>
                  <a:t>成帧</a:t>
                </a:r>
              </a:p>
            </p:txBody>
          </p:sp>
        </p:grpSp>
        <p:grpSp>
          <p:nvGrpSpPr>
            <p:cNvPr id="225296" name="Group 16">
              <a:extLst>
                <a:ext uri="{FF2B5EF4-FFF2-40B4-BE49-F238E27FC236}">
                  <a16:creationId xmlns:a16="http://schemas.microsoft.com/office/drawing/2014/main" id="{4F1686C4-B0A1-42CB-9FA9-D648FD8AA89A}"/>
                </a:ext>
              </a:extLst>
            </p:cNvPr>
            <p:cNvGrpSpPr>
              <a:grpSpLocks/>
            </p:cNvGrpSpPr>
            <p:nvPr/>
          </p:nvGrpSpPr>
          <p:grpSpPr bwMode="auto">
            <a:xfrm>
              <a:off x="657" y="2206"/>
              <a:ext cx="908" cy="363"/>
              <a:chOff x="748" y="1298"/>
              <a:chExt cx="908" cy="363"/>
            </a:xfrm>
          </p:grpSpPr>
          <p:sp>
            <p:nvSpPr>
              <p:cNvPr id="225297" name="Rectangle 17">
                <a:extLst>
                  <a:ext uri="{FF2B5EF4-FFF2-40B4-BE49-F238E27FC236}">
                    <a16:creationId xmlns:a16="http://schemas.microsoft.com/office/drawing/2014/main" id="{0C54FC78-97E5-4ED9-8DCE-152CA09525B7}"/>
                  </a:ext>
                </a:extLst>
              </p:cNvPr>
              <p:cNvSpPr>
                <a:spLocks noChangeArrowheads="1"/>
              </p:cNvSpPr>
              <p:nvPr/>
            </p:nvSpPr>
            <p:spPr bwMode="auto">
              <a:xfrm>
                <a:off x="748" y="1298"/>
                <a:ext cx="908" cy="363"/>
              </a:xfrm>
              <a:prstGeom prst="rect">
                <a:avLst/>
              </a:prstGeom>
              <a:solidFill>
                <a:srgbClr val="FFFF99"/>
              </a:solidFill>
              <a:ln w="9525"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298" name="Text Box 18">
                <a:extLst>
                  <a:ext uri="{FF2B5EF4-FFF2-40B4-BE49-F238E27FC236}">
                    <a16:creationId xmlns:a16="http://schemas.microsoft.com/office/drawing/2014/main" id="{B417F36A-B021-4695-890D-5AC885E705C6}"/>
                  </a:ext>
                </a:extLst>
              </p:cNvPr>
              <p:cNvSpPr txBox="1">
                <a:spLocks noChangeArrowheads="1"/>
              </p:cNvSpPr>
              <p:nvPr/>
            </p:nvSpPr>
            <p:spPr bwMode="auto">
              <a:xfrm>
                <a:off x="845" y="1344"/>
                <a:ext cx="7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2000">
                    <a:latin typeface="Times New Roman" panose="02020603050405020304" pitchFamily="18" charset="0"/>
                  </a:rPr>
                  <a:t>SDH</a:t>
                </a:r>
                <a:r>
                  <a:rPr kumimoji="1" lang="zh-CN" altLang="en-US" sz="2000">
                    <a:latin typeface="Times New Roman" panose="02020603050405020304" pitchFamily="18" charset="0"/>
                  </a:rPr>
                  <a:t>成帧</a:t>
                </a:r>
              </a:p>
            </p:txBody>
          </p:sp>
        </p:grpSp>
        <p:grpSp>
          <p:nvGrpSpPr>
            <p:cNvPr id="225299" name="Group 19">
              <a:extLst>
                <a:ext uri="{FF2B5EF4-FFF2-40B4-BE49-F238E27FC236}">
                  <a16:creationId xmlns:a16="http://schemas.microsoft.com/office/drawing/2014/main" id="{C5B426A0-529C-4861-AF7F-561ECA5B2724}"/>
                </a:ext>
              </a:extLst>
            </p:cNvPr>
            <p:cNvGrpSpPr>
              <a:grpSpLocks/>
            </p:cNvGrpSpPr>
            <p:nvPr/>
          </p:nvGrpSpPr>
          <p:grpSpPr bwMode="auto">
            <a:xfrm>
              <a:off x="657" y="2932"/>
              <a:ext cx="908" cy="363"/>
              <a:chOff x="748" y="1298"/>
              <a:chExt cx="908" cy="363"/>
            </a:xfrm>
          </p:grpSpPr>
          <p:sp>
            <p:nvSpPr>
              <p:cNvPr id="225300" name="Rectangle 20">
                <a:extLst>
                  <a:ext uri="{FF2B5EF4-FFF2-40B4-BE49-F238E27FC236}">
                    <a16:creationId xmlns:a16="http://schemas.microsoft.com/office/drawing/2014/main" id="{877DFF17-DF18-407C-B813-E779A5DBF0E8}"/>
                  </a:ext>
                </a:extLst>
              </p:cNvPr>
              <p:cNvSpPr>
                <a:spLocks noChangeArrowheads="1"/>
              </p:cNvSpPr>
              <p:nvPr/>
            </p:nvSpPr>
            <p:spPr bwMode="auto">
              <a:xfrm>
                <a:off x="748" y="1298"/>
                <a:ext cx="908" cy="363"/>
              </a:xfrm>
              <a:prstGeom prst="rect">
                <a:avLst/>
              </a:prstGeom>
              <a:solidFill>
                <a:srgbClr val="FFFF99"/>
              </a:solidFill>
              <a:ln w="9525"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1" name="Text Box 21">
                <a:extLst>
                  <a:ext uri="{FF2B5EF4-FFF2-40B4-BE49-F238E27FC236}">
                    <a16:creationId xmlns:a16="http://schemas.microsoft.com/office/drawing/2014/main" id="{38DDC3D7-FAA3-46AD-ABAA-919F1AAAA0E2}"/>
                  </a:ext>
                </a:extLst>
              </p:cNvPr>
              <p:cNvSpPr txBox="1">
                <a:spLocks noChangeArrowheads="1"/>
              </p:cNvSpPr>
              <p:nvPr/>
            </p:nvSpPr>
            <p:spPr bwMode="auto">
              <a:xfrm>
                <a:off x="845" y="1333"/>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zh-CN" altLang="en-US" sz="2000">
                    <a:latin typeface="Times New Roman" panose="02020603050405020304" pitchFamily="18" charset="0"/>
                  </a:rPr>
                  <a:t>光电转换</a:t>
                </a:r>
              </a:p>
            </p:txBody>
          </p:sp>
        </p:grpSp>
        <p:sp>
          <p:nvSpPr>
            <p:cNvPr id="225302" name="Line 22">
              <a:extLst>
                <a:ext uri="{FF2B5EF4-FFF2-40B4-BE49-F238E27FC236}">
                  <a16:creationId xmlns:a16="http://schemas.microsoft.com/office/drawing/2014/main" id="{2CAF7286-5E7D-4EC9-A93C-B6824C350E08}"/>
                </a:ext>
              </a:extLst>
            </p:cNvPr>
            <p:cNvSpPr>
              <a:spLocks noChangeShapeType="1"/>
            </p:cNvSpPr>
            <p:nvPr/>
          </p:nvSpPr>
          <p:spPr bwMode="auto">
            <a:xfrm>
              <a:off x="1111" y="1842"/>
              <a:ext cx="0" cy="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303" name="Line 23">
              <a:extLst>
                <a:ext uri="{FF2B5EF4-FFF2-40B4-BE49-F238E27FC236}">
                  <a16:creationId xmlns:a16="http://schemas.microsoft.com/office/drawing/2014/main" id="{C1A85A6F-6893-4264-BA91-D2A901CE2CA5}"/>
                </a:ext>
              </a:extLst>
            </p:cNvPr>
            <p:cNvSpPr>
              <a:spLocks noChangeShapeType="1"/>
            </p:cNvSpPr>
            <p:nvPr/>
          </p:nvSpPr>
          <p:spPr bwMode="auto">
            <a:xfrm>
              <a:off x="1111" y="3294"/>
              <a:ext cx="0" cy="408"/>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304" name="Line 24">
              <a:extLst>
                <a:ext uri="{FF2B5EF4-FFF2-40B4-BE49-F238E27FC236}">
                  <a16:creationId xmlns:a16="http://schemas.microsoft.com/office/drawing/2014/main" id="{AD7A3BB4-AF8D-4CBB-A47C-88D82E26A76F}"/>
                </a:ext>
              </a:extLst>
            </p:cNvPr>
            <p:cNvSpPr>
              <a:spLocks noChangeShapeType="1"/>
            </p:cNvSpPr>
            <p:nvPr/>
          </p:nvSpPr>
          <p:spPr bwMode="auto">
            <a:xfrm>
              <a:off x="1111" y="1117"/>
              <a:ext cx="0" cy="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305" name="Line 25">
              <a:extLst>
                <a:ext uri="{FF2B5EF4-FFF2-40B4-BE49-F238E27FC236}">
                  <a16:creationId xmlns:a16="http://schemas.microsoft.com/office/drawing/2014/main" id="{50C2A8D3-E51E-4A0A-8F6B-92D23D9FB1A2}"/>
                </a:ext>
              </a:extLst>
            </p:cNvPr>
            <p:cNvSpPr>
              <a:spLocks noChangeShapeType="1"/>
            </p:cNvSpPr>
            <p:nvPr/>
          </p:nvSpPr>
          <p:spPr bwMode="auto">
            <a:xfrm>
              <a:off x="1111" y="2568"/>
              <a:ext cx="0" cy="36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225306" name="Group 26">
            <a:extLst>
              <a:ext uri="{FF2B5EF4-FFF2-40B4-BE49-F238E27FC236}">
                <a16:creationId xmlns:a16="http://schemas.microsoft.com/office/drawing/2014/main" id="{5BFE5C42-E98E-4EA5-B444-15362B3DB72F}"/>
              </a:ext>
            </a:extLst>
          </p:cNvPr>
          <p:cNvGrpSpPr>
            <a:grpSpLocks/>
          </p:cNvGrpSpPr>
          <p:nvPr/>
        </p:nvGrpSpPr>
        <p:grpSpPr bwMode="auto">
          <a:xfrm>
            <a:off x="6372225" y="1412875"/>
            <a:ext cx="1441450" cy="576263"/>
            <a:chOff x="748" y="1298"/>
            <a:chExt cx="908" cy="363"/>
          </a:xfrm>
        </p:grpSpPr>
        <p:sp>
          <p:nvSpPr>
            <p:cNvPr id="225307" name="Rectangle 27">
              <a:extLst>
                <a:ext uri="{FF2B5EF4-FFF2-40B4-BE49-F238E27FC236}">
                  <a16:creationId xmlns:a16="http://schemas.microsoft.com/office/drawing/2014/main" id="{7C0E05F0-D75E-4BB5-BBCF-3B3B30F5036E}"/>
                </a:ext>
              </a:extLst>
            </p:cNvPr>
            <p:cNvSpPr>
              <a:spLocks noChangeArrowheads="1"/>
            </p:cNvSpPr>
            <p:nvPr/>
          </p:nvSpPr>
          <p:spPr bwMode="auto">
            <a:xfrm>
              <a:off x="748" y="1298"/>
              <a:ext cx="908" cy="363"/>
            </a:xfrm>
            <a:prstGeom prst="rect">
              <a:avLst/>
            </a:prstGeom>
            <a:solidFill>
              <a:srgbClr val="FFFF99"/>
            </a:solidFill>
            <a:ln w="9525"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8" name="Text Box 28">
              <a:extLst>
                <a:ext uri="{FF2B5EF4-FFF2-40B4-BE49-F238E27FC236}">
                  <a16:creationId xmlns:a16="http://schemas.microsoft.com/office/drawing/2014/main" id="{AA010680-D2BB-4BFC-91B7-0E071A35C32D}"/>
                </a:ext>
              </a:extLst>
            </p:cNvPr>
            <p:cNvSpPr txBox="1">
              <a:spLocks noChangeArrowheads="1"/>
            </p:cNvSpPr>
            <p:nvPr/>
          </p:nvSpPr>
          <p:spPr bwMode="auto">
            <a:xfrm>
              <a:off x="792" y="1344"/>
              <a:ext cx="8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2000">
                  <a:latin typeface="Times New Roman" panose="02020603050405020304" pitchFamily="18" charset="0"/>
                </a:rPr>
                <a:t>PPP</a:t>
              </a:r>
              <a:r>
                <a:rPr kumimoji="1" lang="zh-CN" altLang="en-US" sz="2000">
                  <a:latin typeface="Times New Roman" panose="02020603050405020304" pitchFamily="18" charset="0"/>
                </a:rPr>
                <a:t>数据包</a:t>
              </a:r>
            </a:p>
          </p:txBody>
        </p:sp>
      </p:grpSp>
      <p:grpSp>
        <p:nvGrpSpPr>
          <p:cNvPr id="225309" name="Group 29">
            <a:extLst>
              <a:ext uri="{FF2B5EF4-FFF2-40B4-BE49-F238E27FC236}">
                <a16:creationId xmlns:a16="http://schemas.microsoft.com/office/drawing/2014/main" id="{F6F5F5BE-006D-4576-8095-3650850991DA}"/>
              </a:ext>
            </a:extLst>
          </p:cNvPr>
          <p:cNvGrpSpPr>
            <a:grpSpLocks/>
          </p:cNvGrpSpPr>
          <p:nvPr/>
        </p:nvGrpSpPr>
        <p:grpSpPr bwMode="auto">
          <a:xfrm>
            <a:off x="6372225" y="2565400"/>
            <a:ext cx="1447800" cy="576263"/>
            <a:chOff x="748" y="1298"/>
            <a:chExt cx="912" cy="363"/>
          </a:xfrm>
        </p:grpSpPr>
        <p:sp>
          <p:nvSpPr>
            <p:cNvPr id="225310" name="Rectangle 30">
              <a:extLst>
                <a:ext uri="{FF2B5EF4-FFF2-40B4-BE49-F238E27FC236}">
                  <a16:creationId xmlns:a16="http://schemas.microsoft.com/office/drawing/2014/main" id="{E75D5884-4FCB-46CA-81AC-5ABC93483A00}"/>
                </a:ext>
              </a:extLst>
            </p:cNvPr>
            <p:cNvSpPr>
              <a:spLocks noChangeArrowheads="1"/>
            </p:cNvSpPr>
            <p:nvPr/>
          </p:nvSpPr>
          <p:spPr bwMode="auto">
            <a:xfrm>
              <a:off x="748" y="1298"/>
              <a:ext cx="908" cy="363"/>
            </a:xfrm>
            <a:prstGeom prst="rect">
              <a:avLst/>
            </a:prstGeom>
            <a:solidFill>
              <a:srgbClr val="FFFF99"/>
            </a:solidFill>
            <a:ln w="9525"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11" name="Text Box 31">
              <a:extLst>
                <a:ext uri="{FF2B5EF4-FFF2-40B4-BE49-F238E27FC236}">
                  <a16:creationId xmlns:a16="http://schemas.microsoft.com/office/drawing/2014/main" id="{DD62A185-DD55-418D-B7F3-A3673305D7B7}"/>
                </a:ext>
              </a:extLst>
            </p:cNvPr>
            <p:cNvSpPr txBox="1">
              <a:spLocks noChangeArrowheads="1"/>
            </p:cNvSpPr>
            <p:nvPr/>
          </p:nvSpPr>
          <p:spPr bwMode="auto">
            <a:xfrm>
              <a:off x="787" y="1344"/>
              <a:ext cx="87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2000">
                  <a:latin typeface="Times New Roman" panose="02020603050405020304" pitchFamily="18" charset="0"/>
                </a:rPr>
                <a:t>HDLC</a:t>
              </a:r>
              <a:r>
                <a:rPr kumimoji="1" lang="zh-CN" altLang="en-US" sz="2000">
                  <a:latin typeface="Times New Roman" panose="02020603050405020304" pitchFamily="18" charset="0"/>
                </a:rPr>
                <a:t>成帧</a:t>
              </a:r>
            </a:p>
          </p:txBody>
        </p:sp>
      </p:grpSp>
      <p:grpSp>
        <p:nvGrpSpPr>
          <p:cNvPr id="225312" name="Group 32">
            <a:extLst>
              <a:ext uri="{FF2B5EF4-FFF2-40B4-BE49-F238E27FC236}">
                <a16:creationId xmlns:a16="http://schemas.microsoft.com/office/drawing/2014/main" id="{01927249-1546-4302-8A3D-273734315BF8}"/>
              </a:ext>
            </a:extLst>
          </p:cNvPr>
          <p:cNvGrpSpPr>
            <a:grpSpLocks/>
          </p:cNvGrpSpPr>
          <p:nvPr/>
        </p:nvGrpSpPr>
        <p:grpSpPr bwMode="auto">
          <a:xfrm>
            <a:off x="6372225" y="3717925"/>
            <a:ext cx="1441450" cy="576263"/>
            <a:chOff x="748" y="1298"/>
            <a:chExt cx="908" cy="363"/>
          </a:xfrm>
        </p:grpSpPr>
        <p:sp>
          <p:nvSpPr>
            <p:cNvPr id="225313" name="Rectangle 33">
              <a:extLst>
                <a:ext uri="{FF2B5EF4-FFF2-40B4-BE49-F238E27FC236}">
                  <a16:creationId xmlns:a16="http://schemas.microsoft.com/office/drawing/2014/main" id="{E8DF8A86-8AC3-45A7-8B59-3A5DB9EE78C8}"/>
                </a:ext>
              </a:extLst>
            </p:cNvPr>
            <p:cNvSpPr>
              <a:spLocks noChangeArrowheads="1"/>
            </p:cNvSpPr>
            <p:nvPr/>
          </p:nvSpPr>
          <p:spPr bwMode="auto">
            <a:xfrm>
              <a:off x="748" y="1298"/>
              <a:ext cx="908" cy="363"/>
            </a:xfrm>
            <a:prstGeom prst="rect">
              <a:avLst/>
            </a:prstGeom>
            <a:solidFill>
              <a:srgbClr val="FFFF99"/>
            </a:solidFill>
            <a:ln w="9525"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14" name="Text Box 34">
              <a:extLst>
                <a:ext uri="{FF2B5EF4-FFF2-40B4-BE49-F238E27FC236}">
                  <a16:creationId xmlns:a16="http://schemas.microsoft.com/office/drawing/2014/main" id="{0FA9DACD-533F-4701-A2C1-D3AF6F2E775A}"/>
                </a:ext>
              </a:extLst>
            </p:cNvPr>
            <p:cNvSpPr txBox="1">
              <a:spLocks noChangeArrowheads="1"/>
            </p:cNvSpPr>
            <p:nvPr/>
          </p:nvSpPr>
          <p:spPr bwMode="auto">
            <a:xfrm>
              <a:off x="845" y="1344"/>
              <a:ext cx="7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2000">
                  <a:latin typeface="Times New Roman" panose="02020603050405020304" pitchFamily="18" charset="0"/>
                </a:rPr>
                <a:t>SDH</a:t>
              </a:r>
              <a:r>
                <a:rPr kumimoji="1" lang="zh-CN" altLang="en-US" sz="2000">
                  <a:latin typeface="Times New Roman" panose="02020603050405020304" pitchFamily="18" charset="0"/>
                </a:rPr>
                <a:t>成帧</a:t>
              </a:r>
            </a:p>
          </p:txBody>
        </p:sp>
      </p:grpSp>
      <p:grpSp>
        <p:nvGrpSpPr>
          <p:cNvPr id="225315" name="Group 35">
            <a:extLst>
              <a:ext uri="{FF2B5EF4-FFF2-40B4-BE49-F238E27FC236}">
                <a16:creationId xmlns:a16="http://schemas.microsoft.com/office/drawing/2014/main" id="{B1EE145B-E7E0-44DF-BD1A-19B3C09850FC}"/>
              </a:ext>
            </a:extLst>
          </p:cNvPr>
          <p:cNvGrpSpPr>
            <a:grpSpLocks/>
          </p:cNvGrpSpPr>
          <p:nvPr/>
        </p:nvGrpSpPr>
        <p:grpSpPr bwMode="auto">
          <a:xfrm>
            <a:off x="6372225" y="4870450"/>
            <a:ext cx="1441450" cy="576263"/>
            <a:chOff x="748" y="1298"/>
            <a:chExt cx="908" cy="363"/>
          </a:xfrm>
        </p:grpSpPr>
        <p:sp>
          <p:nvSpPr>
            <p:cNvPr id="225316" name="Rectangle 36">
              <a:extLst>
                <a:ext uri="{FF2B5EF4-FFF2-40B4-BE49-F238E27FC236}">
                  <a16:creationId xmlns:a16="http://schemas.microsoft.com/office/drawing/2014/main" id="{9B886CDA-E0F4-469D-95E2-4ED21ABCCB7F}"/>
                </a:ext>
              </a:extLst>
            </p:cNvPr>
            <p:cNvSpPr>
              <a:spLocks noChangeArrowheads="1"/>
            </p:cNvSpPr>
            <p:nvPr/>
          </p:nvSpPr>
          <p:spPr bwMode="auto">
            <a:xfrm>
              <a:off x="748" y="1298"/>
              <a:ext cx="908" cy="363"/>
            </a:xfrm>
            <a:prstGeom prst="rect">
              <a:avLst/>
            </a:prstGeom>
            <a:solidFill>
              <a:srgbClr val="FFFF99"/>
            </a:solidFill>
            <a:ln w="9525"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17" name="Text Box 37">
              <a:extLst>
                <a:ext uri="{FF2B5EF4-FFF2-40B4-BE49-F238E27FC236}">
                  <a16:creationId xmlns:a16="http://schemas.microsoft.com/office/drawing/2014/main" id="{DF14AAF3-0015-4CB6-8139-7F9B1C62DC9E}"/>
                </a:ext>
              </a:extLst>
            </p:cNvPr>
            <p:cNvSpPr txBox="1">
              <a:spLocks noChangeArrowheads="1"/>
            </p:cNvSpPr>
            <p:nvPr/>
          </p:nvSpPr>
          <p:spPr bwMode="auto">
            <a:xfrm>
              <a:off x="845" y="1333"/>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zh-CN" altLang="en-US" sz="2000">
                  <a:latin typeface="Times New Roman" panose="02020603050405020304" pitchFamily="18" charset="0"/>
                </a:rPr>
                <a:t>光电转换</a:t>
              </a:r>
            </a:p>
          </p:txBody>
        </p:sp>
      </p:grpSp>
      <p:sp>
        <p:nvSpPr>
          <p:cNvPr id="225318" name="Line 38">
            <a:extLst>
              <a:ext uri="{FF2B5EF4-FFF2-40B4-BE49-F238E27FC236}">
                <a16:creationId xmlns:a16="http://schemas.microsoft.com/office/drawing/2014/main" id="{E7AA4B31-7C71-4CBF-B2F0-B3CA2A2E1421}"/>
              </a:ext>
            </a:extLst>
          </p:cNvPr>
          <p:cNvSpPr>
            <a:spLocks noChangeShapeType="1"/>
          </p:cNvSpPr>
          <p:nvPr/>
        </p:nvSpPr>
        <p:spPr bwMode="auto">
          <a:xfrm>
            <a:off x="7092950" y="3140075"/>
            <a:ext cx="0" cy="576263"/>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319" name="Line 39">
            <a:extLst>
              <a:ext uri="{FF2B5EF4-FFF2-40B4-BE49-F238E27FC236}">
                <a16:creationId xmlns:a16="http://schemas.microsoft.com/office/drawing/2014/main" id="{068ECD5A-2205-43EB-A7CF-04754B1BBA2A}"/>
              </a:ext>
            </a:extLst>
          </p:cNvPr>
          <p:cNvSpPr>
            <a:spLocks noChangeShapeType="1"/>
          </p:cNvSpPr>
          <p:nvPr/>
        </p:nvSpPr>
        <p:spPr bwMode="auto">
          <a:xfrm>
            <a:off x="7092950" y="5445125"/>
            <a:ext cx="0" cy="647700"/>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320" name="Line 40">
            <a:extLst>
              <a:ext uri="{FF2B5EF4-FFF2-40B4-BE49-F238E27FC236}">
                <a16:creationId xmlns:a16="http://schemas.microsoft.com/office/drawing/2014/main" id="{657C6DE7-4E2F-4BE2-A900-828CBC0A9841}"/>
              </a:ext>
            </a:extLst>
          </p:cNvPr>
          <p:cNvSpPr>
            <a:spLocks noChangeShapeType="1"/>
          </p:cNvSpPr>
          <p:nvPr/>
        </p:nvSpPr>
        <p:spPr bwMode="auto">
          <a:xfrm>
            <a:off x="7092950" y="1989138"/>
            <a:ext cx="0" cy="576262"/>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321" name="Line 41">
            <a:extLst>
              <a:ext uri="{FF2B5EF4-FFF2-40B4-BE49-F238E27FC236}">
                <a16:creationId xmlns:a16="http://schemas.microsoft.com/office/drawing/2014/main" id="{1FE4B2E2-BA80-4390-89B5-01EB4A182D37}"/>
              </a:ext>
            </a:extLst>
          </p:cNvPr>
          <p:cNvSpPr>
            <a:spLocks noChangeShapeType="1"/>
          </p:cNvSpPr>
          <p:nvPr/>
        </p:nvSpPr>
        <p:spPr bwMode="auto">
          <a:xfrm>
            <a:off x="7092950" y="4292600"/>
            <a:ext cx="0" cy="576263"/>
          </a:xfrm>
          <a:prstGeom prst="line">
            <a:avLst/>
          </a:prstGeom>
          <a:noFill/>
          <a:ln w="3810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p:txBody>
          <a:bodyPr/>
          <a:lstStyle/>
          <a:p>
            <a:r>
              <a:rPr lang="zh-CN" altLang="en-US"/>
              <a:t>异步传输模式（</a:t>
            </a:r>
            <a:r>
              <a:rPr lang="en-US" altLang="zh-CN"/>
              <a:t>ATM</a:t>
            </a:r>
            <a:r>
              <a:rPr lang="zh-CN" altLang="en-US"/>
              <a:t>）</a:t>
            </a:r>
          </a:p>
        </p:txBody>
      </p:sp>
      <p:sp>
        <p:nvSpPr>
          <p:cNvPr id="49154" name="内容占位符 2"/>
          <p:cNvSpPr>
            <a:spLocks noGrp="1"/>
          </p:cNvSpPr>
          <p:nvPr>
            <p:ph idx="1"/>
          </p:nvPr>
        </p:nvSpPr>
        <p:spPr/>
        <p:txBody>
          <a:bodyPr/>
          <a:lstStyle/>
          <a:p>
            <a:r>
              <a:rPr lang="zh-CN" altLang="en-US"/>
              <a:t>又称为信息元中继</a:t>
            </a:r>
            <a:endParaRPr lang="en-US" altLang="zh-CN"/>
          </a:p>
          <a:p>
            <a:r>
              <a:rPr lang="zh-CN" altLang="en-US"/>
              <a:t>类似于分组交换</a:t>
            </a:r>
            <a:endParaRPr lang="en-US" altLang="zh-CN"/>
          </a:p>
          <a:p>
            <a:pPr lvl="1"/>
            <a:r>
              <a:rPr lang="en-US" altLang="zh-CN"/>
              <a:t>ATM</a:t>
            </a:r>
            <a:r>
              <a:rPr lang="zh-CN" altLang="en-US"/>
              <a:t>传输固定大小的数据块，称为</a:t>
            </a:r>
            <a:r>
              <a:rPr lang="zh-CN" altLang="en-US" b="1"/>
              <a:t>信元</a:t>
            </a:r>
            <a:endParaRPr lang="en-US" altLang="zh-CN" b="1"/>
          </a:p>
          <a:p>
            <a:pPr lvl="1"/>
            <a:r>
              <a:rPr lang="zh-CN" altLang="en-US"/>
              <a:t>一条物理链路上可以复用多个逻辑通路</a:t>
            </a:r>
            <a:endParaRPr lang="en-US" altLang="zh-CN"/>
          </a:p>
          <a:p>
            <a:r>
              <a:rPr lang="zh-CN" altLang="en-US"/>
              <a:t>仅需要少量的错误控制信息</a:t>
            </a:r>
            <a:endParaRPr lang="en-US" altLang="zh-CN"/>
          </a:p>
          <a:p>
            <a:r>
              <a:rPr lang="zh-CN" altLang="en-US"/>
              <a:t>固定大小的信元便于处理</a:t>
            </a:r>
            <a:endParaRPr lang="en-US" altLang="zh-CN"/>
          </a:p>
          <a:p>
            <a:r>
              <a:rPr lang="en-US" altLang="zh-CN"/>
              <a:t>ATM</a:t>
            </a:r>
            <a:r>
              <a:rPr lang="zh-CN" altLang="en-US"/>
              <a:t>的传输速率非常高</a:t>
            </a:r>
          </a:p>
        </p:txBody>
      </p:sp>
      <p:sp>
        <p:nvSpPr>
          <p:cNvPr id="4" name="灯片编号占位符 3"/>
          <p:cNvSpPr>
            <a:spLocks noGrp="1"/>
          </p:cNvSpPr>
          <p:nvPr>
            <p:ph type="sldNum" sz="quarter" idx="12"/>
          </p:nvPr>
        </p:nvSpPr>
        <p:spPr/>
        <p:txBody>
          <a:bodyPr/>
          <a:lstStyle/>
          <a:p>
            <a:pPr>
              <a:defRPr/>
            </a:pPr>
            <a:fld id="{B0E442EE-8589-42A4-BB8B-FF5B932C6212}" type="slidenum">
              <a:rPr lang="zh-CN" altLang="en-US" smtClean="0"/>
              <a:t>98</a:t>
            </a:fld>
            <a:endParaRPr lang="zh-CN" altLang="en-US"/>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a:xfrm>
            <a:off x="250825" y="214630"/>
            <a:ext cx="8693150" cy="1115060"/>
          </a:xfrm>
        </p:spPr>
        <p:txBody>
          <a:bodyPr/>
          <a:lstStyle/>
          <a:p>
            <a:r>
              <a:rPr lang="zh-CN" altLang="en-US"/>
              <a:t>一些术语</a:t>
            </a:r>
          </a:p>
        </p:txBody>
      </p:sp>
      <p:sp>
        <p:nvSpPr>
          <p:cNvPr id="50178" name="内容占位符 2"/>
          <p:cNvSpPr>
            <a:spLocks noGrp="1"/>
          </p:cNvSpPr>
          <p:nvPr>
            <p:ph idx="1"/>
          </p:nvPr>
        </p:nvSpPr>
        <p:spPr>
          <a:xfrm>
            <a:off x="250825" y="1270635"/>
            <a:ext cx="8704263" cy="4287838"/>
          </a:xfrm>
        </p:spPr>
        <p:txBody>
          <a:bodyPr/>
          <a:lstStyle/>
          <a:p>
            <a:r>
              <a:rPr lang="zh-CN" altLang="en-US"/>
              <a:t>虚通路（</a:t>
            </a:r>
            <a:r>
              <a:rPr lang="en-US" altLang="zh-CN"/>
              <a:t>VCC</a:t>
            </a:r>
            <a:r>
              <a:rPr lang="zh-CN" altLang="en-US"/>
              <a:t>）</a:t>
            </a:r>
            <a:endParaRPr lang="en-US" altLang="zh-CN"/>
          </a:p>
          <a:p>
            <a:pPr lvl="1"/>
            <a:r>
              <a:rPr lang="zh-CN" altLang="en-US"/>
              <a:t>是逻辑上而非物理上的</a:t>
            </a:r>
            <a:endParaRPr lang="en-US" altLang="zh-CN"/>
          </a:p>
          <a:p>
            <a:pPr lvl="1"/>
            <a:r>
              <a:rPr lang="zh-CN" altLang="en-US"/>
              <a:t>类似于分组交换中的虚电路，是</a:t>
            </a:r>
            <a:r>
              <a:rPr lang="en-US" altLang="zh-CN"/>
              <a:t>ATM</a:t>
            </a:r>
            <a:r>
              <a:rPr lang="zh-CN" altLang="en-US"/>
              <a:t>的基本通信单元</a:t>
            </a:r>
            <a:endParaRPr lang="en-US" altLang="zh-CN"/>
          </a:p>
          <a:p>
            <a:pPr lvl="1"/>
            <a:r>
              <a:rPr lang="en-US" altLang="zh-CN"/>
              <a:t>VCC</a:t>
            </a:r>
            <a:r>
              <a:rPr lang="zh-CN" altLang="en-US"/>
              <a:t>可以建立在终端用户之间，通过可变速率和全双工方式传输信元流</a:t>
            </a:r>
            <a:endParaRPr lang="en-US" altLang="zh-CN"/>
          </a:p>
          <a:p>
            <a:pPr lvl="1"/>
            <a:r>
              <a:rPr lang="en-US" altLang="zh-CN"/>
              <a:t>VCC</a:t>
            </a:r>
            <a:r>
              <a:rPr lang="zh-CN" altLang="en-US"/>
              <a:t>可以建立在终端用户和本地网络设备之间，传输用户控制信号</a:t>
            </a:r>
            <a:endParaRPr lang="en-US" altLang="zh-CN"/>
          </a:p>
          <a:p>
            <a:pPr lvl="1"/>
            <a:r>
              <a:rPr lang="en-US" altLang="zh-CN"/>
              <a:t>VCC</a:t>
            </a:r>
            <a:r>
              <a:rPr lang="zh-CN" altLang="en-US"/>
              <a:t>也可以建立在网络设备之间，用于交换网络管理和路由信息</a:t>
            </a:r>
          </a:p>
        </p:txBody>
      </p:sp>
      <p:sp>
        <p:nvSpPr>
          <p:cNvPr id="4" name="灯片编号占位符 3"/>
          <p:cNvSpPr>
            <a:spLocks noGrp="1"/>
          </p:cNvSpPr>
          <p:nvPr>
            <p:ph type="sldNum" sz="quarter" idx="12"/>
          </p:nvPr>
        </p:nvSpPr>
        <p:spPr/>
        <p:txBody>
          <a:bodyPr/>
          <a:lstStyle/>
          <a:p>
            <a:pPr>
              <a:defRPr/>
            </a:pPr>
            <a:fld id="{F4DCFE6E-573A-4EC1-9C1D-5E33424F8948}" type="slidenum">
              <a:rPr lang="zh-CN" altLang="en-US" smtClean="0"/>
              <a:t>99</a:t>
            </a:fld>
            <a:endParaRPr lang="zh-CN" altLang="en-US"/>
          </a:p>
        </p:txBody>
      </p:sp>
    </p:spTree>
  </p:cSld>
  <p:clrMapOvr>
    <a:masterClrMapping/>
  </p:clrMapOvr>
  <p:transition>
    <p:fade/>
  </p:transition>
</p:sld>
</file>

<file path=ppt/theme/theme1.xml><?xml version="1.0" encoding="utf-8"?>
<a:theme xmlns:a="http://schemas.openxmlformats.org/drawingml/2006/main" name="Lec0">
  <a:themeElements>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STC">
      <a:majorFont>
        <a:latin typeface="Tahoma"/>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TC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STC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STC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USTC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STC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Lec1</Template>
  <TotalTime>587</TotalTime>
  <Words>7117</Words>
  <Application>Microsoft Office PowerPoint</Application>
  <PresentationFormat>全屏显示(4:3)</PresentationFormat>
  <Paragraphs>888</Paragraphs>
  <Slides>111</Slides>
  <Notes>44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6</vt:i4>
      </vt:variant>
      <vt:variant>
        <vt:lpstr>幻灯片标题</vt:lpstr>
      </vt:variant>
      <vt:variant>
        <vt:i4>111</vt:i4>
      </vt:variant>
    </vt:vector>
  </HeadingPairs>
  <TitlesOfParts>
    <vt:vector size="133" baseType="lpstr">
      <vt:lpstr>黑体</vt:lpstr>
      <vt:lpstr>楷体_GB2312</vt:lpstr>
      <vt:lpstr>宋体</vt:lpstr>
      <vt:lpstr>      宋体</vt:lpstr>
      <vt:lpstr>Arial</vt:lpstr>
      <vt:lpstr>Arial Bold</vt:lpstr>
      <vt:lpstr>Bookman Old Style</vt:lpstr>
      <vt:lpstr>Calibri</vt:lpstr>
      <vt:lpstr>Comic Sans MS</vt:lpstr>
      <vt:lpstr>Tahoma</vt:lpstr>
      <vt:lpstr>Times New Roman</vt:lpstr>
      <vt:lpstr>Verdana</vt:lpstr>
      <vt:lpstr>Verdana Italic</vt:lpstr>
      <vt:lpstr>Wingdings</vt:lpstr>
      <vt:lpstr>Wingdings 2</vt:lpstr>
      <vt:lpstr>Lec0</vt:lpstr>
      <vt:lpstr>MS_ClipArt_Gallery.2</vt:lpstr>
      <vt:lpstr>Package</vt:lpstr>
      <vt:lpstr>Microsoft Word Picture</vt:lpstr>
      <vt:lpstr>Bitmap Image</vt:lpstr>
      <vt:lpstr>Microsoft Visio 绘图</vt:lpstr>
      <vt:lpstr>Microsoft Visio Drawing</vt:lpstr>
      <vt:lpstr>第三讲  通信网络概述</vt:lpstr>
      <vt:lpstr>通信网络概述</vt:lpstr>
      <vt:lpstr>局域网、城域网和广域网</vt:lpstr>
      <vt:lpstr>PowerPoint 演示文稿</vt:lpstr>
      <vt:lpstr>PowerPoint 演示文稿</vt:lpstr>
      <vt:lpstr>PowerPoint 演示文稿</vt:lpstr>
      <vt:lpstr>通信网络概述</vt:lpstr>
      <vt:lpstr>交换与通信网</vt:lpstr>
      <vt:lpstr>PowerPoint 演示文稿</vt:lpstr>
      <vt:lpstr>使用全互连方法存在的问题</vt:lpstr>
      <vt:lpstr>通信网中的交换设备</vt:lpstr>
      <vt:lpstr>交换式通信网</vt:lpstr>
      <vt:lpstr>交换技术</vt:lpstr>
      <vt:lpstr>PowerPoint 演示文稿</vt:lpstr>
      <vt:lpstr>通信网络</vt:lpstr>
      <vt:lpstr>通信网络概述</vt:lpstr>
      <vt:lpstr>电路交换</vt:lpstr>
      <vt:lpstr>PowerPoint 演示文稿</vt:lpstr>
      <vt:lpstr>demo</vt:lpstr>
      <vt:lpstr>PowerPoint 演示文稿</vt:lpstr>
      <vt:lpstr>交换基本单元</vt:lpstr>
      <vt:lpstr>PowerPoint 演示文稿</vt:lpstr>
      <vt:lpstr>PowerPoint 演示文稿</vt:lpstr>
      <vt:lpstr>PowerPoint 演示文稿</vt:lpstr>
      <vt:lpstr>电话交换发展</vt:lpstr>
      <vt:lpstr>PowerPoint 演示文稿</vt:lpstr>
      <vt:lpstr>通信网络概述</vt:lpstr>
      <vt:lpstr>Packet switching versus circuit switching</vt:lpstr>
      <vt:lpstr>分组交换</vt:lpstr>
      <vt:lpstr>ARPANET</vt:lpstr>
      <vt:lpstr>ARPANET</vt:lpstr>
      <vt:lpstr>ARPANET</vt:lpstr>
      <vt:lpstr>ARPANET</vt:lpstr>
      <vt:lpstr>分组交换</vt:lpstr>
      <vt:lpstr>分组交换节点</vt:lpstr>
      <vt:lpstr>PowerPoint 演示文稿</vt:lpstr>
      <vt:lpstr>demo</vt:lpstr>
      <vt:lpstr>PowerPoint 演示文稿</vt:lpstr>
      <vt:lpstr>PowerPoint 演示文稿</vt:lpstr>
      <vt:lpstr>分组交换技术</vt:lpstr>
      <vt:lpstr>基于数据报的分组交换</vt:lpstr>
      <vt:lpstr>PowerPoint 演示文稿</vt:lpstr>
      <vt:lpstr>PowerPoint 演示文稿</vt:lpstr>
      <vt:lpstr>PowerPoint 演示文稿</vt:lpstr>
      <vt:lpstr>基于虚电路的分组交换</vt:lpstr>
      <vt:lpstr>PowerPoint 演示文稿</vt:lpstr>
      <vt:lpstr>PowerPoint 演示文稿</vt:lpstr>
      <vt:lpstr>数据包的大小</vt:lpstr>
      <vt:lpstr>PowerPoint 演示文稿</vt:lpstr>
      <vt:lpstr>通信网络概述</vt:lpstr>
      <vt:lpstr>概述</vt:lpstr>
      <vt:lpstr>广域网连接主要技术</vt:lpstr>
      <vt:lpstr>广域网的接入网</vt:lpstr>
      <vt:lpstr>双绞线</vt:lpstr>
      <vt:lpstr>双绞线</vt:lpstr>
      <vt:lpstr>双绞线</vt:lpstr>
      <vt:lpstr>Physical Guided Media</vt:lpstr>
      <vt:lpstr>屏蔽双绞线</vt:lpstr>
      <vt:lpstr> 同轴电缆</vt:lpstr>
      <vt:lpstr>同轴电缆</vt:lpstr>
      <vt:lpstr>PowerPoint 演示文稿</vt:lpstr>
      <vt:lpstr>光纤及光缆构成</vt:lpstr>
      <vt:lpstr>光反射原理</vt:lpstr>
      <vt:lpstr>光纤</vt:lpstr>
      <vt:lpstr>单模光纤和多模光纤</vt:lpstr>
      <vt:lpstr>光纤示意图</vt:lpstr>
      <vt:lpstr>通信网络概述</vt:lpstr>
      <vt:lpstr>广域网的骨干传输网</vt:lpstr>
      <vt:lpstr>中国电信ChinaNet网络简介</vt:lpstr>
      <vt:lpstr>中国电信ChinaNet网络骨干拓扑</vt:lpstr>
      <vt:lpstr>中国电信ChinaNet网络省内拓扑结构</vt:lpstr>
      <vt:lpstr>ChinaNet－国内互联互通网络拓扑</vt:lpstr>
      <vt:lpstr>ChinaNet－国际网间互联拓扑</vt:lpstr>
      <vt:lpstr>PowerPoint 演示文稿</vt:lpstr>
      <vt:lpstr>广域网的传输技术</vt:lpstr>
      <vt:lpstr>广域网的传输技术</vt:lpstr>
      <vt:lpstr>广域骨干网采用哪些交换技术？</vt:lpstr>
      <vt:lpstr>早期技术</vt:lpstr>
      <vt:lpstr>早期技术</vt:lpstr>
      <vt:lpstr>早期技术</vt:lpstr>
      <vt:lpstr>早期技术</vt:lpstr>
      <vt:lpstr>早期技术</vt:lpstr>
      <vt:lpstr>早期技术</vt:lpstr>
      <vt:lpstr>数字数据网络（DDN）</vt:lpstr>
      <vt:lpstr>综合业务数字网络（ISDN）</vt:lpstr>
      <vt:lpstr>早期技术</vt:lpstr>
      <vt:lpstr>早期技术</vt:lpstr>
      <vt:lpstr>早期技术</vt:lpstr>
      <vt:lpstr>早期技术的两个发展成果</vt:lpstr>
      <vt:lpstr>数据链路层协议 PPP（Point-to-Point Protocol）</vt:lpstr>
      <vt:lpstr>数据链路层协议 PPP（Point-to-Point Protocol）</vt:lpstr>
      <vt:lpstr> </vt:lpstr>
      <vt:lpstr>同步传输 SONET/SDH简介</vt:lpstr>
      <vt:lpstr>POS接口及其支持的协议简介</vt:lpstr>
      <vt:lpstr>POS常用速率</vt:lpstr>
      <vt:lpstr>POS协议栈</vt:lpstr>
      <vt:lpstr>PowerPoint 演示文稿</vt:lpstr>
      <vt:lpstr>异步传输模式（ATM）</vt:lpstr>
      <vt:lpstr>一些术语</vt:lpstr>
      <vt:lpstr>PowerPoint 演示文稿</vt:lpstr>
      <vt:lpstr>ATM信元</vt:lpstr>
      <vt:lpstr>PowerPoint 演示文稿</vt:lpstr>
      <vt:lpstr>PowerPoint 演示文稿</vt:lpstr>
      <vt:lpstr>PowerPoint 演示文稿</vt:lpstr>
      <vt:lpstr>PowerPoint 演示文稿</vt:lpstr>
      <vt:lpstr>PowerPoint 演示文稿</vt:lpstr>
      <vt:lpstr>IP over ATM</vt:lpstr>
      <vt:lpstr>PowerPoint 演示文稿</vt:lpstr>
      <vt:lpstr>通信网络概述</vt:lpstr>
      <vt:lpstr>第2次作业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第三讲  通信网络</dc:title>
  <dc:creator>Gavin</dc:creator>
  <cp:lastModifiedBy>Zhengang Zhao</cp:lastModifiedBy>
  <cp:revision>411</cp:revision>
  <dcterms:created xsi:type="dcterms:W3CDTF">2017-04-25T10:06:00Z</dcterms:created>
  <dcterms:modified xsi:type="dcterms:W3CDTF">2019-03-04T20:38:03Z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